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429829535665874E-2"/>
          <c:y val="3.851856069369218E-2"/>
          <c:w val="0.94583057751048283"/>
          <c:h val="0.93056252732136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</c:v>
                </c:pt>
                <c:pt idx="1">
                  <c:v>S</c:v>
                </c:pt>
                <c:pt idx="2">
                  <c:v>E</c:v>
                </c:pt>
                <c:pt idx="3">
                  <c:v>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F-4F1E-BEB5-69314A709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</c:v>
                </c:pt>
                <c:pt idx="1">
                  <c:v>S</c:v>
                </c:pt>
                <c:pt idx="2">
                  <c:v>E</c:v>
                </c:pt>
                <c:pt idx="3">
                  <c:v>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EF-4F1E-BEB5-69314A709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</c:v>
                </c:pt>
                <c:pt idx="1">
                  <c:v>S</c:v>
                </c:pt>
                <c:pt idx="2">
                  <c:v>E</c:v>
                </c:pt>
                <c:pt idx="3">
                  <c:v>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EF-4F1E-BEB5-69314A7099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</c:v>
                </c:pt>
                <c:pt idx="1">
                  <c:v>S</c:v>
                </c:pt>
                <c:pt idx="2">
                  <c:v>E</c:v>
                </c:pt>
                <c:pt idx="3">
                  <c:v>P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EF-4F1E-BEB5-69314A70998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</c:v>
                </c:pt>
                <c:pt idx="1">
                  <c:v>S</c:v>
                </c:pt>
                <c:pt idx="2">
                  <c:v>E</c:v>
                </c:pt>
                <c:pt idx="3">
                  <c:v>P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EF-4F1E-BEB5-69314A709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3790584"/>
        <c:axId val="393797144"/>
      </c:barChart>
      <c:catAx>
        <c:axId val="393790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797144"/>
        <c:crosses val="autoZero"/>
        <c:auto val="1"/>
        <c:lblAlgn val="ctr"/>
        <c:lblOffset val="100"/>
        <c:noMultiLvlLbl val="0"/>
      </c:catAx>
      <c:valAx>
        <c:axId val="3937971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3790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2370573243562E-2"/>
          <c:y val="3.7942352444236695E-2"/>
          <c:w val="0.38722830841796951"/>
          <c:h val="0.935789865094368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F5-4E8C-8B3D-E056615147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F5-4E8C-8B3D-E056615147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F5-4E8C-8B3D-E056615147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F5-4E8C-8B3D-E056615147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F5-4E8C-8B3D-E05661514787}"/>
              </c:ext>
            </c:extLst>
          </c:dPt>
          <c:cat>
            <c:strRef>
              <c:f>Sheet1!$A$2:$A$6</c:f>
              <c:strCache>
                <c:ptCount val="5"/>
                <c:pt idx="0">
                  <c:v>Угроза вторжения</c:v>
                </c:pt>
                <c:pt idx="1">
                  <c:v>Рыночная власть поставщиков</c:v>
                </c:pt>
                <c:pt idx="2">
                  <c:v>Угроза появления товаров заменителей(субститутов)</c:v>
                </c:pt>
                <c:pt idx="3">
                  <c:v>Рыночная власть покупателей</c:v>
                </c:pt>
                <c:pt idx="4">
                  <c:v>Действия конкурентов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4</c:v>
                </c:pt>
                <c:pt idx="2">
                  <c:v>2</c:v>
                </c:pt>
                <c:pt idx="3">
                  <c:v>8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2-4305-8CD0-FCE2BB564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563515158431286"/>
          <c:y val="0.11341201258095786"/>
          <c:w val="0.36620059720795767"/>
          <c:h val="0.786980924028425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2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8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4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3885-1295-45CD-BF6C-53A0058775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622C-0725-4F3A-85B8-DE1BBE4D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8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7098"/>
            <a:ext cx="9144000" cy="71242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Контрольная работа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01597"/>
            <a:ext cx="9144000" cy="1655762"/>
          </a:xfrm>
        </p:spPr>
        <p:txBody>
          <a:bodyPr/>
          <a:lstStyle/>
          <a:p>
            <a:r>
              <a:rPr lang="ru-RU" b="1" dirty="0" smtClean="0"/>
              <a:t>Тема</a:t>
            </a:r>
            <a:r>
              <a:rPr lang="ru-RU" dirty="0" smtClean="0"/>
              <a:t>: «Описание программного продукта который предполагается вывести на рынкок»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4737983"/>
            <a:ext cx="4419600" cy="123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 smtClean="0"/>
              <a:t>Выполнил(и) ст.гр 980161: </a:t>
            </a:r>
          </a:p>
          <a:p>
            <a:pPr algn="l"/>
            <a:r>
              <a:rPr lang="ru-RU" sz="2000" dirty="0" smtClean="0"/>
              <a:t>Алейчик И.Д</a:t>
            </a:r>
          </a:p>
          <a:p>
            <a:pPr algn="l"/>
            <a:r>
              <a:rPr lang="ru-RU" sz="2000" dirty="0" smtClean="0"/>
              <a:t>Павловский Д.В</a:t>
            </a:r>
            <a:endParaRPr lang="en-US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54788" y="4737983"/>
            <a:ext cx="2613212" cy="80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 smtClean="0"/>
              <a:t>Принял(а):</a:t>
            </a:r>
          </a:p>
          <a:p>
            <a:pPr algn="l"/>
            <a:r>
              <a:rPr lang="ru-RU" sz="2000" dirty="0" smtClean="0"/>
              <a:t>Абухович Ю.К</a:t>
            </a:r>
            <a:endParaRPr lang="en-US" sz="2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76400" y="6257109"/>
            <a:ext cx="9144000" cy="525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Минск 2020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484924"/>
            <a:ext cx="9144000" cy="712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smtClean="0"/>
              <a:t>Беларусский государственный университет </a:t>
            </a:r>
          </a:p>
          <a:p>
            <a:r>
              <a:rPr lang="ru-RU" sz="1800" dirty="0" smtClean="0"/>
              <a:t>информатики и радиоэлектроники 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930114"/>
            <a:ext cx="9144000" cy="712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/>
              <a:t>Факультет компьютерных технологий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22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Результат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Высок </a:t>
            </a:r>
            <a:r>
              <a:rPr lang="ru-RU" dirty="0"/>
              <a:t>риск входа новых игроков. Новые комапнии появляются постоянно из-за низких барьеров входа и низкого уровня первоначальных инвестиций. Риск потерять клиентов не высок, но необходимо быть на чеку и все время мониторить ситуацию т.к на рынке могут появляться менее качественные но экономичные решения.</a:t>
            </a:r>
            <a:endParaRPr lang="en-US" dirty="0"/>
          </a:p>
          <a:p>
            <a:r>
              <a:rPr lang="ru-RU" dirty="0"/>
              <a:t>Компания предлагает похожий продукт который возможно уже мог появляться на рынке, но со своими особенностями и уникальными характеристиками.</a:t>
            </a:r>
            <a:endParaRPr lang="en-US" dirty="0"/>
          </a:p>
          <a:p>
            <a:r>
              <a:rPr lang="ru-RU" dirty="0"/>
              <a:t>Сам по себе рынок компании является высоко конкурентным и перспективным. Нету ограничений по росту цен.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Рекомаендации к инвестору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Рекомендуется придерживаться стратегии уникальности товара и концетрироваться на рынке для которого важны уникальные характеристики и/или особенности.</a:t>
            </a:r>
            <a:endParaRPr lang="en-US" dirty="0"/>
          </a:p>
          <a:p>
            <a:pPr lvl="0"/>
            <a:r>
              <a:rPr lang="ru-RU" dirty="0"/>
              <a:t>Для сохранения конкурентноспособности необходимо потсоянно проводить мониторинг предложений конкурентов и появления новых игроков.</a:t>
            </a:r>
            <a:endParaRPr lang="en-US" dirty="0"/>
          </a:p>
          <a:p>
            <a:pPr lvl="0"/>
            <a:r>
              <a:rPr lang="ru-RU" dirty="0"/>
              <a:t>Постараться снизить влияние ценовой конкуренции на продажи компании.</a:t>
            </a:r>
            <a:endParaRPr lang="en-US" dirty="0"/>
          </a:p>
          <a:p>
            <a:pPr lvl="0"/>
            <a:r>
              <a:rPr lang="ru-RU" dirty="0"/>
              <a:t>Рекомендуется расширить круг клиентов найти больше рынков для продажи решений.</a:t>
            </a:r>
            <a:endParaRPr lang="en-US" dirty="0"/>
          </a:p>
          <a:p>
            <a:pPr lvl="0"/>
            <a:r>
              <a:rPr lang="ru-RU" dirty="0"/>
              <a:t>Сосредоточится на устранение всех недостатков товара.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58" y="270192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</a:t>
            </a:r>
            <a:r>
              <a:rPr lang="ru-RU" b="1" dirty="0"/>
              <a:t>е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83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Краткое описание программного продукта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en-US" b="1" dirty="0"/>
              <a:t>AICGM Automated project management system</a:t>
            </a:r>
            <a:r>
              <a:rPr lang="ru-RU" b="1" dirty="0"/>
              <a:t> (</a:t>
            </a:r>
            <a:r>
              <a:rPr lang="en-US" b="1" dirty="0"/>
              <a:t>AICGM APM System</a:t>
            </a:r>
            <a:r>
              <a:rPr lang="ru-RU" b="1" dirty="0"/>
              <a:t>)</a:t>
            </a:r>
            <a:r>
              <a:rPr lang="ru-RU" dirty="0"/>
              <a:t> – автоматизированная система управления проектами.</a:t>
            </a:r>
            <a:r>
              <a:rPr lang="ru-RU" b="1" dirty="0"/>
              <a:t>	</a:t>
            </a:r>
            <a:endParaRPr lang="en-US" dirty="0"/>
          </a:p>
          <a:p>
            <a:pPr marL="0" indent="457200" algn="just">
              <a:buNone/>
            </a:pPr>
            <a:r>
              <a:rPr lang="ru-RU" dirty="0"/>
              <a:t>Данный продукт призван упростить жизнь коммерческим, так и не коммерческим предприятиям, физ. и юр. лицам в разработке собственных проектов</a:t>
            </a:r>
            <a:r>
              <a:rPr lang="ru-RU" dirty="0" smtClean="0"/>
              <a:t>.</a:t>
            </a:r>
          </a:p>
          <a:p>
            <a:pPr marL="0" indent="457200" algn="just">
              <a:buNone/>
            </a:pPr>
            <a:r>
              <a:rPr lang="ru-RU" dirty="0"/>
              <a:t>В программу включены дополнительные модули установки необходим программных продуктов (пакетов разработки) для быстрого старта, модуль мониторинга валют и финансов. Программный продукт предоставляет быструю коммуникацию что позволяет сэкономить кучу времени и сосредоточится на важном.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Описание ключевых понятий маркетинга в контексте производства выбранного товара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Нужда: </a:t>
            </a:r>
            <a:r>
              <a:rPr lang="ru-RU" dirty="0"/>
              <a:t>Общение, ограниченные рамки времени, экономия, удаленность, комфорт.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Потребность: </a:t>
            </a:r>
            <a:r>
              <a:rPr lang="ru-RU" dirty="0"/>
              <a:t>коммуникация на расстоянии</a:t>
            </a:r>
            <a:r>
              <a:rPr lang="ru-RU" b="1" dirty="0"/>
              <a:t>, </a:t>
            </a:r>
            <a:r>
              <a:rPr lang="ru-RU" dirty="0"/>
              <a:t>экономия времени, удовольствие, скорость, мониторинг, сервис.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Запрос: </a:t>
            </a:r>
            <a:r>
              <a:rPr lang="ru-RU" dirty="0"/>
              <a:t>За адекватную цену приобрести программный продукт, который позволит быстро и эффективно работать над проектами и взаимодействовать с персоналом.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Обмен: </a:t>
            </a:r>
            <a:r>
              <a:rPr lang="ru-RU" dirty="0"/>
              <a:t>Товар или услуга в обмен на некоторые виды услуг.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Сделка: </a:t>
            </a:r>
            <a:r>
              <a:rPr lang="ru-RU" dirty="0"/>
              <a:t>Предоставление товара или услуги с получением денег на условиях владельца программного продукта.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Рынок: </a:t>
            </a:r>
            <a:r>
              <a:rPr lang="ru-RU" dirty="0"/>
              <a:t>Мировой рынок ИТ-рынок, рынок товаров и услуг, насыщенный рынок, рынок покупателей.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Целевая аудитория по методике “5</a:t>
            </a:r>
            <a:r>
              <a:rPr lang="en-US" b="1" dirty="0"/>
              <a:t>W</a:t>
            </a:r>
            <a:r>
              <a:rPr lang="ru-RU" b="1" dirty="0"/>
              <a:t>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50420"/>
              </p:ext>
            </p:extLst>
          </p:nvPr>
        </p:nvGraphicFramePr>
        <p:xfrm>
          <a:off x="0" y="1881050"/>
          <a:ext cx="12192002" cy="5462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7394">
                  <a:extLst>
                    <a:ext uri="{9D8B030D-6E8A-4147-A177-3AD203B41FA5}">
                      <a16:colId xmlns:a16="http://schemas.microsoft.com/office/drawing/2014/main" val="2889817715"/>
                    </a:ext>
                  </a:extLst>
                </a:gridCol>
                <a:gridCol w="2438652">
                  <a:extLst>
                    <a:ext uri="{9D8B030D-6E8A-4147-A177-3AD203B41FA5}">
                      <a16:colId xmlns:a16="http://schemas.microsoft.com/office/drawing/2014/main" val="1580611541"/>
                    </a:ext>
                  </a:extLst>
                </a:gridCol>
                <a:gridCol w="2438652">
                  <a:extLst>
                    <a:ext uri="{9D8B030D-6E8A-4147-A177-3AD203B41FA5}">
                      <a16:colId xmlns:a16="http://schemas.microsoft.com/office/drawing/2014/main" val="656490892"/>
                    </a:ext>
                  </a:extLst>
                </a:gridCol>
                <a:gridCol w="2438652">
                  <a:extLst>
                    <a:ext uri="{9D8B030D-6E8A-4147-A177-3AD203B41FA5}">
                      <a16:colId xmlns:a16="http://schemas.microsoft.com/office/drawing/2014/main" val="3779939336"/>
                    </a:ext>
                  </a:extLst>
                </a:gridCol>
                <a:gridCol w="2438652">
                  <a:extLst>
                    <a:ext uri="{9D8B030D-6E8A-4147-A177-3AD203B41FA5}">
                      <a16:colId xmlns:a16="http://schemas.microsoft.com/office/drawing/2014/main" val="863956662"/>
                    </a:ext>
                  </a:extLst>
                </a:gridCol>
              </a:tblGrid>
              <a:tr h="134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Вопрос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 группа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 группа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 группа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 группа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extLst>
                  <a:ext uri="{0D108BD9-81ED-4DB2-BD59-A6C34878D82A}">
                    <a16:rowId xmlns:a16="http://schemas.microsoft.com/office/drawing/2014/main" val="732484627"/>
                  </a:ext>
                </a:extLst>
              </a:tr>
              <a:tr h="672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товара: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What (</a:t>
                      </a:r>
                      <a:r>
                        <a:rPr lang="ru-RU" sz="1600" dirty="0">
                          <a:effectLst/>
                        </a:rPr>
                        <a:t>Что?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Система</a:t>
                      </a:r>
                      <a:r>
                        <a:rPr lang="ru-RU" sz="1400" b="0" baseline="0" dirty="0" smtClean="0">
                          <a:effectLst/>
                        </a:rPr>
                        <a:t> управления для р</a:t>
                      </a:r>
                      <a:r>
                        <a:rPr lang="ru-RU" sz="1400" b="0" dirty="0" smtClean="0">
                          <a:effectLst/>
                        </a:rPr>
                        <a:t>азработки игр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Система управления для разработки </a:t>
                      </a:r>
                      <a:r>
                        <a:rPr lang="ru-RU" sz="1400" b="0" dirty="0">
                          <a:effectLst/>
                        </a:rPr>
                        <a:t>программных продуктов, </a:t>
                      </a:r>
                      <a:r>
                        <a:rPr lang="ru-RU" sz="1400" b="0" dirty="0" smtClean="0">
                          <a:effectLst/>
                        </a:rPr>
                        <a:t>лабораторных</a:t>
                      </a:r>
                      <a:r>
                        <a:rPr lang="ru-RU" sz="1400" b="0" baseline="0" dirty="0" smtClean="0">
                          <a:effectLst/>
                        </a:rPr>
                        <a:t> и </a:t>
                      </a:r>
                      <a:r>
                        <a:rPr lang="ru-RU" sz="1400" b="0" dirty="0" smtClean="0">
                          <a:effectLst/>
                        </a:rPr>
                        <a:t>дипломов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Система управления для художников (рисования, моделирования)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Ситсема управления для разработки</a:t>
                      </a:r>
                      <a:r>
                        <a:rPr lang="ru-RU" sz="1400" b="0" baseline="0" dirty="0" smtClean="0">
                          <a:effectLst/>
                        </a:rPr>
                        <a:t> </a:t>
                      </a:r>
                      <a:r>
                        <a:rPr lang="ru-RU" sz="1400" b="0" dirty="0" smtClean="0">
                          <a:effectLst/>
                        </a:rPr>
                        <a:t>программных </a:t>
                      </a:r>
                      <a:r>
                        <a:rPr lang="ru-RU" sz="1400" b="0" dirty="0">
                          <a:effectLst/>
                        </a:rPr>
                        <a:t>продуктов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1231197373"/>
                  </a:ext>
                </a:extLst>
              </a:tr>
              <a:tr h="4035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Тип потребителя: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Who</a:t>
                      </a:r>
                      <a:r>
                        <a:rPr lang="ru-RU" sz="1600">
                          <a:effectLst/>
                        </a:rPr>
                        <a:t> (Кто?)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Мужчинны и женщины от 14 лет.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Мужчинны и женщины от 16 лет.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Мужчинны и женщины от 14 лет.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Мужчинны и женщины от 18 лет.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2964156591"/>
                  </a:ext>
                </a:extLst>
              </a:tr>
              <a:tr h="2017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Мотивация к покупке: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Why</a:t>
                      </a:r>
                      <a:r>
                        <a:rPr lang="ru-RU" sz="1600">
                          <a:effectLst/>
                        </a:rPr>
                        <a:t> (Почему?)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Желание повысить скорость и качество разработки проекта, контроль за файлами и получение быстрого доступа к ним.</a:t>
                      </a:r>
                      <a:endParaRPr lang="en-US" sz="1400" b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Контроль за командой разработки.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Желание повысить скорость и качество разработки проекта, контроль за файлами и быстрый доступ.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Желание повысить скорость и качество разработки проекта. Получить быстрый доступ к файлам.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Желание повысить скорость и качество разработки проекта, и скорость обращения к персоналу. Обеспечить надежный контроль за финансами предприятия.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2862421680"/>
                  </a:ext>
                </a:extLst>
              </a:tr>
              <a:tr h="672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Ситуация покупки, время: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When</a:t>
                      </a:r>
                      <a:r>
                        <a:rPr lang="ru-RU" sz="1600">
                          <a:effectLst/>
                        </a:rPr>
                        <a:t> (Когда?)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Любое время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Любое время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Любое время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Любое время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4090942296"/>
                  </a:ext>
                </a:extLst>
              </a:tr>
              <a:tr h="1076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Место покупки: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Where (</a:t>
                      </a:r>
                      <a:r>
                        <a:rPr lang="ru-RU" sz="1600">
                          <a:effectLst/>
                        </a:rPr>
                        <a:t>Где?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Социальные сети, игровые сообщества, форумы игроделов, оф.сайт продукта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Социальные сети, оф. сайты учреждений образования, форумы,</a:t>
                      </a:r>
                      <a:endParaRPr lang="en-US" sz="1400" b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оф.сайт продукта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Социальные сети, форумы, электронная рассылка, оф.сайт продукта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Форумы, оф.сайт продукта, социальные сети, электронная рассылка.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231562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PEST</a:t>
            </a:r>
            <a:r>
              <a:rPr lang="ru-RU" b="1" dirty="0" smtClean="0"/>
              <a:t>-анализ, оценка факторов макросреды.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075391"/>
              </p:ext>
            </p:extLst>
          </p:nvPr>
        </p:nvGraphicFramePr>
        <p:xfrm>
          <a:off x="0" y="1554473"/>
          <a:ext cx="6100354" cy="5353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0177">
                  <a:extLst>
                    <a:ext uri="{9D8B030D-6E8A-4147-A177-3AD203B41FA5}">
                      <a16:colId xmlns:a16="http://schemas.microsoft.com/office/drawing/2014/main" val="1260612337"/>
                    </a:ext>
                  </a:extLst>
                </a:gridCol>
                <a:gridCol w="3050177">
                  <a:extLst>
                    <a:ext uri="{9D8B030D-6E8A-4147-A177-3AD203B41FA5}">
                      <a16:colId xmlns:a16="http://schemas.microsoft.com/office/drawing/2014/main" val="488830182"/>
                    </a:ext>
                  </a:extLst>
                </a:gridCol>
              </a:tblGrid>
              <a:tr h="311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Описание фактора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Влияние фактора (оценка от 1 до 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1425163447"/>
                  </a:ext>
                </a:extLst>
              </a:tr>
              <a:tr h="31445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Политические факторы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44449"/>
                  </a:ext>
                </a:extLst>
              </a:tr>
              <a:tr h="3337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Ориентация на рыночное регулирование экономики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2074582536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Сотрудничество с иностранными компаниями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1823374336"/>
                  </a:ext>
                </a:extLst>
              </a:tr>
              <a:tr h="3337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Государственное регулирование конкуренции в отрасли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1290614888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Закрытие границ для въезда граждан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2384533008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Политические санкции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1017234288"/>
                  </a:ext>
                </a:extLst>
              </a:tr>
              <a:tr h="31445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Экономические факторы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44762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Изменение курса валют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1196814725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Инфляция и безработица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3291965565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Увеличение кредитных ставок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1715142220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Увеличение налоговых ставок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620249817"/>
                  </a:ext>
                </a:extLst>
              </a:tr>
              <a:tr h="31445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Социальные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80589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Среднедушевые доходы населения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465923063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Уровень качества продукции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1562605831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Здоровье рабочего персанала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771749305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Численность населения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680892282"/>
                  </a:ext>
                </a:extLst>
              </a:tr>
              <a:tr h="31445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Технологические факторы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11691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Закрытие внешнего интернета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2761534728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Появление новых технологий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3559501836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Автоматизация процессов разработки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3713344667"/>
                  </a:ext>
                </a:extLst>
              </a:tr>
              <a:tr h="204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Доступ к новейшим технологиям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2558" marR="52558" marT="0" marB="0" anchor="ctr"/>
                </a:tc>
                <a:extLst>
                  <a:ext uri="{0D108BD9-81ED-4DB2-BD59-A6C34878D82A}">
                    <a16:rowId xmlns:a16="http://schemas.microsoft.com/office/drawing/2014/main" val="336268178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092202091"/>
              </p:ext>
            </p:extLst>
          </p:nvPr>
        </p:nvGraphicFramePr>
        <p:xfrm>
          <a:off x="6309360" y="1469110"/>
          <a:ext cx="6352903" cy="5663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64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 smtClean="0"/>
              <a:t>Выводы в ходе проведения </a:t>
            </a:r>
            <a:r>
              <a:rPr lang="en-US" b="1" dirty="0" smtClean="0"/>
              <a:t>PEST</a:t>
            </a:r>
            <a:r>
              <a:rPr lang="ru-RU" b="1" dirty="0" smtClean="0"/>
              <a:t>-анализа.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Среди значимых политических факторов можно выделить политические санкции и прекращение отношений с иностранными компаниями. Прекращение политических отношений с иностранными комапниями влечет за собой потерю ключевых партнеров, а так же рабочей силы в результате чего возрастет риск потери качества продукции.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Среди экономических факторов можно выделить изменение курса валют и изменения налоговых ставок. Первый фактор связан опять же с высокой зависимостью предприятия от иностранных партнеров, а второй фактор можно обосновать тем что преприятие во много зависит от государсва, с ростом налогов может стать тежелее поддерживать жизнь предприятия, в худшем случае может привести к закрытию предприятия.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Среди социальных факторов велико влияние повышения требований покупателей к качеству и сервису. Это требует постоянных усилий от компании по поиску новых технологий. А так же не маловажным факторм является среднедушевые доходы населения, чем богаче потребители тем выше покупательская способность.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Высоко влияние технологических факторов в части появления на рынке новых методов разработки и технологий, что опять же тесно связано с высокими требованиями покупателей качеству продукции. Высокое влияние оказывает фактор доступности для предприятия новых технологий.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 закрытием внешнего интернета можно потерять не малое количесво клиентов, с учетом того что все продажы выполняются в сети.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Комании необходимо искать новых инвесторов и рабочей силы в странах-партнерах и в РБ.</a:t>
            </a:r>
            <a:endParaRPr lang="en-US" dirty="0"/>
          </a:p>
          <a:p>
            <a:r>
              <a:rPr lang="ru-RU" dirty="0"/>
              <a:t>Для улучшения экономической ситуации необходимо использовать инструменты страхования и рзвивать новые направления в разработке, развитие партнерсв с производителями похожей продукции.</a:t>
            </a:r>
            <a:endParaRPr lang="en-US" dirty="0"/>
          </a:p>
          <a:p>
            <a:r>
              <a:rPr lang="ru-RU" dirty="0"/>
              <a:t>Необходимо развивать и искать новые пути улучшения сервиса, посещать конференции разработчиков от других компаний, а таж же искать пути сокрощения расходов без потери качества для устонавления адекватной цены продукции, увилечения покупателськой спасобности потребителей.</a:t>
            </a:r>
            <a:endParaRPr lang="en-US" dirty="0"/>
          </a:p>
          <a:p>
            <a:r>
              <a:rPr lang="ru-RU" dirty="0"/>
              <a:t>Компании следует присматриваться и мониторить новейшие технологические новинки на рынке. Советую участвать в различных выставках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Конкурентный анализ, </a:t>
            </a:r>
            <a:r>
              <a:rPr lang="ru-RU" b="1" dirty="0" smtClean="0"/>
              <a:t>по модели </a:t>
            </a:r>
            <a:r>
              <a:rPr lang="ru-RU" b="1" dirty="0"/>
              <a:t>М.Портера.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0305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46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</a:t>
            </a:r>
            <a:r>
              <a:rPr lang="ru-RU" b="1" dirty="0"/>
              <a:t> </a:t>
            </a:r>
            <a:r>
              <a:rPr lang="ru-RU" b="1" dirty="0" smtClean="0"/>
              <a:t>проведения анализа по модели М.Портера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Угроза вторжения - высокий уровень угрозы входа новых игроков.</a:t>
            </a:r>
            <a:endParaRPr lang="en-US" dirty="0"/>
          </a:p>
          <a:p>
            <a:pPr lvl="0"/>
            <a:r>
              <a:rPr lang="ru-RU" dirty="0"/>
              <a:t>Рыночаня власть поставщиков - низкий уровень влияния поставщиков.</a:t>
            </a:r>
            <a:endParaRPr lang="en-US" dirty="0"/>
          </a:p>
          <a:p>
            <a:pPr lvl="0"/>
            <a:r>
              <a:rPr lang="ru-RU" dirty="0"/>
              <a:t>Угроза появления субститутов - средний уровень со стороны товаров заменителей.</a:t>
            </a:r>
            <a:endParaRPr lang="en-US" dirty="0"/>
          </a:p>
          <a:p>
            <a:pPr lvl="0"/>
            <a:r>
              <a:rPr lang="ru-RU" dirty="0"/>
              <a:t>Рыночная власть покупателей - средний уровень угрозы ухода клиентов.</a:t>
            </a:r>
            <a:endParaRPr lang="en-US" dirty="0"/>
          </a:p>
          <a:p>
            <a:r>
              <a:rPr lang="ru-RU" dirty="0"/>
              <a:t>Действия конкурентов - средний уровень конкуренции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1013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Yu Mincho</vt:lpstr>
      <vt:lpstr>Arial</vt:lpstr>
      <vt:lpstr>Calibri</vt:lpstr>
      <vt:lpstr>Calibri Light</vt:lpstr>
      <vt:lpstr>Times New Roman</vt:lpstr>
      <vt:lpstr>Wingdings</vt:lpstr>
      <vt:lpstr>Office Theme</vt:lpstr>
      <vt:lpstr>Контрольная работа </vt:lpstr>
      <vt:lpstr>Краткое описание программного продукта</vt:lpstr>
      <vt:lpstr>Описание ключевых понятий маркетинга в контексте производства выбранного товара </vt:lpstr>
      <vt:lpstr>Целевая аудитория по методике “5W”</vt:lpstr>
      <vt:lpstr>PEST-анализ, оценка факторов макросреды. </vt:lpstr>
      <vt:lpstr>Выводы в ходе проведения PEST-анализа.</vt:lpstr>
      <vt:lpstr>Вывод</vt:lpstr>
      <vt:lpstr>Конкурентный анализ, по модели М.Портера. </vt:lpstr>
      <vt:lpstr>Итог проведения анализа по модели М.Портера</vt:lpstr>
      <vt:lpstr>Результат</vt:lpstr>
      <vt:lpstr>Рекомаендации к инвестору</vt:lpstr>
      <vt:lpstr>Спасибо за внимание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Контрольная работа</dc:title>
  <dc:creator>Илья Алейчик</dc:creator>
  <cp:lastModifiedBy>Илья Алейчик</cp:lastModifiedBy>
  <cp:revision>11</cp:revision>
  <dcterms:created xsi:type="dcterms:W3CDTF">2020-04-29T20:00:05Z</dcterms:created>
  <dcterms:modified xsi:type="dcterms:W3CDTF">2020-04-29T21:19:30Z</dcterms:modified>
</cp:coreProperties>
</file>