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78" r:id="rId5"/>
    <p:sldId id="314" r:id="rId6"/>
    <p:sldId id="313" r:id="rId7"/>
    <p:sldId id="259" r:id="rId8"/>
    <p:sldId id="279" r:id="rId9"/>
    <p:sldId id="285" r:id="rId10"/>
    <p:sldId id="280" r:id="rId11"/>
    <p:sldId id="286" r:id="rId12"/>
    <p:sldId id="291" r:id="rId13"/>
    <p:sldId id="292" r:id="rId14"/>
    <p:sldId id="293" r:id="rId15"/>
    <p:sldId id="294" r:id="rId16"/>
    <p:sldId id="287" r:id="rId17"/>
    <p:sldId id="288" r:id="rId18"/>
    <p:sldId id="289" r:id="rId19"/>
    <p:sldId id="290" r:id="rId20"/>
    <p:sldId id="295" r:id="rId21"/>
    <p:sldId id="297" r:id="rId22"/>
    <p:sldId id="312" r:id="rId23"/>
    <p:sldId id="296" r:id="rId24"/>
    <p:sldId id="298" r:id="rId25"/>
    <p:sldId id="299" r:id="rId26"/>
    <p:sldId id="300" r:id="rId27"/>
    <p:sldId id="309" r:id="rId28"/>
    <p:sldId id="301" r:id="rId29"/>
    <p:sldId id="302" r:id="rId30"/>
    <p:sldId id="303" r:id="rId31"/>
    <p:sldId id="304" r:id="rId32"/>
    <p:sldId id="315" r:id="rId33"/>
    <p:sldId id="320" r:id="rId34"/>
    <p:sldId id="321" r:id="rId35"/>
    <p:sldId id="322" r:id="rId36"/>
    <p:sldId id="277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30.04.2023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30.04.2023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30.04.2023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30.04.2023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dirty="0" smtClean="0">
                <a:effectLst/>
              </a:rPr>
              <a:t>Разработка автоматизированной информационной системы «Каталог изданий периодической печати».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237435" y="4756502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Подготовил </a:t>
            </a:r>
            <a:r>
              <a:rPr lang="en-US" dirty="0" err="1" smtClean="0"/>
              <a:t>Ilya</a:t>
            </a:r>
            <a:r>
              <a:rPr lang="en-US" dirty="0" smtClean="0"/>
              <a:t> </a:t>
            </a:r>
            <a:r>
              <a:rPr lang="en-US" dirty="0" err="1" smtClean="0"/>
              <a:t>Borisov</a:t>
            </a:r>
            <a:endParaRPr lang="ru-RU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1340768"/>
            <a:ext cx="8532440" cy="4176464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ru-RU" sz="4400" dirty="0" smtClean="0">
                <a:effectLst/>
              </a:rPr>
              <a:t> </a:t>
            </a:r>
            <a:endParaRPr lang="en-US" sz="4400" dirty="0" smtClean="0">
              <a:effectLst/>
            </a:endParaRPr>
          </a:p>
          <a:p>
            <a:pPr marL="18288" indent="0">
              <a:buNone/>
            </a:pPr>
            <a:endParaRPr lang="ru-RU" sz="4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332656"/>
            <a:ext cx="7543800" cy="9144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Главная страница приложения</a:t>
            </a:r>
            <a:br>
              <a:rPr lang="ru-RU" dirty="0" smtClean="0"/>
            </a:br>
            <a:r>
              <a:rPr lang="ru-RU" sz="1200" dirty="0" smtClean="0"/>
              <a:t>(видео)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028384" y="5964822"/>
            <a:ext cx="93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}</a:t>
            </a:r>
            <a:endParaRPr lang="ru-RU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33466" y="1271998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{</a:t>
            </a:r>
            <a:endParaRPr lang="ru-RU" sz="4000" dirty="0"/>
          </a:p>
        </p:txBody>
      </p:sp>
      <p:pic>
        <p:nvPicPr>
          <p:cNvPr id="8" name="Рисунок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576" y="1124745"/>
            <a:ext cx="7560840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8503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1340768"/>
            <a:ext cx="8532440" cy="4176464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ru-RU" sz="4400" dirty="0" smtClean="0">
                <a:effectLst/>
              </a:rPr>
              <a:t> </a:t>
            </a:r>
            <a:endParaRPr lang="en-US" sz="4400" dirty="0" smtClean="0">
              <a:effectLst/>
            </a:endParaRPr>
          </a:p>
          <a:p>
            <a:pPr marL="18288" indent="0">
              <a:buNone/>
            </a:pPr>
            <a:endParaRPr lang="ru-RU" sz="4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332656"/>
            <a:ext cx="7543800" cy="914400"/>
          </a:xfrm>
        </p:spPr>
        <p:txBody>
          <a:bodyPr>
            <a:normAutofit/>
          </a:bodyPr>
          <a:lstStyle/>
          <a:p>
            <a:r>
              <a:rPr lang="ru-RU" dirty="0" smtClean="0"/>
              <a:t>Сотрудники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028384" y="5964822"/>
            <a:ext cx="93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}</a:t>
            </a:r>
            <a:endParaRPr lang="ru-RU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33466" y="1271998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{</a:t>
            </a:r>
            <a:endParaRPr lang="ru-RU" sz="4000" dirty="0"/>
          </a:p>
        </p:txBody>
      </p:sp>
      <p:pic>
        <p:nvPicPr>
          <p:cNvPr id="7" name="Рисунок 6" descr="D:\Games\ILYA'S GAMES\Для Баргу\Для Баргу Зачем\курсач\Курсовая работа 4 семестр(2 курс)\Теория\картинки\workers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6984776" cy="4896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3885036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1340768"/>
            <a:ext cx="8532440" cy="4176464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ru-RU" sz="4400" dirty="0" smtClean="0">
                <a:effectLst/>
              </a:rPr>
              <a:t> </a:t>
            </a:r>
            <a:endParaRPr lang="en-US" sz="4400" dirty="0" smtClean="0">
              <a:effectLst/>
            </a:endParaRPr>
          </a:p>
          <a:p>
            <a:pPr marL="18288" indent="0">
              <a:buNone/>
            </a:pPr>
            <a:endParaRPr lang="ru-RU" sz="4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332656"/>
            <a:ext cx="7543800" cy="914400"/>
          </a:xfrm>
        </p:spPr>
        <p:txBody>
          <a:bodyPr>
            <a:normAutofit/>
          </a:bodyPr>
          <a:lstStyle/>
          <a:p>
            <a:r>
              <a:rPr lang="ru-RU" dirty="0" smtClean="0"/>
              <a:t>Поиск сотрудника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028384" y="5964822"/>
            <a:ext cx="93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}</a:t>
            </a:r>
            <a:endParaRPr lang="ru-RU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33466" y="1271998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{</a:t>
            </a:r>
            <a:endParaRPr lang="ru-RU" sz="4000" dirty="0"/>
          </a:p>
        </p:txBody>
      </p:sp>
      <p:pic>
        <p:nvPicPr>
          <p:cNvPr id="8" name="Рисунок 7" descr="D:\Games\ILYA'S GAMES\Для Баргу\Для Баргу Зачем\курсач\Курсовая работа 4 семестр(2 курс)\Теория\картинки\find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6912768" cy="4896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388503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1340768"/>
            <a:ext cx="8532440" cy="4176464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ru-RU" sz="4400" dirty="0" smtClean="0">
                <a:effectLst/>
              </a:rPr>
              <a:t> </a:t>
            </a:r>
            <a:endParaRPr lang="en-US" sz="4400" dirty="0" smtClean="0">
              <a:effectLst/>
            </a:endParaRPr>
          </a:p>
          <a:p>
            <a:pPr marL="18288" indent="0">
              <a:buNone/>
            </a:pPr>
            <a:endParaRPr lang="ru-RU" sz="4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332656"/>
            <a:ext cx="7543800" cy="914400"/>
          </a:xfrm>
        </p:spPr>
        <p:txBody>
          <a:bodyPr>
            <a:normAutofit/>
          </a:bodyPr>
          <a:lstStyle/>
          <a:p>
            <a:r>
              <a:rPr lang="ru-RU" dirty="0" smtClean="0"/>
              <a:t>Добавление сотрудника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028384" y="5964822"/>
            <a:ext cx="93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}</a:t>
            </a:r>
            <a:endParaRPr lang="ru-RU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33466" y="1271998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{</a:t>
            </a:r>
            <a:endParaRPr lang="ru-RU" sz="4000" dirty="0"/>
          </a:p>
        </p:txBody>
      </p:sp>
      <p:pic>
        <p:nvPicPr>
          <p:cNvPr id="8" name="Рисунок 7" descr="D:\Games\ILYA'S GAMES\Для Баргу\Для Баргу Зачем\курсач\Курсовая работа 4 семестр(2 курс)\Теория\картинки\workersAdd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6984776" cy="4824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3885036"/>
      </p:ext>
    </p:extLst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1340768"/>
            <a:ext cx="8532440" cy="4176464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ru-RU" sz="4400" dirty="0" smtClean="0">
                <a:effectLst/>
              </a:rPr>
              <a:t> </a:t>
            </a:r>
            <a:endParaRPr lang="en-US" sz="4400" dirty="0" smtClean="0">
              <a:effectLst/>
            </a:endParaRPr>
          </a:p>
          <a:p>
            <a:pPr marL="18288" indent="0">
              <a:buNone/>
            </a:pPr>
            <a:endParaRPr lang="ru-RU" sz="4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332656"/>
            <a:ext cx="7543800" cy="914400"/>
          </a:xfrm>
        </p:spPr>
        <p:txBody>
          <a:bodyPr>
            <a:normAutofit/>
          </a:bodyPr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028384" y="5964822"/>
            <a:ext cx="93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}</a:t>
            </a:r>
            <a:endParaRPr lang="ru-RU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33466" y="1271998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{</a:t>
            </a:r>
            <a:endParaRPr lang="ru-RU" sz="4000" dirty="0"/>
          </a:p>
        </p:txBody>
      </p:sp>
      <p:pic>
        <p:nvPicPr>
          <p:cNvPr id="8" name="Рисунок 7" descr="D:\Games\ILYA'S GAMES\Для Баргу\Для Баргу Зачем\курсач\Курсовая работа 4 семестр(2 курс)\Теория\картинки\addComplet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6552728" cy="5112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3885036"/>
      </p:ext>
    </p:extLst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1340768"/>
            <a:ext cx="8532440" cy="4176464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ru-RU" sz="4400" dirty="0" smtClean="0">
                <a:effectLst/>
              </a:rPr>
              <a:t> </a:t>
            </a:r>
            <a:endParaRPr lang="en-US" sz="4400" dirty="0" smtClean="0">
              <a:effectLst/>
            </a:endParaRPr>
          </a:p>
          <a:p>
            <a:pPr marL="18288" indent="0">
              <a:buNone/>
            </a:pPr>
            <a:endParaRPr lang="ru-RU" sz="4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332656"/>
            <a:ext cx="7543800" cy="9144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Редактирование сотрудника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028384" y="5964822"/>
            <a:ext cx="93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}</a:t>
            </a:r>
            <a:endParaRPr lang="ru-RU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33466" y="1271998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{</a:t>
            </a:r>
            <a:endParaRPr lang="ru-RU" sz="4000" dirty="0"/>
          </a:p>
        </p:txBody>
      </p:sp>
      <p:pic>
        <p:nvPicPr>
          <p:cNvPr id="8" name="Рисунок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600" y="1196753"/>
            <a:ext cx="7272808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85036"/>
      </p:ext>
    </p:extLst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1340768"/>
            <a:ext cx="8532440" cy="4176464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ru-RU" sz="4400" dirty="0" smtClean="0">
                <a:effectLst/>
              </a:rPr>
              <a:t> </a:t>
            </a:r>
            <a:endParaRPr lang="en-US" sz="4400" dirty="0" smtClean="0">
              <a:effectLst/>
            </a:endParaRPr>
          </a:p>
          <a:p>
            <a:pPr marL="18288" indent="0">
              <a:buNone/>
            </a:pPr>
            <a:endParaRPr lang="ru-RU" sz="4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332656"/>
            <a:ext cx="7543800" cy="914400"/>
          </a:xfrm>
        </p:spPr>
        <p:txBody>
          <a:bodyPr>
            <a:normAutofit/>
          </a:bodyPr>
          <a:lstStyle/>
          <a:p>
            <a:r>
              <a:rPr lang="ru-RU" dirty="0" smtClean="0"/>
              <a:t>Результат редактирования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028384" y="5964822"/>
            <a:ext cx="93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}</a:t>
            </a:r>
            <a:endParaRPr lang="ru-RU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33466" y="1271998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{</a:t>
            </a:r>
            <a:endParaRPr lang="ru-RU" sz="4000" dirty="0"/>
          </a:p>
        </p:txBody>
      </p:sp>
      <p:pic>
        <p:nvPicPr>
          <p:cNvPr id="7" name="Рисунок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592" y="1196752"/>
            <a:ext cx="7056784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85036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1340768"/>
            <a:ext cx="8532440" cy="4176464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ru-RU" sz="4400" dirty="0" smtClean="0">
                <a:effectLst/>
              </a:rPr>
              <a:t> </a:t>
            </a:r>
            <a:endParaRPr lang="en-US" sz="4400" dirty="0" smtClean="0">
              <a:effectLst/>
            </a:endParaRPr>
          </a:p>
          <a:p>
            <a:pPr marL="18288" indent="0">
              <a:buNone/>
            </a:pPr>
            <a:endParaRPr lang="ru-RU" sz="4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332656"/>
            <a:ext cx="7543800" cy="914400"/>
          </a:xfrm>
        </p:spPr>
        <p:txBody>
          <a:bodyPr>
            <a:normAutofit/>
          </a:bodyPr>
          <a:lstStyle/>
          <a:p>
            <a:r>
              <a:rPr lang="ru-RU" dirty="0" smtClean="0"/>
              <a:t>Удаление сотрудника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028384" y="5964822"/>
            <a:ext cx="93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}</a:t>
            </a:r>
            <a:endParaRPr lang="ru-RU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33466" y="1271998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{</a:t>
            </a:r>
            <a:endParaRPr lang="ru-RU" sz="4000" dirty="0"/>
          </a:p>
        </p:txBody>
      </p:sp>
      <p:pic>
        <p:nvPicPr>
          <p:cNvPr id="7" name="Рисунок 6" descr="D:\Games\ILYA'S GAMES\Для Баргу\Для Баргу Зачем\курсач\Курсовая работа 4 семестр(2 курс)\Теория\картинки\delet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96752"/>
            <a:ext cx="6840760" cy="5040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3885036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1340768"/>
            <a:ext cx="8532440" cy="4176464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ru-RU" sz="4400" dirty="0" smtClean="0">
                <a:effectLst/>
              </a:rPr>
              <a:t> </a:t>
            </a:r>
            <a:endParaRPr lang="en-US" sz="4400" dirty="0" smtClean="0">
              <a:effectLst/>
            </a:endParaRPr>
          </a:p>
          <a:p>
            <a:pPr marL="18288" indent="0">
              <a:buNone/>
            </a:pPr>
            <a:endParaRPr lang="ru-RU" sz="4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332656"/>
            <a:ext cx="7543800" cy="914400"/>
          </a:xfrm>
        </p:spPr>
        <p:txBody>
          <a:bodyPr>
            <a:normAutofit/>
          </a:bodyPr>
          <a:lstStyle/>
          <a:p>
            <a:r>
              <a:rPr lang="ru-RU" dirty="0" smtClean="0"/>
              <a:t>Результат удаления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028384" y="5964822"/>
            <a:ext cx="93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}</a:t>
            </a:r>
            <a:endParaRPr lang="ru-RU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33466" y="1271998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{</a:t>
            </a:r>
            <a:endParaRPr lang="ru-RU" sz="4000" dirty="0"/>
          </a:p>
        </p:txBody>
      </p:sp>
      <p:pic>
        <p:nvPicPr>
          <p:cNvPr id="7" name="Рисунок 6" descr="D:\Games\ILYA'S GAMES\Для Баргу\Для Баргу Зачем\курсач\Курсовая работа 4 семестр(2 курс)\Теория\картинки\deleteD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6984776" cy="4968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3885036"/>
      </p:ext>
    </p:extLst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1340768"/>
            <a:ext cx="8532440" cy="4176464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ru-RU" sz="4400" dirty="0" smtClean="0">
                <a:effectLst/>
              </a:rPr>
              <a:t> </a:t>
            </a:r>
            <a:endParaRPr lang="en-US" sz="4400" dirty="0" smtClean="0">
              <a:effectLst/>
            </a:endParaRPr>
          </a:p>
          <a:p>
            <a:pPr marL="18288" indent="0">
              <a:buNone/>
            </a:pPr>
            <a:endParaRPr lang="ru-RU" sz="4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332656"/>
            <a:ext cx="7543800" cy="9144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Контекстное меню экспорта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028384" y="5964822"/>
            <a:ext cx="93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}</a:t>
            </a:r>
            <a:endParaRPr lang="ru-RU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33466" y="1271998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{</a:t>
            </a:r>
            <a:endParaRPr lang="ru-RU" sz="4000" dirty="0"/>
          </a:p>
        </p:txBody>
      </p:sp>
      <p:pic>
        <p:nvPicPr>
          <p:cNvPr id="1026" name="Picture 2" descr="D:\Для Баргу\Курсачи\Курсовая работа 4 семестр(2 курс)\Теория\картинки\workersExport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40768"/>
            <a:ext cx="7272807" cy="48080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388503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1340768"/>
            <a:ext cx="8532440" cy="4176464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ru-RU" sz="3600" dirty="0">
                <a:effectLst/>
              </a:rPr>
              <a:t>разработать </a:t>
            </a:r>
            <a:r>
              <a:rPr lang="ru-RU" sz="3600" dirty="0" smtClean="0">
                <a:effectLst/>
              </a:rPr>
              <a:t>автоматизированну</a:t>
            </a:r>
            <a:r>
              <a:rPr lang="ru-RU" sz="3600" dirty="0" smtClean="0"/>
              <a:t>ю информационную систему «Каталог изданий</a:t>
            </a:r>
            <a:r>
              <a:rPr lang="en-US" sz="3600" dirty="0" smtClean="0"/>
              <a:t> </a:t>
            </a:r>
            <a:r>
              <a:rPr lang="ru-RU" sz="3600" dirty="0" smtClean="0"/>
              <a:t>периодической печати» в </a:t>
            </a:r>
            <a:r>
              <a:rPr lang="en-US" sz="3600" dirty="0" smtClean="0">
                <a:effectLst/>
              </a:rPr>
              <a:t>Microsoft Visual Studio</a:t>
            </a:r>
            <a:r>
              <a:rPr lang="ru-RU" sz="3600" dirty="0" smtClean="0">
                <a:effectLst/>
              </a:rPr>
              <a:t> </a:t>
            </a:r>
            <a:r>
              <a:rPr lang="en-US" sz="3600" dirty="0" smtClean="0">
                <a:effectLst/>
              </a:rPr>
              <a:t>(</a:t>
            </a:r>
            <a:r>
              <a:rPr lang="ru-RU" sz="3600" dirty="0" smtClean="0">
                <a:effectLst/>
              </a:rPr>
              <a:t>C</a:t>
            </a:r>
            <a:r>
              <a:rPr lang="en-US" sz="3600" dirty="0" smtClean="0"/>
              <a:t>#</a:t>
            </a:r>
            <a:r>
              <a:rPr lang="en-US" sz="3600" dirty="0" smtClean="0">
                <a:effectLst/>
              </a:rPr>
              <a:t>)</a:t>
            </a:r>
            <a:r>
              <a:rPr lang="ru-RU" sz="3600" dirty="0" smtClean="0">
                <a:effectLst/>
              </a:rPr>
              <a:t>.</a:t>
            </a:r>
            <a:r>
              <a:rPr lang="ru-RU" sz="4400" dirty="0" smtClean="0">
                <a:effectLst/>
              </a:rPr>
              <a:t> </a:t>
            </a:r>
            <a:endParaRPr lang="en-US" sz="4400" dirty="0" smtClean="0">
              <a:effectLst/>
            </a:endParaRPr>
          </a:p>
          <a:p>
            <a:pPr marL="18288" indent="0">
              <a:buNone/>
            </a:pPr>
            <a:endParaRPr lang="en-US" sz="4400" dirty="0" smtClean="0"/>
          </a:p>
          <a:p>
            <a:pPr marL="18288" indent="0">
              <a:buNone/>
            </a:pPr>
            <a:r>
              <a:rPr lang="en-US" sz="4400" dirty="0" smtClean="0"/>
              <a:t>}</a:t>
            </a:r>
            <a:endParaRPr lang="ru-RU" sz="4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332656"/>
            <a:ext cx="7543800" cy="914400"/>
          </a:xfrm>
        </p:spPr>
        <p:txBody>
          <a:bodyPr/>
          <a:lstStyle/>
          <a:p>
            <a:r>
              <a:rPr lang="ru-RU" dirty="0" smtClean="0"/>
              <a:t>Задача</a:t>
            </a:r>
            <a:r>
              <a:rPr lang="en-US" dirty="0" smtClean="0"/>
              <a:t>{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80395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1340768"/>
            <a:ext cx="8532440" cy="4176464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ru-RU" sz="4400" dirty="0" smtClean="0">
                <a:effectLst/>
              </a:rPr>
              <a:t> </a:t>
            </a:r>
            <a:endParaRPr lang="en-US" sz="4400" dirty="0" smtClean="0">
              <a:effectLst/>
            </a:endParaRPr>
          </a:p>
          <a:p>
            <a:pPr marL="18288" indent="0">
              <a:buNone/>
            </a:pPr>
            <a:endParaRPr lang="ru-RU" sz="4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332656"/>
            <a:ext cx="7543800" cy="914400"/>
          </a:xfrm>
        </p:spPr>
        <p:txBody>
          <a:bodyPr>
            <a:normAutofit/>
          </a:bodyPr>
          <a:lstStyle/>
          <a:p>
            <a:r>
              <a:rPr lang="ru-RU" dirty="0" smtClean="0"/>
              <a:t>Экспорт в </a:t>
            </a:r>
            <a:r>
              <a:rPr lang="en-US" dirty="0" smtClean="0"/>
              <a:t>Word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028384" y="5964822"/>
            <a:ext cx="93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}</a:t>
            </a:r>
            <a:endParaRPr lang="ru-RU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33466" y="1271998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{</a:t>
            </a:r>
            <a:endParaRPr lang="ru-RU" sz="4000" dirty="0"/>
          </a:p>
        </p:txBody>
      </p:sp>
      <p:pic>
        <p:nvPicPr>
          <p:cNvPr id="2050" name="Picture 2" descr="D:\Для Баргу\Курсачи\Курсовая работа 4 семестр(2 курс)\Теория\картинки\exportWo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24744"/>
            <a:ext cx="7416824" cy="48023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3885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1340768"/>
            <a:ext cx="8532440" cy="4176464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ru-RU" sz="4400" dirty="0" smtClean="0">
                <a:effectLst/>
              </a:rPr>
              <a:t> </a:t>
            </a:r>
            <a:endParaRPr lang="en-US" sz="4400" dirty="0" smtClean="0">
              <a:effectLst/>
            </a:endParaRPr>
          </a:p>
          <a:p>
            <a:pPr marL="18288" indent="0">
              <a:buNone/>
            </a:pPr>
            <a:endParaRPr lang="ru-RU" sz="4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332656"/>
            <a:ext cx="7543800" cy="914400"/>
          </a:xfrm>
        </p:spPr>
        <p:txBody>
          <a:bodyPr>
            <a:normAutofit/>
          </a:bodyPr>
          <a:lstStyle/>
          <a:p>
            <a:r>
              <a:rPr lang="ru-RU" dirty="0" smtClean="0"/>
              <a:t>Результат экспорта в </a:t>
            </a:r>
            <a:r>
              <a:rPr lang="en-US" dirty="0" smtClean="0"/>
              <a:t>Word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028384" y="5964822"/>
            <a:ext cx="93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}</a:t>
            </a:r>
            <a:endParaRPr lang="ru-RU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33466" y="1271998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{</a:t>
            </a:r>
            <a:endParaRPr lang="ru-RU" sz="4000" dirty="0"/>
          </a:p>
        </p:txBody>
      </p:sp>
      <p:pic>
        <p:nvPicPr>
          <p:cNvPr id="3074" name="Picture 2" descr="D:\Для Баргу\Курсачи\Курсовая работа 4 семестр(2 курс)\Теория\картинки\exportWORDR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340768"/>
            <a:ext cx="7688535" cy="40518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3885036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1340768"/>
            <a:ext cx="8532440" cy="4176464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ru-RU" sz="4400" dirty="0" smtClean="0">
                <a:effectLst/>
              </a:rPr>
              <a:t> </a:t>
            </a:r>
            <a:endParaRPr lang="en-US" sz="4400" dirty="0" smtClean="0">
              <a:effectLst/>
            </a:endParaRPr>
          </a:p>
          <a:p>
            <a:pPr marL="18288" indent="0">
              <a:buNone/>
            </a:pPr>
            <a:endParaRPr lang="ru-RU" sz="4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332656"/>
            <a:ext cx="7543800" cy="914400"/>
          </a:xfrm>
        </p:spPr>
        <p:txBody>
          <a:bodyPr>
            <a:normAutofit/>
          </a:bodyPr>
          <a:lstStyle/>
          <a:p>
            <a:r>
              <a:rPr lang="ru-RU" dirty="0" smtClean="0"/>
              <a:t> Экспорт в </a:t>
            </a:r>
            <a:r>
              <a:rPr lang="en-US" dirty="0" smtClean="0"/>
              <a:t>Excel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028384" y="5964822"/>
            <a:ext cx="93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}</a:t>
            </a:r>
            <a:endParaRPr lang="ru-RU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33466" y="1271998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{</a:t>
            </a:r>
            <a:endParaRPr lang="ru-RU" sz="4000" dirty="0"/>
          </a:p>
        </p:txBody>
      </p:sp>
      <p:pic>
        <p:nvPicPr>
          <p:cNvPr id="7" name="Рисунок 6" descr="D:\Games\ILYA'S GAMES\Для Баргу\Для Баргу Зачем\курсач\Курсовая работа 4 семестр(2 курс)\Теория\картинки\exportExcel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7272807" cy="4752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3885036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1340768"/>
            <a:ext cx="8532440" cy="4176464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ru-RU" sz="4400" dirty="0" smtClean="0">
                <a:effectLst/>
              </a:rPr>
              <a:t> </a:t>
            </a:r>
            <a:endParaRPr lang="en-US" sz="4400" dirty="0" smtClean="0">
              <a:effectLst/>
            </a:endParaRPr>
          </a:p>
          <a:p>
            <a:pPr marL="18288" indent="0">
              <a:buNone/>
            </a:pPr>
            <a:endParaRPr lang="ru-RU" sz="4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332656"/>
            <a:ext cx="7543800" cy="914400"/>
          </a:xfrm>
        </p:spPr>
        <p:txBody>
          <a:bodyPr>
            <a:normAutofit/>
          </a:bodyPr>
          <a:lstStyle/>
          <a:p>
            <a:r>
              <a:rPr lang="ru-RU" dirty="0" smtClean="0"/>
              <a:t> Диаграмма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028384" y="5964822"/>
            <a:ext cx="93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}</a:t>
            </a:r>
            <a:endParaRPr lang="ru-RU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33466" y="1271998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{</a:t>
            </a:r>
            <a:endParaRPr lang="ru-RU" sz="4000" dirty="0"/>
          </a:p>
        </p:txBody>
      </p:sp>
      <p:pic>
        <p:nvPicPr>
          <p:cNvPr id="8" name="Рисунок 7" descr="D:\Games\ILYA'S GAMES\Для Баргу\Для Баргу Зачем\курсач\Курсовая работа 4 семестр(2 курс)\Теория\картинки\diagramm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7128791" cy="4896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3885036"/>
      </p:ext>
    </p:extLst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1340768"/>
            <a:ext cx="8532440" cy="4176464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ru-RU" sz="4400" dirty="0" smtClean="0">
                <a:effectLst/>
              </a:rPr>
              <a:t> </a:t>
            </a:r>
            <a:endParaRPr lang="en-US" sz="4400" dirty="0" smtClean="0">
              <a:effectLst/>
            </a:endParaRPr>
          </a:p>
          <a:p>
            <a:pPr marL="18288" indent="0">
              <a:buNone/>
            </a:pPr>
            <a:endParaRPr lang="ru-RU" sz="4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332656"/>
            <a:ext cx="7543800" cy="914400"/>
          </a:xfrm>
        </p:spPr>
        <p:txBody>
          <a:bodyPr>
            <a:normAutofit/>
          </a:bodyPr>
          <a:lstStyle/>
          <a:p>
            <a:r>
              <a:rPr lang="ru-RU" dirty="0" smtClean="0"/>
              <a:t> Экспорт в </a:t>
            </a:r>
            <a:r>
              <a:rPr lang="en-US" dirty="0" smtClean="0"/>
              <a:t>Excel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028384" y="5964822"/>
            <a:ext cx="93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}</a:t>
            </a:r>
            <a:endParaRPr lang="ru-RU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33466" y="1271998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{</a:t>
            </a:r>
            <a:endParaRPr lang="ru-RU" sz="4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68560" y="0"/>
            <a:ext cx="1219795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3885036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1340768"/>
            <a:ext cx="8532440" cy="4176464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ru-RU" sz="4400" dirty="0" smtClean="0">
                <a:effectLst/>
              </a:rPr>
              <a:t> </a:t>
            </a:r>
            <a:endParaRPr lang="en-US" sz="4400" dirty="0" smtClean="0">
              <a:effectLst/>
            </a:endParaRPr>
          </a:p>
          <a:p>
            <a:pPr marL="18288" indent="0">
              <a:buNone/>
            </a:pPr>
            <a:endParaRPr lang="ru-RU" sz="4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332656"/>
            <a:ext cx="7543800" cy="914400"/>
          </a:xfrm>
        </p:spPr>
        <p:txBody>
          <a:bodyPr>
            <a:normAutofit/>
          </a:bodyPr>
          <a:lstStyle/>
          <a:p>
            <a:r>
              <a:rPr lang="ru-RU" dirty="0" smtClean="0"/>
              <a:t> Экспорт в </a:t>
            </a:r>
            <a:r>
              <a:rPr lang="en-US" dirty="0" smtClean="0"/>
              <a:t>Excel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028384" y="5964822"/>
            <a:ext cx="93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}</a:t>
            </a:r>
            <a:endParaRPr lang="ru-RU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33466" y="1271998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{</a:t>
            </a:r>
            <a:endParaRPr lang="ru-RU" sz="4000" dirty="0"/>
          </a:p>
        </p:txBody>
      </p:sp>
      <p:pic>
        <p:nvPicPr>
          <p:cNvPr id="7" name="Рисунок 6" descr="D:\Games\ILYA'S GAMES\Для Баргу\Для Баргу Зачем\курсач\Курсовая работа 4 семестр(2 курс)\Теория\картинки\opthionsClassic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3885036"/>
      </p:ext>
    </p:extLst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1340768"/>
            <a:ext cx="8532440" cy="4176464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ru-RU" sz="4400" dirty="0" smtClean="0">
                <a:effectLst/>
              </a:rPr>
              <a:t> </a:t>
            </a:r>
            <a:endParaRPr lang="en-US" sz="4400" dirty="0" smtClean="0">
              <a:effectLst/>
            </a:endParaRPr>
          </a:p>
          <a:p>
            <a:pPr marL="18288" indent="0">
              <a:buNone/>
            </a:pPr>
            <a:endParaRPr lang="ru-RU" sz="4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332656"/>
            <a:ext cx="7543800" cy="914400"/>
          </a:xfrm>
        </p:spPr>
        <p:txBody>
          <a:bodyPr>
            <a:normAutofit/>
          </a:bodyPr>
          <a:lstStyle/>
          <a:p>
            <a:r>
              <a:rPr lang="ru-RU" dirty="0" smtClean="0"/>
              <a:t> Экспорт в </a:t>
            </a:r>
            <a:r>
              <a:rPr lang="en-US" dirty="0" smtClean="0"/>
              <a:t>Excel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028384" y="5964822"/>
            <a:ext cx="93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}</a:t>
            </a:r>
            <a:endParaRPr lang="ru-RU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33466" y="1271998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{</a:t>
            </a:r>
            <a:endParaRPr lang="ru-RU" sz="4000" dirty="0"/>
          </a:p>
        </p:txBody>
      </p:sp>
      <p:pic>
        <p:nvPicPr>
          <p:cNvPr id="6147" name="Picture 3" descr="D:\Для Баргу\Курсачи\Курсовая работа 4 семестр(2 курс)\Теория\картинки\opthio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4" y="0"/>
            <a:ext cx="9180513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3885036"/>
      </p:ext>
    </p:extLst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1340768"/>
            <a:ext cx="8532440" cy="4176464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ru-RU" sz="4400" dirty="0" smtClean="0">
                <a:effectLst/>
              </a:rPr>
              <a:t> </a:t>
            </a:r>
            <a:endParaRPr lang="en-US" sz="4400" dirty="0" smtClean="0">
              <a:effectLst/>
            </a:endParaRPr>
          </a:p>
          <a:p>
            <a:pPr marL="18288" indent="0">
              <a:buNone/>
            </a:pPr>
            <a:endParaRPr lang="ru-RU" sz="4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332656"/>
            <a:ext cx="7543800" cy="914400"/>
          </a:xfrm>
        </p:spPr>
        <p:txBody>
          <a:bodyPr>
            <a:normAutofit/>
          </a:bodyPr>
          <a:lstStyle/>
          <a:p>
            <a:r>
              <a:rPr lang="ru-RU" dirty="0" smtClean="0"/>
              <a:t> Экспорт в </a:t>
            </a:r>
            <a:r>
              <a:rPr lang="en-US" dirty="0" smtClean="0"/>
              <a:t>Excel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028384" y="5964822"/>
            <a:ext cx="93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}</a:t>
            </a:r>
            <a:endParaRPr lang="ru-RU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33466" y="1271998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{</a:t>
            </a:r>
            <a:endParaRPr lang="ru-RU" sz="4000" dirty="0"/>
          </a:p>
        </p:txBody>
      </p:sp>
      <p:pic>
        <p:nvPicPr>
          <p:cNvPr id="9218" name="Picture 2" descr="D:\Для Баргу\Курсачи\Курсовая работа 4 семестр(2 курс)\Теория\картинки\abou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7923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3885036"/>
      </p:ext>
    </p:extLst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1340768"/>
            <a:ext cx="8532440" cy="4176464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ru-RU" sz="4400" dirty="0" smtClean="0">
                <a:effectLst/>
              </a:rPr>
              <a:t> </a:t>
            </a:r>
            <a:endParaRPr lang="en-US" sz="4400" dirty="0" smtClean="0">
              <a:effectLst/>
            </a:endParaRPr>
          </a:p>
          <a:p>
            <a:pPr marL="18288" indent="0">
              <a:buNone/>
            </a:pPr>
            <a:endParaRPr lang="ru-RU" sz="4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332656"/>
            <a:ext cx="7543800" cy="914400"/>
          </a:xfrm>
        </p:spPr>
        <p:txBody>
          <a:bodyPr>
            <a:normAutofit/>
          </a:bodyPr>
          <a:lstStyle/>
          <a:p>
            <a:r>
              <a:rPr lang="ru-RU" dirty="0" smtClean="0"/>
              <a:t> Экспорт в </a:t>
            </a:r>
            <a:r>
              <a:rPr lang="en-US" dirty="0" smtClean="0"/>
              <a:t>Excel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028384" y="5964822"/>
            <a:ext cx="93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}</a:t>
            </a:r>
            <a:endParaRPr lang="ru-RU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33466" y="1271998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{</a:t>
            </a:r>
            <a:endParaRPr lang="ru-RU" sz="40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38850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1340768"/>
            <a:ext cx="8532440" cy="4176464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ru-RU" sz="4400" dirty="0" smtClean="0">
                <a:effectLst/>
              </a:rPr>
              <a:t> </a:t>
            </a:r>
            <a:endParaRPr lang="en-US" sz="4400" dirty="0" smtClean="0">
              <a:effectLst/>
            </a:endParaRPr>
          </a:p>
          <a:p>
            <a:pPr marL="18288" indent="0">
              <a:buNone/>
            </a:pPr>
            <a:endParaRPr lang="ru-RU" sz="4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332656"/>
            <a:ext cx="7543800" cy="914400"/>
          </a:xfrm>
        </p:spPr>
        <p:txBody>
          <a:bodyPr>
            <a:normAutofit/>
          </a:bodyPr>
          <a:lstStyle/>
          <a:p>
            <a:r>
              <a:rPr lang="ru-RU" dirty="0" smtClean="0"/>
              <a:t> Экспорт в </a:t>
            </a:r>
            <a:r>
              <a:rPr lang="en-US" dirty="0" smtClean="0"/>
              <a:t>Excel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028384" y="5964822"/>
            <a:ext cx="93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}</a:t>
            </a:r>
            <a:endParaRPr lang="ru-RU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33466" y="1271998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{</a:t>
            </a:r>
            <a:endParaRPr lang="ru-RU" sz="4000" dirty="0"/>
          </a:p>
        </p:txBody>
      </p:sp>
      <p:pic>
        <p:nvPicPr>
          <p:cNvPr id="8197" name="Picture 5" descr="D:\Для Баргу\Курсачи\Курсовая работа 4 семестр(2 курс)\Теория\картинки\registration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18" y="0"/>
            <a:ext cx="9135482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3885036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2204864"/>
            <a:ext cx="8532440" cy="4176464"/>
          </a:xfrm>
        </p:spPr>
        <p:txBody>
          <a:bodyPr>
            <a:normAutofit fontScale="77500" lnSpcReduction="20000"/>
          </a:bodyPr>
          <a:lstStyle/>
          <a:p>
            <a:pPr marL="18288" indent="0" algn="just">
              <a:buNone/>
            </a:pPr>
            <a:r>
              <a:rPr lang="ru-RU" sz="4000" dirty="0" smtClean="0">
                <a:effectLst/>
              </a:rPr>
              <a:t>Для разработки программы и решение задачи использовал</a:t>
            </a:r>
            <a:r>
              <a:rPr lang="ru-RU" sz="4000" dirty="0" smtClean="0"/>
              <a:t>и</a:t>
            </a:r>
            <a:r>
              <a:rPr lang="ru-RU" sz="4000" dirty="0" smtClean="0">
                <a:effectLst/>
              </a:rPr>
              <a:t>сь </a:t>
            </a:r>
            <a:r>
              <a:rPr lang="en-US" sz="4000" dirty="0" smtClean="0">
                <a:effectLst/>
              </a:rPr>
              <a:t>IDE Microsoft Visual Studio</a:t>
            </a:r>
            <a:r>
              <a:rPr lang="ru-RU" sz="4000" dirty="0" smtClean="0">
                <a:effectLst/>
              </a:rPr>
              <a:t> </a:t>
            </a:r>
            <a:r>
              <a:rPr lang="en-US" sz="4000" dirty="0" smtClean="0">
                <a:effectLst/>
              </a:rPr>
              <a:t>(C</a:t>
            </a:r>
            <a:r>
              <a:rPr lang="en-US" sz="4000" dirty="0" smtClean="0"/>
              <a:t>#</a:t>
            </a:r>
            <a:r>
              <a:rPr lang="en-US" sz="4000" dirty="0" smtClean="0">
                <a:effectLst/>
              </a:rPr>
              <a:t>) &amp; SQL Server(</a:t>
            </a:r>
            <a:r>
              <a:rPr lang="ru-RU" sz="4000" dirty="0" smtClean="0">
                <a:effectLst/>
              </a:rPr>
              <a:t>БД</a:t>
            </a:r>
            <a:r>
              <a:rPr lang="en-US" sz="4000" dirty="0" smtClean="0">
                <a:effectLst/>
              </a:rPr>
              <a:t>)</a:t>
            </a:r>
            <a:r>
              <a:rPr lang="ru-RU" sz="4000" dirty="0" smtClean="0">
                <a:effectLst/>
              </a:rPr>
              <a:t>.</a:t>
            </a:r>
          </a:p>
          <a:p>
            <a:pPr marL="18288" indent="0" algn="just">
              <a:buNone/>
            </a:pPr>
            <a:r>
              <a:rPr lang="ru-RU" sz="4000" dirty="0" smtClean="0">
                <a:effectLst/>
              </a:rPr>
              <a:t/>
            </a:r>
            <a:br>
              <a:rPr lang="ru-RU" sz="4000" dirty="0" smtClean="0">
                <a:effectLst/>
              </a:rPr>
            </a:br>
            <a:r>
              <a:rPr lang="ru-RU" sz="4000" dirty="0" smtClean="0">
                <a:effectLst/>
              </a:rPr>
              <a:t>Данная среда была выбрана из-за большой функциональности, активной тех-поддержкой и своей универсальности, необходимостью всех основных компонентов, как и </a:t>
            </a:r>
            <a:r>
              <a:rPr lang="en-US" sz="4000" dirty="0"/>
              <a:t>SQL </a:t>
            </a:r>
            <a:r>
              <a:rPr lang="en-US" sz="4000" dirty="0" smtClean="0"/>
              <a:t>Server</a:t>
            </a:r>
            <a:r>
              <a:rPr lang="ru-RU" sz="4000" dirty="0" smtClean="0"/>
              <a:t>.</a:t>
            </a:r>
            <a:endParaRPr lang="en-US" sz="4000" dirty="0" smtClean="0">
              <a:effectLst/>
            </a:endParaRPr>
          </a:p>
          <a:p>
            <a:pPr marL="18288" indent="0">
              <a:buNone/>
            </a:pPr>
            <a:r>
              <a:rPr lang="en-US" sz="4400" dirty="0" smtClean="0"/>
              <a:t>}</a:t>
            </a:r>
            <a:endParaRPr lang="ru-RU" sz="4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1052736"/>
            <a:ext cx="7543800" cy="914400"/>
          </a:xfrm>
        </p:spPr>
        <p:txBody>
          <a:bodyPr/>
          <a:lstStyle/>
          <a:p>
            <a:r>
              <a:rPr lang="en-US" dirty="0" smtClean="0"/>
              <a:t>IDE</a:t>
            </a:r>
            <a:r>
              <a:rPr lang="ru-RU" dirty="0" smtClean="0"/>
              <a:t> или Среда разработки</a:t>
            </a:r>
            <a:r>
              <a:rPr lang="en-US" dirty="0" smtClean="0"/>
              <a:t> {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65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1340768"/>
            <a:ext cx="8532440" cy="4176464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ru-RU" sz="4400" dirty="0" smtClean="0">
                <a:effectLst/>
              </a:rPr>
              <a:t> </a:t>
            </a:r>
            <a:endParaRPr lang="en-US" sz="4400" dirty="0" smtClean="0">
              <a:effectLst/>
            </a:endParaRPr>
          </a:p>
          <a:p>
            <a:pPr marL="18288" indent="0">
              <a:buNone/>
            </a:pPr>
            <a:endParaRPr lang="ru-RU" sz="4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332656"/>
            <a:ext cx="7543800" cy="914400"/>
          </a:xfrm>
        </p:spPr>
        <p:txBody>
          <a:bodyPr>
            <a:normAutofit/>
          </a:bodyPr>
          <a:lstStyle/>
          <a:p>
            <a:r>
              <a:rPr lang="ru-RU" dirty="0" smtClean="0"/>
              <a:t> Экспорт в </a:t>
            </a:r>
            <a:r>
              <a:rPr lang="en-US" dirty="0" smtClean="0"/>
              <a:t>Excel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028384" y="5964822"/>
            <a:ext cx="93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}</a:t>
            </a:r>
            <a:endParaRPr lang="ru-RU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33466" y="1271998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{</a:t>
            </a:r>
            <a:endParaRPr lang="ru-RU" sz="4000" dirty="0"/>
          </a:p>
        </p:txBody>
      </p:sp>
      <p:pic>
        <p:nvPicPr>
          <p:cNvPr id="7" name="Picture 6" descr="D:\Для Баргу\Курсачи\Курсовая работа 4 семестр(2 курс)\Теория\картинки\authorisa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9944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3885036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1340768"/>
            <a:ext cx="8532440" cy="4176464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ru-RU" sz="4400" dirty="0" smtClean="0">
                <a:effectLst/>
              </a:rPr>
              <a:t> </a:t>
            </a:r>
            <a:endParaRPr lang="en-US" sz="4400" dirty="0" smtClean="0">
              <a:effectLst/>
            </a:endParaRPr>
          </a:p>
          <a:p>
            <a:pPr marL="18288" indent="0">
              <a:buNone/>
            </a:pPr>
            <a:endParaRPr lang="ru-RU" sz="4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332656"/>
            <a:ext cx="7543800" cy="914400"/>
          </a:xfrm>
        </p:spPr>
        <p:txBody>
          <a:bodyPr>
            <a:normAutofit/>
          </a:bodyPr>
          <a:lstStyle/>
          <a:p>
            <a:r>
              <a:rPr lang="ru-RU" dirty="0" smtClean="0"/>
              <a:t> Логгер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028384" y="5964822"/>
            <a:ext cx="93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}</a:t>
            </a:r>
            <a:endParaRPr lang="ru-RU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33466" y="1271998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{</a:t>
            </a:r>
            <a:endParaRPr lang="ru-RU" sz="4000" dirty="0"/>
          </a:p>
        </p:txBody>
      </p:sp>
      <p:pic>
        <p:nvPicPr>
          <p:cNvPr id="7" name="Рисунок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96752"/>
            <a:ext cx="9144000" cy="566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8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1340768"/>
            <a:ext cx="8532440" cy="4176464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ru-RU" sz="4400" dirty="0" smtClean="0">
                <a:effectLst/>
              </a:rPr>
              <a:t> </a:t>
            </a:r>
            <a:endParaRPr lang="en-US" sz="4400" dirty="0" smtClean="0">
              <a:effectLst/>
            </a:endParaRPr>
          </a:p>
          <a:p>
            <a:pPr marL="18288" indent="0">
              <a:buNone/>
            </a:pPr>
            <a:endParaRPr lang="ru-RU" sz="4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332656"/>
            <a:ext cx="7543800" cy="9144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effectLst/>
              </a:rPr>
              <a:t>запросы: вывести </a:t>
            </a:r>
            <a:r>
              <a:rPr lang="ru-RU" dirty="0">
                <a:effectLst/>
              </a:rPr>
              <a:t>список сотрудников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028384" y="5964822"/>
            <a:ext cx="93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}</a:t>
            </a:r>
            <a:endParaRPr lang="ru-RU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33466" y="1271998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{</a:t>
            </a: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33466" y="1398404"/>
            <a:ext cx="10332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 </a:t>
            </a:r>
            <a:r>
              <a:rPr lang="en-US" sz="2800" dirty="0"/>
              <a:t>Select</a:t>
            </a:r>
            <a:r>
              <a:rPr lang="ru-RU" sz="2800" dirty="0"/>
              <a:t> [Фамилия], [Имя], [Отчество], [Должность], [</a:t>
            </a:r>
            <a:r>
              <a:rPr lang="ru-RU" sz="2800" dirty="0" err="1"/>
              <a:t>Номер_телефона</a:t>
            </a:r>
            <a:r>
              <a:rPr lang="ru-RU" sz="2800" dirty="0"/>
              <a:t>] </a:t>
            </a:r>
            <a:r>
              <a:rPr lang="en-US" sz="2800" dirty="0"/>
              <a:t>from</a:t>
            </a:r>
            <a:r>
              <a:rPr lang="ru-RU" sz="2800" dirty="0"/>
              <a:t> Сотрудники"</a:t>
            </a: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1187624" y="2356881"/>
            <a:ext cx="6552728" cy="338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2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1340768"/>
            <a:ext cx="8532440" cy="4176464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ru-RU" sz="4400" dirty="0" smtClean="0">
                <a:effectLst/>
              </a:rPr>
              <a:t> </a:t>
            </a:r>
            <a:endParaRPr lang="en-US" sz="4400" dirty="0" smtClean="0">
              <a:effectLst/>
            </a:endParaRPr>
          </a:p>
          <a:p>
            <a:pPr marL="18288" indent="0">
              <a:buNone/>
            </a:pPr>
            <a:endParaRPr lang="ru-RU" sz="4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483374"/>
            <a:ext cx="7543800" cy="914400"/>
          </a:xfrm>
        </p:spPr>
        <p:txBody>
          <a:bodyPr>
            <a:normAutofit fontScale="90000"/>
          </a:bodyPr>
          <a:lstStyle/>
          <a:p>
            <a:pPr lvl="0"/>
            <a:r>
              <a:rPr lang="ru-RU" dirty="0" smtClean="0">
                <a:effectLst/>
              </a:rPr>
              <a:t>запросы: </a:t>
            </a:r>
            <a:r>
              <a:rPr lang="ru-RU" dirty="0">
                <a:effectLst/>
              </a:rPr>
              <a:t>отобразить список </a:t>
            </a:r>
            <a:r>
              <a:rPr lang="ru-RU" dirty="0" smtClean="0">
                <a:effectLst/>
              </a:rPr>
              <a:t>изданий</a:t>
            </a: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028384" y="5964822"/>
            <a:ext cx="93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}</a:t>
            </a:r>
            <a:endParaRPr lang="ru-RU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33466" y="1271998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{</a:t>
            </a: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33466" y="1398404"/>
            <a:ext cx="10332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 </a:t>
            </a:r>
            <a:r>
              <a:rPr lang="en-US" sz="2800" dirty="0"/>
              <a:t>Select</a:t>
            </a:r>
            <a:r>
              <a:rPr lang="ru-RU" sz="2800" dirty="0"/>
              <a:t> [Фамилия], [Имя], [Отчество], [Должность], [</a:t>
            </a:r>
            <a:r>
              <a:rPr lang="ru-RU" sz="2800" dirty="0" err="1"/>
              <a:t>Номер_телефона</a:t>
            </a:r>
            <a:r>
              <a:rPr lang="ru-RU" sz="2800" dirty="0"/>
              <a:t>] </a:t>
            </a:r>
            <a:r>
              <a:rPr lang="en-US" sz="2800" dirty="0"/>
              <a:t>from</a:t>
            </a:r>
            <a:r>
              <a:rPr lang="ru-RU" sz="2800" dirty="0"/>
              <a:t> Сотрудники"</a:t>
            </a:r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2987824" y="2340468"/>
            <a:ext cx="3240360" cy="437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1340768"/>
            <a:ext cx="8532440" cy="4176464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ru-RU" sz="4400" dirty="0" smtClean="0">
                <a:effectLst/>
              </a:rPr>
              <a:t> </a:t>
            </a:r>
            <a:endParaRPr lang="en-US" sz="4400" dirty="0" smtClean="0">
              <a:effectLst/>
            </a:endParaRPr>
          </a:p>
          <a:p>
            <a:pPr marL="18288" indent="0">
              <a:buNone/>
            </a:pPr>
            <a:endParaRPr lang="ru-RU" sz="4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32220" y="620688"/>
            <a:ext cx="8820472" cy="9144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effectLst/>
              </a:rPr>
              <a:t>запросы: </a:t>
            </a:r>
            <a:r>
              <a:rPr lang="ru-RU" dirty="0">
                <a:effectLst/>
              </a:rPr>
              <a:t>отобразить список всех изданий, отсортированных по названию на текущую дату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028384" y="5964822"/>
            <a:ext cx="93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}</a:t>
            </a:r>
            <a:endParaRPr lang="ru-RU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33466" y="1271998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{</a:t>
            </a: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9151" y="1940639"/>
            <a:ext cx="10332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 </a:t>
            </a:r>
            <a:r>
              <a:rPr lang="en-US" sz="2400" dirty="0"/>
              <a:t>Select</a:t>
            </a:r>
            <a:r>
              <a:rPr lang="ru-RU" sz="2400" dirty="0"/>
              <a:t> [Наименование], [</a:t>
            </a:r>
            <a:r>
              <a:rPr lang="ru-RU" sz="2400" dirty="0" err="1"/>
              <a:t>Период_выхода</a:t>
            </a:r>
            <a:r>
              <a:rPr lang="ru-RU" sz="2400" dirty="0"/>
              <a:t>] </a:t>
            </a:r>
            <a:r>
              <a:rPr lang="en-US" sz="2400" dirty="0"/>
              <a:t>from</a:t>
            </a:r>
            <a:r>
              <a:rPr lang="ru-RU" sz="2400" dirty="0"/>
              <a:t> Издания                                        </a:t>
            </a:r>
          </a:p>
          <a:p>
            <a:r>
              <a:rPr lang="en-US" sz="2400" dirty="0"/>
              <a:t>Where </a:t>
            </a:r>
            <a:r>
              <a:rPr lang="en-US" sz="2400" dirty="0" err="1"/>
              <a:t>Наименование</a:t>
            </a:r>
            <a:r>
              <a:rPr lang="en-US" sz="2400" dirty="0"/>
              <a:t>=@</a:t>
            </a:r>
            <a:r>
              <a:rPr lang="en-US" sz="2400" dirty="0" err="1"/>
              <a:t>Наименование</a:t>
            </a:r>
            <a:r>
              <a:rPr lang="en-US" sz="2400" dirty="0"/>
              <a:t> or </a:t>
            </a:r>
            <a:r>
              <a:rPr lang="en-US" sz="2400" dirty="0" err="1"/>
              <a:t>Период_выхода</a:t>
            </a:r>
            <a:r>
              <a:rPr lang="en-US" sz="2400" dirty="0"/>
              <a:t>=@</a:t>
            </a:r>
            <a:r>
              <a:rPr lang="en-US" sz="2400" dirty="0" err="1"/>
              <a:t>Период_выхода</a:t>
            </a:r>
            <a:endParaRPr lang="ru-RU" sz="2400" dirty="0"/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2277208" y="3161783"/>
            <a:ext cx="5034508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1340768"/>
            <a:ext cx="8532440" cy="4176464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ru-RU" sz="4400" dirty="0" smtClean="0">
                <a:effectLst/>
              </a:rPr>
              <a:t> </a:t>
            </a:r>
            <a:endParaRPr lang="en-US" sz="4400" dirty="0" smtClean="0">
              <a:effectLst/>
            </a:endParaRPr>
          </a:p>
          <a:p>
            <a:pPr marL="18288" indent="0">
              <a:buNone/>
            </a:pPr>
            <a:endParaRPr lang="ru-RU" sz="4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332656"/>
            <a:ext cx="7543800" cy="9144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effectLst/>
              </a:rPr>
              <a:t>запросы: </a:t>
            </a:r>
            <a:r>
              <a:rPr lang="ru-RU" dirty="0">
                <a:effectLst/>
              </a:rPr>
              <a:t>создать печатные документы (</a:t>
            </a:r>
            <a:r>
              <a:rPr lang="en-US" dirty="0">
                <a:effectLst/>
              </a:rPr>
              <a:t>Word</a:t>
            </a:r>
            <a:r>
              <a:rPr lang="ru-RU" dirty="0">
                <a:effectLst/>
              </a:rPr>
              <a:t>)(</a:t>
            </a:r>
            <a:r>
              <a:rPr lang="en-US" dirty="0">
                <a:effectLst/>
              </a:rPr>
              <a:t>Excel</a:t>
            </a:r>
            <a:r>
              <a:rPr lang="ru-RU" dirty="0">
                <a:effectLst/>
              </a:rPr>
              <a:t>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028384" y="5964822"/>
            <a:ext cx="93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}</a:t>
            </a:r>
            <a:endParaRPr lang="ru-RU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33466" y="1271998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{</a:t>
            </a:r>
            <a:endParaRPr lang="ru-RU" sz="4000" dirty="0"/>
          </a:p>
        </p:txBody>
      </p:sp>
      <p:pic>
        <p:nvPicPr>
          <p:cNvPr id="9" name="Рисунок 8" descr="D:\Games\ILYA'S GAMES\Для Баргу\Для Баргу Зачем\курсач\Курсовая работа 4 семестр(2 курс)\Теория\картинки\exportWORDRe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1340768"/>
            <a:ext cx="7632848" cy="2688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D:\Games\ILYA'S GAMES\Для Баргу\Для Баргу Зачем\курсач\Курсовая работа 4 семестр(2 курс)\Теория\картинки\exportExcel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149080"/>
            <a:ext cx="5356758" cy="2513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18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СПАСИБО ЗА </a:t>
            </a:r>
            <a:r>
              <a:rPr lang="ru-RU" dirty="0" smtClean="0"/>
              <a:t>ВНИМАНИЕ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24119" y="57150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2000" dirty="0" smtClean="0"/>
              <a:t>UNION PRESS</a:t>
            </a:r>
            <a:endParaRPr lang="ru-RU" sz="2000" dirty="0"/>
          </a:p>
        </p:txBody>
      </p:sp>
      <p:pic>
        <p:nvPicPr>
          <p:cNvPr id="28673" name="Picture 1" descr="D:\Для Баргу\Курсачи\Курсовая работа 4 семестр(2 курс)\Союз Печати\UnionPressOnSharp\UnionPressOnSharp\Interface\ai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12776"/>
            <a:ext cx="5943087" cy="43027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135489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</a:t>
            </a:r>
            <a:r>
              <a:rPr lang="en-US" dirty="0" smtClean="0"/>
              <a:t>“</a:t>
            </a:r>
            <a:r>
              <a:rPr lang="en-US" dirty="0" err="1" smtClean="0"/>
              <a:t>UseCase</a:t>
            </a:r>
            <a:r>
              <a:rPr lang="en-US" dirty="0" smtClean="0"/>
              <a:t>”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600" y="1340768"/>
            <a:ext cx="6688691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49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Физическая модель</a:t>
            </a:r>
            <a:endParaRPr lang="ru-RU" dirty="0"/>
          </a:p>
        </p:txBody>
      </p:sp>
      <p:pic>
        <p:nvPicPr>
          <p:cNvPr id="5" name="Рисунок 4" descr="D:\Games\ILYA'S GAMES\Для Баргу\Для Баргу Зачем\курсач\Курсовая работа 4 семестр(2 курс)\Теория\Диаграмма3 физ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24744"/>
            <a:ext cx="5760640" cy="4988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5825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1340768"/>
            <a:ext cx="8532440" cy="4176464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ru-RU" sz="4400" dirty="0" smtClean="0">
                <a:effectLst/>
              </a:rPr>
              <a:t> </a:t>
            </a:r>
            <a:endParaRPr lang="en-US" sz="4400" dirty="0" smtClean="0">
              <a:effectLst/>
            </a:endParaRPr>
          </a:p>
          <a:p>
            <a:pPr marL="18288" indent="0">
              <a:buNone/>
            </a:pPr>
            <a:endParaRPr lang="ru-RU" sz="4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65870" y="814798"/>
            <a:ext cx="7543800" cy="914400"/>
          </a:xfrm>
        </p:spPr>
        <p:txBody>
          <a:bodyPr>
            <a:normAutofit/>
          </a:bodyPr>
          <a:lstStyle/>
          <a:p>
            <a:r>
              <a:rPr lang="ru-RU" dirty="0" smtClean="0"/>
              <a:t>Функция подключения к БД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028384" y="5964822"/>
            <a:ext cx="93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}</a:t>
            </a:r>
            <a:endParaRPr lang="ru-RU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273501" y="1887168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{</a:t>
            </a:r>
            <a:endParaRPr lang="ru-RU" sz="40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3" y="1916832"/>
            <a:ext cx="7704855" cy="404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5726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1340768"/>
            <a:ext cx="8532440" cy="4176464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ru-RU" sz="4400" dirty="0" smtClean="0">
                <a:effectLst/>
              </a:rPr>
              <a:t> </a:t>
            </a:r>
            <a:endParaRPr lang="en-US" sz="4400" dirty="0" smtClean="0">
              <a:effectLst/>
            </a:endParaRPr>
          </a:p>
          <a:p>
            <a:pPr marL="18288" indent="0">
              <a:buNone/>
            </a:pPr>
            <a:endParaRPr lang="ru-RU" sz="4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332656"/>
            <a:ext cx="7543800" cy="914400"/>
          </a:xfrm>
        </p:spPr>
        <p:txBody>
          <a:bodyPr>
            <a:normAutofit/>
          </a:bodyPr>
          <a:lstStyle/>
          <a:p>
            <a:r>
              <a:rPr lang="ru-RU" dirty="0" smtClean="0"/>
              <a:t>Главное меню приложения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028384" y="5964822"/>
            <a:ext cx="93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}</a:t>
            </a:r>
            <a:endParaRPr lang="ru-RU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33466" y="1271998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{</a:t>
            </a:r>
            <a:endParaRPr lang="ru-RU" sz="4000" dirty="0"/>
          </a:p>
        </p:txBody>
      </p:sp>
      <p:pic>
        <p:nvPicPr>
          <p:cNvPr id="7" name="Рисунок 6" descr="D:\Games\ILYA'S GAMES\Для Баргу\Для Баргу Зачем\курсач\Курсовая работа 4 семестр(2 курс)\Теория\картинки\main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340768"/>
            <a:ext cx="3528392" cy="46805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3885036"/>
      </p:ext>
    </p:extLst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1340768"/>
            <a:ext cx="8532440" cy="4176464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ru-RU" sz="4400" dirty="0" smtClean="0">
                <a:effectLst/>
              </a:rPr>
              <a:t> </a:t>
            </a:r>
            <a:endParaRPr lang="en-US" sz="4400" dirty="0" smtClean="0">
              <a:effectLst/>
            </a:endParaRPr>
          </a:p>
          <a:p>
            <a:pPr marL="18288" indent="0">
              <a:buNone/>
            </a:pPr>
            <a:endParaRPr lang="ru-RU" sz="4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332656"/>
            <a:ext cx="7543800" cy="914400"/>
          </a:xfrm>
        </p:spPr>
        <p:txBody>
          <a:bodyPr>
            <a:normAutofit/>
          </a:bodyPr>
          <a:lstStyle/>
          <a:p>
            <a:r>
              <a:rPr lang="ru-RU" dirty="0" smtClean="0"/>
              <a:t>Окно регистрации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028384" y="5964822"/>
            <a:ext cx="93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}</a:t>
            </a:r>
            <a:endParaRPr lang="ru-RU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33466" y="1271998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{</a:t>
            </a:r>
            <a:endParaRPr lang="ru-RU" sz="4000" dirty="0"/>
          </a:p>
        </p:txBody>
      </p:sp>
      <p:pic>
        <p:nvPicPr>
          <p:cNvPr id="8" name="Рисунок 7" descr="D:\Games\ILYA'S GAMES\Для Баргу\Для Баргу Зачем\курсач\Курсовая работа 4 семестр(2 курс)\Теория\картинки\registration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8760"/>
            <a:ext cx="6840760" cy="4680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3885036"/>
      </p:ext>
    </p:extLst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1340768"/>
            <a:ext cx="8532440" cy="4176464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ru-RU" sz="4400" dirty="0" smtClean="0">
                <a:effectLst/>
              </a:rPr>
              <a:t> </a:t>
            </a:r>
            <a:endParaRPr lang="en-US" sz="4400" dirty="0" smtClean="0">
              <a:effectLst/>
            </a:endParaRPr>
          </a:p>
          <a:p>
            <a:pPr marL="18288" indent="0">
              <a:buNone/>
            </a:pPr>
            <a:endParaRPr lang="ru-RU" sz="4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332656"/>
            <a:ext cx="7543800" cy="914400"/>
          </a:xfrm>
        </p:spPr>
        <p:txBody>
          <a:bodyPr>
            <a:normAutofit/>
          </a:bodyPr>
          <a:lstStyle/>
          <a:p>
            <a:r>
              <a:rPr lang="ru-RU" dirty="0" smtClean="0"/>
              <a:t>Окно авторизации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028384" y="5964822"/>
            <a:ext cx="93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}</a:t>
            </a:r>
            <a:endParaRPr lang="ru-RU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33466" y="1271998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{</a:t>
            </a:r>
            <a:endParaRPr lang="ru-RU" sz="4000" dirty="0"/>
          </a:p>
        </p:txBody>
      </p:sp>
      <p:pic>
        <p:nvPicPr>
          <p:cNvPr id="7" name="Рисунок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576" y="1268760"/>
            <a:ext cx="5040560" cy="3600400"/>
          </a:xfrm>
          <a:prstGeom prst="rect">
            <a:avLst/>
          </a:prstGeom>
        </p:spPr>
      </p:pic>
      <p:pic>
        <p:nvPicPr>
          <p:cNvPr id="8" name="Рисунок 7" descr="D:\Games\ILYA'S GAMES\Для Баргу\Для Баргу Зачем\курсач\Курсовая работа 4 семестр(2 курс)\Теория\картинки\authorisationComplete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268760"/>
            <a:ext cx="1800200" cy="18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 descr="D:\Games\ILYA'S GAMES\Для Баргу\Для Баргу Зачем\курсач\Курсовая работа 4 семестр(2 курс)\Теория\картинки\connectCoplete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284984"/>
            <a:ext cx="2520280" cy="1944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388503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648</TotalTime>
  <Words>326</Words>
  <Application>Microsoft Office PowerPoint</Application>
  <PresentationFormat>Экран (4:3)</PresentationFormat>
  <Paragraphs>138</Paragraphs>
  <Slides>36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37" baseType="lpstr">
      <vt:lpstr>Открытая</vt:lpstr>
      <vt:lpstr>Разработка автоматизированной информационной системы «Каталог изданий периодической печати».</vt:lpstr>
      <vt:lpstr>Задача{</vt:lpstr>
      <vt:lpstr>IDE или Среда разработки {</vt:lpstr>
      <vt:lpstr>Диаграмма “UseCase”</vt:lpstr>
      <vt:lpstr>Физическая модель</vt:lpstr>
      <vt:lpstr>Функция подключения к БД</vt:lpstr>
      <vt:lpstr>Главное меню приложения</vt:lpstr>
      <vt:lpstr>Окно регистрации</vt:lpstr>
      <vt:lpstr>Окно авторизации</vt:lpstr>
      <vt:lpstr>Главная страница приложения (видео)</vt:lpstr>
      <vt:lpstr>Сотрудники</vt:lpstr>
      <vt:lpstr>Поиск сотрудника</vt:lpstr>
      <vt:lpstr>Добавление сотрудника</vt:lpstr>
      <vt:lpstr>Результат</vt:lpstr>
      <vt:lpstr>Редактирование сотрудника</vt:lpstr>
      <vt:lpstr>Результат редактирования</vt:lpstr>
      <vt:lpstr>Удаление сотрудника</vt:lpstr>
      <vt:lpstr>Результат удаления</vt:lpstr>
      <vt:lpstr> Контекстное меню экспорта</vt:lpstr>
      <vt:lpstr>Экспорт в Word</vt:lpstr>
      <vt:lpstr>Результат экспорта в Word</vt:lpstr>
      <vt:lpstr> Экспорт в Excel</vt:lpstr>
      <vt:lpstr> Диаграмма</vt:lpstr>
      <vt:lpstr> Экспорт в Excel</vt:lpstr>
      <vt:lpstr> Экспорт в Excel</vt:lpstr>
      <vt:lpstr> Экспорт в Excel</vt:lpstr>
      <vt:lpstr> Экспорт в Excel</vt:lpstr>
      <vt:lpstr> Экспорт в Excel</vt:lpstr>
      <vt:lpstr> Экспорт в Excel</vt:lpstr>
      <vt:lpstr> Экспорт в Excel</vt:lpstr>
      <vt:lpstr> Логгер</vt:lpstr>
      <vt:lpstr>запросы: вывести список сотрудников </vt:lpstr>
      <vt:lpstr>запросы: отобразить список изданий </vt:lpstr>
      <vt:lpstr>запросы: отобразить список всех изданий, отсортированных по названию на текущую дату</vt:lpstr>
      <vt:lpstr>запросы: создать печатные документы (Word)(Excel)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СОюз печати</dc:title>
  <dc:creator>Борисов Илья</dc:creator>
  <cp:lastModifiedBy>ILYA</cp:lastModifiedBy>
  <cp:revision>67</cp:revision>
  <dcterms:created xsi:type="dcterms:W3CDTF">2021-05-09T22:39:13Z</dcterms:created>
  <dcterms:modified xsi:type="dcterms:W3CDTF">2023-04-30T13:51:15Z</dcterms:modified>
</cp:coreProperties>
</file>