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4" r:id="rId1"/>
  </p:sldMasterIdLst>
  <p:notesMasterIdLst>
    <p:notesMasterId r:id="rId8"/>
  </p:notesMasterIdLst>
  <p:sldIdLst>
    <p:sldId id="256" r:id="rId2"/>
    <p:sldId id="258" r:id="rId3"/>
    <p:sldId id="260" r:id="rId4"/>
    <p:sldId id="257" r:id="rId5"/>
    <p:sldId id="259" r:id="rId6"/>
    <p:sldId id="261" r:id="rId7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www.blumira.com/glossary/guardduty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mira.com/glossary/port-scanning/" TargetMode="External"/><Relationship Id="rId2" Type="http://schemas.openxmlformats.org/officeDocument/2006/relationships/hyperlink" Target="https://www.blumira.com/glossary/reconnaissance/" TargetMode="External"/><Relationship Id="rId1" Type="http://schemas.openxmlformats.org/officeDocument/2006/relationships/hyperlink" Target="https://www.blumira.com/glossary/guardduty/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mira.com/glossary/guardduty/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mira.com/glossary/guardduty/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5" Type="http://schemas.openxmlformats.org/officeDocument/2006/relationships/hyperlink" Target="https://www.blumira.com/glossary/port-scanning/" TargetMode="External"/><Relationship Id="rId4" Type="http://schemas.openxmlformats.org/officeDocument/2006/relationships/hyperlink" Target="https://www.blumira.com/glossary/reconnaissanc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57ECC-1956-4C58-B41D-912620D4E8A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FBB87-716C-4F3E-B6AF-45E84BE30F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Amazon </a:t>
          </a:r>
          <a:r>
            <a:rPr lang="en-GB" dirty="0">
              <a:hlinkClick xmlns:r="http://schemas.openxmlformats.org/officeDocument/2006/relationships" r:id="rId1"/>
            </a:rPr>
            <a:t>GuardDuty</a:t>
          </a:r>
          <a:r>
            <a:rPr lang="en-GB" dirty="0"/>
            <a:t> is a threat detection service that continuously monitors for malicious activity and unauthorized </a:t>
          </a:r>
          <a:r>
            <a:rPr lang="en-GB" dirty="0" err="1"/>
            <a:t>behavior</a:t>
          </a:r>
          <a:r>
            <a:rPr lang="en-GB" dirty="0"/>
            <a:t> to protect AWS accounts, workloads, and data stored in Amazon S3. </a:t>
          </a:r>
          <a:endParaRPr lang="en-US" dirty="0"/>
        </a:p>
      </dgm:t>
    </dgm:pt>
    <dgm:pt modelId="{DBE7D413-7E12-4B3D-97E5-B2C1A3AF1501}" type="parTrans" cxnId="{D196C041-B0CF-4190-9B60-7722E1EC18E5}">
      <dgm:prSet/>
      <dgm:spPr/>
      <dgm:t>
        <a:bodyPr/>
        <a:lstStyle/>
        <a:p>
          <a:endParaRPr lang="en-US"/>
        </a:p>
      </dgm:t>
    </dgm:pt>
    <dgm:pt modelId="{897E2657-9810-40AA-9BEA-BD7578E5186C}" type="sibTrans" cxnId="{D196C041-B0CF-4190-9B60-7722E1EC18E5}">
      <dgm:prSet/>
      <dgm:spPr/>
      <dgm:t>
        <a:bodyPr/>
        <a:lstStyle/>
        <a:p>
          <a:endParaRPr lang="en-US"/>
        </a:p>
      </dgm:t>
    </dgm:pt>
    <dgm:pt modelId="{7F011370-80DD-463B-8F34-352E6BBDF0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The managed cloud-hosted service immediately begins </a:t>
          </a:r>
          <a:r>
            <a:rPr lang="en-GB" dirty="0" err="1"/>
            <a:t>analyzing</a:t>
          </a:r>
          <a:r>
            <a:rPr lang="en-GB" dirty="0"/>
            <a:t> the AWS environment once an IT or security administrator enables </a:t>
          </a:r>
          <a:r>
            <a:rPr lang="en-GB" dirty="0">
              <a:hlinkClick xmlns:r="http://schemas.openxmlformats.org/officeDocument/2006/relationships" r:id="rId1"/>
            </a:rPr>
            <a:t>GuardDuty</a:t>
          </a:r>
          <a:r>
            <a:rPr lang="en-GB" dirty="0"/>
            <a:t> within the AWS Management Console. </a:t>
          </a:r>
          <a:endParaRPr lang="en-US" dirty="0"/>
        </a:p>
      </dgm:t>
    </dgm:pt>
    <dgm:pt modelId="{A7355113-DDCA-43FA-8C5C-0E2FFF41F688}" type="parTrans" cxnId="{B5843473-2AF0-4B18-9457-1DC581FD071E}">
      <dgm:prSet/>
      <dgm:spPr/>
      <dgm:t>
        <a:bodyPr/>
        <a:lstStyle/>
        <a:p>
          <a:endParaRPr lang="en-US"/>
        </a:p>
      </dgm:t>
    </dgm:pt>
    <dgm:pt modelId="{EC36BF8E-1BB9-4B3A-A1BF-6E60F58339E5}" type="sibTrans" cxnId="{B5843473-2AF0-4B18-9457-1DC581FD071E}">
      <dgm:prSet/>
      <dgm:spPr/>
      <dgm:t>
        <a:bodyPr/>
        <a:lstStyle/>
        <a:p>
          <a:endParaRPr lang="en-US"/>
        </a:p>
      </dgm:t>
    </dgm:pt>
    <dgm:pt modelId="{A86A8484-1B75-4C8B-B224-BEC477FE64DD}" type="pres">
      <dgm:prSet presAssocID="{68A57ECC-1956-4C58-B41D-912620D4E8A6}" presName="root" presStyleCnt="0">
        <dgm:presLayoutVars>
          <dgm:dir/>
          <dgm:resizeHandles val="exact"/>
        </dgm:presLayoutVars>
      </dgm:prSet>
      <dgm:spPr/>
    </dgm:pt>
    <dgm:pt modelId="{B8EC22B4-3538-4A29-A875-3077DBD329D5}" type="pres">
      <dgm:prSet presAssocID="{089FBB87-716C-4F3E-B6AF-45E84BE30FFF}" presName="compNode" presStyleCnt="0"/>
      <dgm:spPr/>
    </dgm:pt>
    <dgm:pt modelId="{6289A009-AA48-44AF-B696-C4B1854149D1}" type="pres">
      <dgm:prSet presAssocID="{089FBB87-716C-4F3E-B6AF-45E84BE30FFF}" presName="iconBgRect" presStyleLbl="bgShp" presStyleIdx="0" presStyleCnt="2"/>
      <dgm:spPr/>
    </dgm:pt>
    <dgm:pt modelId="{5508FFFC-D18E-482A-9CE6-09FD8A645208}" type="pres">
      <dgm:prSet presAssocID="{089FBB87-716C-4F3E-B6AF-45E84BE30FFF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5A72F5-CDBA-4A17-AAA7-852343AEAD32}" type="pres">
      <dgm:prSet presAssocID="{089FBB87-716C-4F3E-B6AF-45E84BE30FFF}" presName="spaceRect" presStyleCnt="0"/>
      <dgm:spPr/>
    </dgm:pt>
    <dgm:pt modelId="{8465C923-26F1-4BCD-BE19-A580D38C4322}" type="pres">
      <dgm:prSet presAssocID="{089FBB87-716C-4F3E-B6AF-45E84BE30FFF}" presName="textRect" presStyleLbl="revTx" presStyleIdx="0" presStyleCnt="2">
        <dgm:presLayoutVars>
          <dgm:chMax val="1"/>
          <dgm:chPref val="1"/>
        </dgm:presLayoutVars>
      </dgm:prSet>
      <dgm:spPr/>
    </dgm:pt>
    <dgm:pt modelId="{95659F11-B503-47B6-9F3D-D167B9FFA83E}" type="pres">
      <dgm:prSet presAssocID="{897E2657-9810-40AA-9BEA-BD7578E5186C}" presName="sibTrans" presStyleCnt="0"/>
      <dgm:spPr/>
    </dgm:pt>
    <dgm:pt modelId="{79DA2D0B-DBD1-4774-A976-D8BBCF1DFF16}" type="pres">
      <dgm:prSet presAssocID="{7F011370-80DD-463B-8F34-352E6BBDF0DB}" presName="compNode" presStyleCnt="0"/>
      <dgm:spPr/>
    </dgm:pt>
    <dgm:pt modelId="{50065404-C041-41A1-803C-466708A110F2}" type="pres">
      <dgm:prSet presAssocID="{7F011370-80DD-463B-8F34-352E6BBDF0DB}" presName="iconBgRect" presStyleLbl="bgShp" presStyleIdx="1" presStyleCnt="2"/>
      <dgm:spPr/>
    </dgm:pt>
    <dgm:pt modelId="{8860B4FF-A416-45C9-915E-89D9D1D8DC53}" type="pres">
      <dgm:prSet presAssocID="{7F011370-80DD-463B-8F34-352E6BBDF0DB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333F1A6-8852-4486-85F2-0E883F699718}" type="pres">
      <dgm:prSet presAssocID="{7F011370-80DD-463B-8F34-352E6BBDF0DB}" presName="spaceRect" presStyleCnt="0"/>
      <dgm:spPr/>
    </dgm:pt>
    <dgm:pt modelId="{C4529749-03CA-4A2D-AA08-F6B7546D4C73}" type="pres">
      <dgm:prSet presAssocID="{7F011370-80DD-463B-8F34-352E6BBDF0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96C041-B0CF-4190-9B60-7722E1EC18E5}" srcId="{68A57ECC-1956-4C58-B41D-912620D4E8A6}" destId="{089FBB87-716C-4F3E-B6AF-45E84BE30FFF}" srcOrd="0" destOrd="0" parTransId="{DBE7D413-7E12-4B3D-97E5-B2C1A3AF1501}" sibTransId="{897E2657-9810-40AA-9BEA-BD7578E5186C}"/>
    <dgm:cxn modelId="{B5843473-2AF0-4B18-9457-1DC581FD071E}" srcId="{68A57ECC-1956-4C58-B41D-912620D4E8A6}" destId="{7F011370-80DD-463B-8F34-352E6BBDF0DB}" srcOrd="1" destOrd="0" parTransId="{A7355113-DDCA-43FA-8C5C-0E2FFF41F688}" sibTransId="{EC36BF8E-1BB9-4B3A-A1BF-6E60F58339E5}"/>
    <dgm:cxn modelId="{E499F5A9-BA59-4591-8C2D-1880F48DDBBE}" type="presOf" srcId="{7F011370-80DD-463B-8F34-352E6BBDF0DB}" destId="{C4529749-03CA-4A2D-AA08-F6B7546D4C73}" srcOrd="0" destOrd="0" presId="urn:microsoft.com/office/officeart/2018/5/layout/IconCircleLabelList"/>
    <dgm:cxn modelId="{2C2AD9AE-EAAD-4537-8BE8-B45FA309AAC0}" type="presOf" srcId="{089FBB87-716C-4F3E-B6AF-45E84BE30FFF}" destId="{8465C923-26F1-4BCD-BE19-A580D38C4322}" srcOrd="0" destOrd="0" presId="urn:microsoft.com/office/officeart/2018/5/layout/IconCircleLabelList"/>
    <dgm:cxn modelId="{E99535CD-1CBC-4335-8450-21D0266E4660}" type="presOf" srcId="{68A57ECC-1956-4C58-B41D-912620D4E8A6}" destId="{A86A8484-1B75-4C8B-B224-BEC477FE64DD}" srcOrd="0" destOrd="0" presId="urn:microsoft.com/office/officeart/2018/5/layout/IconCircleLabelList"/>
    <dgm:cxn modelId="{86103A56-55D6-4C1E-895C-473A69FA7270}" type="presParOf" srcId="{A86A8484-1B75-4C8B-B224-BEC477FE64DD}" destId="{B8EC22B4-3538-4A29-A875-3077DBD329D5}" srcOrd="0" destOrd="0" presId="urn:microsoft.com/office/officeart/2018/5/layout/IconCircleLabelList"/>
    <dgm:cxn modelId="{FB22C59A-10F1-41D4-92D2-1A92AE578C19}" type="presParOf" srcId="{B8EC22B4-3538-4A29-A875-3077DBD329D5}" destId="{6289A009-AA48-44AF-B696-C4B1854149D1}" srcOrd="0" destOrd="0" presId="urn:microsoft.com/office/officeart/2018/5/layout/IconCircleLabelList"/>
    <dgm:cxn modelId="{4EB89968-DF25-4FFF-9982-2E940FB1163D}" type="presParOf" srcId="{B8EC22B4-3538-4A29-A875-3077DBD329D5}" destId="{5508FFFC-D18E-482A-9CE6-09FD8A645208}" srcOrd="1" destOrd="0" presId="urn:microsoft.com/office/officeart/2018/5/layout/IconCircleLabelList"/>
    <dgm:cxn modelId="{5953C053-8CBD-4E07-A59F-82EBA514F105}" type="presParOf" srcId="{B8EC22B4-3538-4A29-A875-3077DBD329D5}" destId="{B95A72F5-CDBA-4A17-AAA7-852343AEAD32}" srcOrd="2" destOrd="0" presId="urn:microsoft.com/office/officeart/2018/5/layout/IconCircleLabelList"/>
    <dgm:cxn modelId="{BDBB9237-65E2-474D-B4FD-0D1654ADB8CD}" type="presParOf" srcId="{B8EC22B4-3538-4A29-A875-3077DBD329D5}" destId="{8465C923-26F1-4BCD-BE19-A580D38C4322}" srcOrd="3" destOrd="0" presId="urn:microsoft.com/office/officeart/2018/5/layout/IconCircleLabelList"/>
    <dgm:cxn modelId="{C737A784-DE0D-4FC0-AA7E-83662B1AEB12}" type="presParOf" srcId="{A86A8484-1B75-4C8B-B224-BEC477FE64DD}" destId="{95659F11-B503-47B6-9F3D-D167B9FFA83E}" srcOrd="1" destOrd="0" presId="urn:microsoft.com/office/officeart/2018/5/layout/IconCircleLabelList"/>
    <dgm:cxn modelId="{C5FCB53D-E462-4215-8D61-B21B9A8B0DEF}" type="presParOf" srcId="{A86A8484-1B75-4C8B-B224-BEC477FE64DD}" destId="{79DA2D0B-DBD1-4774-A976-D8BBCF1DFF16}" srcOrd="2" destOrd="0" presId="urn:microsoft.com/office/officeart/2018/5/layout/IconCircleLabelList"/>
    <dgm:cxn modelId="{9A26D9CC-F176-4A3B-B918-0768EDE4BEC7}" type="presParOf" srcId="{79DA2D0B-DBD1-4774-A976-D8BBCF1DFF16}" destId="{50065404-C041-41A1-803C-466708A110F2}" srcOrd="0" destOrd="0" presId="urn:microsoft.com/office/officeart/2018/5/layout/IconCircleLabelList"/>
    <dgm:cxn modelId="{390F7F49-3BF2-4325-9CB8-E25680764B10}" type="presParOf" srcId="{79DA2D0B-DBD1-4774-A976-D8BBCF1DFF16}" destId="{8860B4FF-A416-45C9-915E-89D9D1D8DC53}" srcOrd="1" destOrd="0" presId="urn:microsoft.com/office/officeart/2018/5/layout/IconCircleLabelList"/>
    <dgm:cxn modelId="{CC5F4CFC-3B6E-4B4B-9F18-B58FF16CFAB4}" type="presParOf" srcId="{79DA2D0B-DBD1-4774-A976-D8BBCF1DFF16}" destId="{0333F1A6-8852-4486-85F2-0E883F699718}" srcOrd="2" destOrd="0" presId="urn:microsoft.com/office/officeart/2018/5/layout/IconCircleLabelList"/>
    <dgm:cxn modelId="{76FDF519-AE3F-4F63-89E2-F87ACB2287E0}" type="presParOf" srcId="{79DA2D0B-DBD1-4774-A976-D8BBCF1DFF16}" destId="{C4529749-03CA-4A2D-AA08-F6B7546D4C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6F53B3-0D99-4AAE-8A66-D552FE371D9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9CD0CB-1157-4841-B56C-194FA05E2BC4}">
      <dgm:prSet/>
      <dgm:spPr/>
      <dgm:t>
        <a:bodyPr/>
        <a:lstStyle/>
        <a:p>
          <a:r>
            <a:rPr lang="en-GB"/>
            <a:t>The service uses machine learning, anomaly detection, and integrated threat intelligence to identify and prioritize potential threats.</a:t>
          </a:r>
          <a:endParaRPr lang="en-US"/>
        </a:p>
      </dgm:t>
    </dgm:pt>
    <dgm:pt modelId="{2C72EBB9-CD4C-4E00-9EE0-8F693282FF3F}" type="parTrans" cxnId="{051F42DE-9DD0-4BA0-8158-5B19E402C4AB}">
      <dgm:prSet/>
      <dgm:spPr/>
      <dgm:t>
        <a:bodyPr/>
        <a:lstStyle/>
        <a:p>
          <a:endParaRPr lang="en-US"/>
        </a:p>
      </dgm:t>
    </dgm:pt>
    <dgm:pt modelId="{A0897D75-880E-4AC5-8495-40E4EDE3FE3A}" type="sibTrans" cxnId="{051F42DE-9DD0-4BA0-8158-5B19E402C4AB}">
      <dgm:prSet/>
      <dgm:spPr/>
      <dgm:t>
        <a:bodyPr/>
        <a:lstStyle/>
        <a:p>
          <a:endParaRPr lang="en-US"/>
        </a:p>
      </dgm:t>
    </dgm:pt>
    <dgm:pt modelId="{B44464A6-201D-4F3E-B80C-A613FC66218E}">
      <dgm:prSet/>
      <dgm:spPr/>
      <dgm:t>
        <a:bodyPr/>
        <a:lstStyle/>
        <a:p>
          <a:r>
            <a:rPr lang="en-GB"/>
            <a:t>GuardDuty analyzes tens of billions of events across multiple AWS data sources, such as AWS CloudTrail event logs, Amazon VPC Flow Logs, and DNS logs.</a:t>
          </a:r>
          <a:endParaRPr lang="en-US"/>
        </a:p>
      </dgm:t>
    </dgm:pt>
    <dgm:pt modelId="{241D5DA8-CB80-45DE-B2A5-794AB6A42DE3}" type="parTrans" cxnId="{F5352B8F-0941-45A6-9696-4CB312E141B6}">
      <dgm:prSet/>
      <dgm:spPr/>
      <dgm:t>
        <a:bodyPr/>
        <a:lstStyle/>
        <a:p>
          <a:endParaRPr lang="en-US"/>
        </a:p>
      </dgm:t>
    </dgm:pt>
    <dgm:pt modelId="{8DEC2FE3-F497-497E-84FB-4C0BCC9734A0}" type="sibTrans" cxnId="{F5352B8F-0941-45A6-9696-4CB312E141B6}">
      <dgm:prSet/>
      <dgm:spPr/>
      <dgm:t>
        <a:bodyPr/>
        <a:lstStyle/>
        <a:p>
          <a:endParaRPr lang="en-US"/>
        </a:p>
      </dgm:t>
    </dgm:pt>
    <dgm:pt modelId="{7DBD173D-4B74-3047-ACF6-AFA0C5DFA100}" type="pres">
      <dgm:prSet presAssocID="{596F53B3-0D99-4AAE-8A66-D552FE371D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858E88-92FF-4E4E-B018-231108B91775}" type="pres">
      <dgm:prSet presAssocID="{A89CD0CB-1157-4841-B56C-194FA05E2BC4}" presName="hierRoot1" presStyleCnt="0"/>
      <dgm:spPr/>
    </dgm:pt>
    <dgm:pt modelId="{CDEA042D-BAD7-6549-91B9-CF706ACD0942}" type="pres">
      <dgm:prSet presAssocID="{A89CD0CB-1157-4841-B56C-194FA05E2BC4}" presName="composite" presStyleCnt="0"/>
      <dgm:spPr/>
    </dgm:pt>
    <dgm:pt modelId="{847F9161-5308-9945-84AE-60A23311B320}" type="pres">
      <dgm:prSet presAssocID="{A89CD0CB-1157-4841-B56C-194FA05E2BC4}" presName="background" presStyleLbl="node0" presStyleIdx="0" presStyleCnt="2"/>
      <dgm:spPr/>
    </dgm:pt>
    <dgm:pt modelId="{2A86E1A3-235B-6B47-A63F-97934A06C70B}" type="pres">
      <dgm:prSet presAssocID="{A89CD0CB-1157-4841-B56C-194FA05E2BC4}" presName="text" presStyleLbl="fgAcc0" presStyleIdx="0" presStyleCnt="2">
        <dgm:presLayoutVars>
          <dgm:chPref val="3"/>
        </dgm:presLayoutVars>
      </dgm:prSet>
      <dgm:spPr/>
    </dgm:pt>
    <dgm:pt modelId="{27F0875E-4BCC-5F4A-8C26-6D7E1CFCE9F8}" type="pres">
      <dgm:prSet presAssocID="{A89CD0CB-1157-4841-B56C-194FA05E2BC4}" presName="hierChild2" presStyleCnt="0"/>
      <dgm:spPr/>
    </dgm:pt>
    <dgm:pt modelId="{5365F9BC-7A09-F447-8B04-853E173977C4}" type="pres">
      <dgm:prSet presAssocID="{B44464A6-201D-4F3E-B80C-A613FC66218E}" presName="hierRoot1" presStyleCnt="0"/>
      <dgm:spPr/>
    </dgm:pt>
    <dgm:pt modelId="{794F583F-4F9B-7447-91AC-FC10B38F073A}" type="pres">
      <dgm:prSet presAssocID="{B44464A6-201D-4F3E-B80C-A613FC66218E}" presName="composite" presStyleCnt="0"/>
      <dgm:spPr/>
    </dgm:pt>
    <dgm:pt modelId="{9BBEE58C-55BE-7F42-9B61-15EC500DD850}" type="pres">
      <dgm:prSet presAssocID="{B44464A6-201D-4F3E-B80C-A613FC66218E}" presName="background" presStyleLbl="node0" presStyleIdx="1" presStyleCnt="2"/>
      <dgm:spPr/>
    </dgm:pt>
    <dgm:pt modelId="{0842A25F-AD96-B642-B948-13975A216B98}" type="pres">
      <dgm:prSet presAssocID="{B44464A6-201D-4F3E-B80C-A613FC66218E}" presName="text" presStyleLbl="fgAcc0" presStyleIdx="1" presStyleCnt="2">
        <dgm:presLayoutVars>
          <dgm:chPref val="3"/>
        </dgm:presLayoutVars>
      </dgm:prSet>
      <dgm:spPr/>
    </dgm:pt>
    <dgm:pt modelId="{80EC909F-5E8C-FF42-9945-AAACF67E0573}" type="pres">
      <dgm:prSet presAssocID="{B44464A6-201D-4F3E-B80C-A613FC66218E}" presName="hierChild2" presStyleCnt="0"/>
      <dgm:spPr/>
    </dgm:pt>
  </dgm:ptLst>
  <dgm:cxnLst>
    <dgm:cxn modelId="{4BFE2108-97F3-C540-952D-4613A4DF391B}" type="presOf" srcId="{B44464A6-201D-4F3E-B80C-A613FC66218E}" destId="{0842A25F-AD96-B642-B948-13975A216B98}" srcOrd="0" destOrd="0" presId="urn:microsoft.com/office/officeart/2005/8/layout/hierarchy1"/>
    <dgm:cxn modelId="{4A6F0C7B-95D4-094A-AD78-76308FF3A994}" type="presOf" srcId="{596F53B3-0D99-4AAE-8A66-D552FE371D9E}" destId="{7DBD173D-4B74-3047-ACF6-AFA0C5DFA100}" srcOrd="0" destOrd="0" presId="urn:microsoft.com/office/officeart/2005/8/layout/hierarchy1"/>
    <dgm:cxn modelId="{F5352B8F-0941-45A6-9696-4CB312E141B6}" srcId="{596F53B3-0D99-4AAE-8A66-D552FE371D9E}" destId="{B44464A6-201D-4F3E-B80C-A613FC66218E}" srcOrd="1" destOrd="0" parTransId="{241D5DA8-CB80-45DE-B2A5-794AB6A42DE3}" sibTransId="{8DEC2FE3-F497-497E-84FB-4C0BCC9734A0}"/>
    <dgm:cxn modelId="{F7FCDAD9-019F-DD42-B84F-2D58A8B6F2D1}" type="presOf" srcId="{A89CD0CB-1157-4841-B56C-194FA05E2BC4}" destId="{2A86E1A3-235B-6B47-A63F-97934A06C70B}" srcOrd="0" destOrd="0" presId="urn:microsoft.com/office/officeart/2005/8/layout/hierarchy1"/>
    <dgm:cxn modelId="{051F42DE-9DD0-4BA0-8158-5B19E402C4AB}" srcId="{596F53B3-0D99-4AAE-8A66-D552FE371D9E}" destId="{A89CD0CB-1157-4841-B56C-194FA05E2BC4}" srcOrd="0" destOrd="0" parTransId="{2C72EBB9-CD4C-4E00-9EE0-8F693282FF3F}" sibTransId="{A0897D75-880E-4AC5-8495-40E4EDE3FE3A}"/>
    <dgm:cxn modelId="{02939A6C-41CE-CA46-9433-AEA326BEFBB4}" type="presParOf" srcId="{7DBD173D-4B74-3047-ACF6-AFA0C5DFA100}" destId="{66858E88-92FF-4E4E-B018-231108B91775}" srcOrd="0" destOrd="0" presId="urn:microsoft.com/office/officeart/2005/8/layout/hierarchy1"/>
    <dgm:cxn modelId="{F881C55F-3BFA-4148-A0D2-62674452A0F5}" type="presParOf" srcId="{66858E88-92FF-4E4E-B018-231108B91775}" destId="{CDEA042D-BAD7-6549-91B9-CF706ACD0942}" srcOrd="0" destOrd="0" presId="urn:microsoft.com/office/officeart/2005/8/layout/hierarchy1"/>
    <dgm:cxn modelId="{5FEA8F62-EA42-A943-A0FC-6739B3BB33CD}" type="presParOf" srcId="{CDEA042D-BAD7-6549-91B9-CF706ACD0942}" destId="{847F9161-5308-9945-84AE-60A23311B320}" srcOrd="0" destOrd="0" presId="urn:microsoft.com/office/officeart/2005/8/layout/hierarchy1"/>
    <dgm:cxn modelId="{2E42A77E-A272-234F-BB05-C88A18D887A6}" type="presParOf" srcId="{CDEA042D-BAD7-6549-91B9-CF706ACD0942}" destId="{2A86E1A3-235B-6B47-A63F-97934A06C70B}" srcOrd="1" destOrd="0" presId="urn:microsoft.com/office/officeart/2005/8/layout/hierarchy1"/>
    <dgm:cxn modelId="{4B84C6C0-6D20-2E48-AE4F-B38526B8EA11}" type="presParOf" srcId="{66858E88-92FF-4E4E-B018-231108B91775}" destId="{27F0875E-4BCC-5F4A-8C26-6D7E1CFCE9F8}" srcOrd="1" destOrd="0" presId="urn:microsoft.com/office/officeart/2005/8/layout/hierarchy1"/>
    <dgm:cxn modelId="{34393F14-1595-754E-A813-D703A202D564}" type="presParOf" srcId="{7DBD173D-4B74-3047-ACF6-AFA0C5DFA100}" destId="{5365F9BC-7A09-F447-8B04-853E173977C4}" srcOrd="1" destOrd="0" presId="urn:microsoft.com/office/officeart/2005/8/layout/hierarchy1"/>
    <dgm:cxn modelId="{ED060B72-6592-C94B-8CAD-F8F3EBAF5007}" type="presParOf" srcId="{5365F9BC-7A09-F447-8B04-853E173977C4}" destId="{794F583F-4F9B-7447-91AC-FC10B38F073A}" srcOrd="0" destOrd="0" presId="urn:microsoft.com/office/officeart/2005/8/layout/hierarchy1"/>
    <dgm:cxn modelId="{225D8204-8A37-FA4D-BA30-BFC04F213759}" type="presParOf" srcId="{794F583F-4F9B-7447-91AC-FC10B38F073A}" destId="{9BBEE58C-55BE-7F42-9B61-15EC500DD850}" srcOrd="0" destOrd="0" presId="urn:microsoft.com/office/officeart/2005/8/layout/hierarchy1"/>
    <dgm:cxn modelId="{F49D39C2-C4A4-CE46-B265-C5C975E19368}" type="presParOf" srcId="{794F583F-4F9B-7447-91AC-FC10B38F073A}" destId="{0842A25F-AD96-B642-B948-13975A216B98}" srcOrd="1" destOrd="0" presId="urn:microsoft.com/office/officeart/2005/8/layout/hierarchy1"/>
    <dgm:cxn modelId="{41CD0896-0962-BC46-8227-43FF2419829D}" type="presParOf" srcId="{5365F9BC-7A09-F447-8B04-853E173977C4}" destId="{80EC909F-5E8C-FF42-9945-AAACF67E05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79F3F-556F-499E-B20B-16B6844DB665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8CFDB4-6CA4-4704-BF2D-310010356C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dirty="0"/>
            <a:t>Compromised instances. </a:t>
          </a:r>
          <a:r>
            <a:rPr lang="en-GB" sz="1100" b="0" i="0" dirty="0">
              <a:hlinkClick xmlns:r="http://schemas.openxmlformats.org/officeDocument/2006/relationships" r:id="rId1"/>
            </a:rPr>
            <a:t>GuardDuty</a:t>
          </a:r>
          <a:r>
            <a:rPr lang="en-GB" sz="1100" b="0" i="0" dirty="0"/>
            <a:t> will detect any unusual spikes in network traffic, as well as hijacked resources — such as an external IP address hijacking EC2 instances.</a:t>
          </a:r>
          <a:endParaRPr lang="en-US" sz="1100" dirty="0"/>
        </a:p>
      </dgm:t>
    </dgm:pt>
    <dgm:pt modelId="{18A9BBE5-6741-47AC-8639-B80A43B95317}" type="parTrans" cxnId="{00427FF7-C325-42FE-B6D8-85F0F329916F}">
      <dgm:prSet/>
      <dgm:spPr/>
      <dgm:t>
        <a:bodyPr/>
        <a:lstStyle/>
        <a:p>
          <a:endParaRPr lang="en-US"/>
        </a:p>
      </dgm:t>
    </dgm:pt>
    <dgm:pt modelId="{6F2B86F7-F664-46EA-8705-006FFF9F1C0B}" type="sibTrans" cxnId="{00427FF7-C325-42FE-B6D8-85F0F32991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C69F60-0101-40BA-9872-F5C7BD0084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dirty="0">
              <a:hlinkClick xmlns:r="http://schemas.openxmlformats.org/officeDocument/2006/relationships" r:id="rId2"/>
            </a:rPr>
            <a:t>Reconnaissance</a:t>
          </a:r>
          <a:r>
            <a:rPr lang="en-GB" sz="1100" b="1" i="0" dirty="0"/>
            <a:t>. </a:t>
          </a:r>
        </a:p>
        <a:p>
          <a:pPr>
            <a:lnSpc>
              <a:spcPct val="100000"/>
            </a:lnSpc>
          </a:pPr>
          <a:r>
            <a:rPr lang="en-GB" sz="1100" b="0" i="0" dirty="0">
              <a:hlinkClick xmlns:r="http://schemas.openxmlformats.org/officeDocument/2006/relationships" r:id="rId2"/>
            </a:rPr>
            <a:t>Reconnaissance</a:t>
          </a:r>
          <a:r>
            <a:rPr lang="en-GB" sz="1100" b="0" i="0" dirty="0"/>
            <a:t> is when an attacker gathers information about the network. </a:t>
          </a:r>
          <a:r>
            <a:rPr lang="en-GB" sz="1100" b="0" i="0" dirty="0">
              <a:hlinkClick xmlns:r="http://schemas.openxmlformats.org/officeDocument/2006/relationships" r:id="rId1"/>
            </a:rPr>
            <a:t>GuardDuty</a:t>
          </a:r>
          <a:r>
            <a:rPr lang="en-GB" sz="1100" b="0" i="0" dirty="0"/>
            <a:t> detects activity that suggests </a:t>
          </a:r>
          <a:r>
            <a:rPr lang="en-GB" sz="1100" b="0" i="0" dirty="0">
              <a:hlinkClick xmlns:r="http://schemas.openxmlformats.org/officeDocument/2006/relationships" r:id="rId2"/>
            </a:rPr>
            <a:t>reconnaissance</a:t>
          </a:r>
          <a:r>
            <a:rPr lang="en-GB" sz="1100" b="0" i="0" dirty="0"/>
            <a:t>, such as unblocked port probing from a known malicious IP, VPC </a:t>
          </a:r>
          <a:r>
            <a:rPr lang="en-GB" sz="1100" b="0" i="0" dirty="0">
              <a:hlinkClick xmlns:r="http://schemas.openxmlformats.org/officeDocument/2006/relationships" r:id="rId3"/>
            </a:rPr>
            <a:t>port scanning</a:t>
          </a:r>
          <a:r>
            <a:rPr lang="en-GB" sz="1100" b="0" i="0" dirty="0"/>
            <a:t>, and unusual API activity.</a:t>
          </a:r>
          <a:endParaRPr lang="en-US" sz="1100" dirty="0"/>
        </a:p>
      </dgm:t>
    </dgm:pt>
    <dgm:pt modelId="{D79AF965-D56C-4374-A6D6-79FB8750C8AA}" type="parTrans" cxnId="{9036BE2A-70FC-4039-B2F7-3173F6E61811}">
      <dgm:prSet/>
      <dgm:spPr/>
      <dgm:t>
        <a:bodyPr/>
        <a:lstStyle/>
        <a:p>
          <a:endParaRPr lang="en-US"/>
        </a:p>
      </dgm:t>
    </dgm:pt>
    <dgm:pt modelId="{123DB0E2-1642-4363-969C-D24FFB8B9C0F}" type="sibTrans" cxnId="{9036BE2A-70FC-4039-B2F7-3173F6E618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6DDEC7-7D75-4472-97C0-D079F06B08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/>
            <a:t>Compromised accounts. </a:t>
          </a:r>
        </a:p>
        <a:p>
          <a:pPr>
            <a:lnSpc>
              <a:spcPct val="100000"/>
            </a:lnSpc>
          </a:pPr>
          <a:r>
            <a:rPr lang="en-GB" sz="1100" b="0" i="0">
              <a:hlinkClick xmlns:r="http://schemas.openxmlformats.org/officeDocument/2006/relationships" r:id="rId1"/>
            </a:rPr>
            <a:t>GuardDuty</a:t>
          </a:r>
          <a:r>
            <a:rPr lang="en-GB" sz="1100" b="0" i="0"/>
            <a:t> will detect common patterns that indicate an account compromise, such as API calls from unusual locations, updates that weaken the account’s password policy and API calls from known malicious IPs.</a:t>
          </a:r>
          <a:endParaRPr lang="en-US" sz="1100"/>
        </a:p>
      </dgm:t>
    </dgm:pt>
    <dgm:pt modelId="{2F090956-1E77-433D-977F-5EF58C9A1E74}" type="parTrans" cxnId="{6BB4DE26-7EB8-40C0-A0C7-464086346E8B}">
      <dgm:prSet/>
      <dgm:spPr/>
      <dgm:t>
        <a:bodyPr/>
        <a:lstStyle/>
        <a:p>
          <a:endParaRPr lang="en-US"/>
        </a:p>
      </dgm:t>
    </dgm:pt>
    <dgm:pt modelId="{7AA27D48-02D0-418B-8DEF-4B5185919B2F}" type="sibTrans" cxnId="{6BB4DE26-7EB8-40C0-A0C7-464086346E8B}">
      <dgm:prSet/>
      <dgm:spPr/>
      <dgm:t>
        <a:bodyPr/>
        <a:lstStyle/>
        <a:p>
          <a:endParaRPr lang="en-US"/>
        </a:p>
      </dgm:t>
    </dgm:pt>
    <dgm:pt modelId="{B078681B-0423-4B22-9C19-1E5CD6E42864}" type="pres">
      <dgm:prSet presAssocID="{FB279F3F-556F-499E-B20B-16B6844DB665}" presName="root" presStyleCnt="0">
        <dgm:presLayoutVars>
          <dgm:dir/>
          <dgm:resizeHandles val="exact"/>
        </dgm:presLayoutVars>
      </dgm:prSet>
      <dgm:spPr/>
    </dgm:pt>
    <dgm:pt modelId="{2877CB1F-9BB6-4DFD-9199-D328886E880E}" type="pres">
      <dgm:prSet presAssocID="{FB279F3F-556F-499E-B20B-16B6844DB665}" presName="container" presStyleCnt="0">
        <dgm:presLayoutVars>
          <dgm:dir/>
          <dgm:resizeHandles val="exact"/>
        </dgm:presLayoutVars>
      </dgm:prSet>
      <dgm:spPr/>
    </dgm:pt>
    <dgm:pt modelId="{4BD04FA9-6451-4623-8FAB-7FFCF3F8AF11}" type="pres">
      <dgm:prSet presAssocID="{938CFDB4-6CA4-4704-BF2D-310010356C34}" presName="compNode" presStyleCnt="0"/>
      <dgm:spPr/>
    </dgm:pt>
    <dgm:pt modelId="{CB8B49E4-5BF5-4B1A-865C-371C1FD11F34}" type="pres">
      <dgm:prSet presAssocID="{938CFDB4-6CA4-4704-BF2D-310010356C34}" presName="iconBgRect" presStyleLbl="bgShp" presStyleIdx="0" presStyleCnt="3"/>
      <dgm:spPr/>
    </dgm:pt>
    <dgm:pt modelId="{269B6D68-4ECB-420C-A00F-CD3AC8929CBA}" type="pres">
      <dgm:prSet presAssocID="{938CFDB4-6CA4-4704-BF2D-310010356C34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AD2E48F-D758-483F-A647-B298DFA53BAF}" type="pres">
      <dgm:prSet presAssocID="{938CFDB4-6CA4-4704-BF2D-310010356C34}" presName="spaceRect" presStyleCnt="0"/>
      <dgm:spPr/>
    </dgm:pt>
    <dgm:pt modelId="{B2F9E8AA-41B1-4FAD-98C8-D326C02C8EEC}" type="pres">
      <dgm:prSet presAssocID="{938CFDB4-6CA4-4704-BF2D-310010356C34}" presName="textRect" presStyleLbl="revTx" presStyleIdx="0" presStyleCnt="3">
        <dgm:presLayoutVars>
          <dgm:chMax val="1"/>
          <dgm:chPref val="1"/>
        </dgm:presLayoutVars>
      </dgm:prSet>
      <dgm:spPr/>
    </dgm:pt>
    <dgm:pt modelId="{1FC86AC3-5EA7-4BD6-95BF-6EC3C89F59C6}" type="pres">
      <dgm:prSet presAssocID="{6F2B86F7-F664-46EA-8705-006FFF9F1C0B}" presName="sibTrans" presStyleLbl="sibTrans2D1" presStyleIdx="0" presStyleCnt="0"/>
      <dgm:spPr/>
    </dgm:pt>
    <dgm:pt modelId="{CECE5AB6-F0CB-48AA-BCA4-700DB37D989B}" type="pres">
      <dgm:prSet presAssocID="{A7C69F60-0101-40BA-9872-F5C7BD0084B2}" presName="compNode" presStyleCnt="0"/>
      <dgm:spPr/>
    </dgm:pt>
    <dgm:pt modelId="{868EF469-7467-49BE-95D2-894386B4C8C1}" type="pres">
      <dgm:prSet presAssocID="{A7C69F60-0101-40BA-9872-F5C7BD0084B2}" presName="iconBgRect" presStyleLbl="bgShp" presStyleIdx="1" presStyleCnt="3"/>
      <dgm:spPr/>
    </dgm:pt>
    <dgm:pt modelId="{C36591C7-E513-4CD8-B308-A12C0B2D5863}" type="pres">
      <dgm:prSet presAssocID="{A7C69F60-0101-40BA-9872-F5C7BD0084B2}" presName="iconRect" presStyleLbl="node1" presStyleIdx="1" presStyleCnt="3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</dgm:pt>
    <dgm:pt modelId="{A9CAD642-F3E5-4EED-B226-A5DED4FE281F}" type="pres">
      <dgm:prSet presAssocID="{A7C69F60-0101-40BA-9872-F5C7BD0084B2}" presName="spaceRect" presStyleCnt="0"/>
      <dgm:spPr/>
    </dgm:pt>
    <dgm:pt modelId="{B1E8CE7F-05C3-4766-8758-B8ABCC36EC66}" type="pres">
      <dgm:prSet presAssocID="{A7C69F60-0101-40BA-9872-F5C7BD0084B2}" presName="textRect" presStyleLbl="revTx" presStyleIdx="1" presStyleCnt="3">
        <dgm:presLayoutVars>
          <dgm:chMax val="1"/>
          <dgm:chPref val="1"/>
        </dgm:presLayoutVars>
      </dgm:prSet>
      <dgm:spPr/>
    </dgm:pt>
    <dgm:pt modelId="{542B4966-53BD-4A97-BECE-1C33331BFB67}" type="pres">
      <dgm:prSet presAssocID="{123DB0E2-1642-4363-969C-D24FFB8B9C0F}" presName="sibTrans" presStyleLbl="sibTrans2D1" presStyleIdx="0" presStyleCnt="0"/>
      <dgm:spPr/>
    </dgm:pt>
    <dgm:pt modelId="{CC8489F9-1A57-496B-A06E-9BAEB4AB502C}" type="pres">
      <dgm:prSet presAssocID="{706DDEC7-7D75-4472-97C0-D079F06B088E}" presName="compNode" presStyleCnt="0"/>
      <dgm:spPr/>
    </dgm:pt>
    <dgm:pt modelId="{ACCC6295-5629-481C-9BA3-B055C6A21F60}" type="pres">
      <dgm:prSet presAssocID="{706DDEC7-7D75-4472-97C0-D079F06B088E}" presName="iconBgRect" presStyleLbl="bgShp" presStyleIdx="2" presStyleCnt="3"/>
      <dgm:spPr/>
    </dgm:pt>
    <dgm:pt modelId="{C180FE05-AD49-42C4-A119-03B17BA910C4}" type="pres">
      <dgm:prSet presAssocID="{706DDEC7-7D75-4472-97C0-D079F06B088E}" presName="iconRect" presStyleLbl="node1" presStyleIdx="2" presStyleCnt="3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0C63A0EF-9EAE-404E-88DB-0F5EA17DB942}" type="pres">
      <dgm:prSet presAssocID="{706DDEC7-7D75-4472-97C0-D079F06B088E}" presName="spaceRect" presStyleCnt="0"/>
      <dgm:spPr/>
    </dgm:pt>
    <dgm:pt modelId="{757E391A-D1AC-47B8-8825-0D0B974AF437}" type="pres">
      <dgm:prSet presAssocID="{706DDEC7-7D75-4472-97C0-D079F06B08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D38A1B-3D55-1546-BA7D-DBE58E2C59E3}" type="presOf" srcId="{123DB0E2-1642-4363-969C-D24FFB8B9C0F}" destId="{542B4966-53BD-4A97-BECE-1C33331BFB67}" srcOrd="0" destOrd="0" presId="urn:microsoft.com/office/officeart/2018/2/layout/IconCircleList"/>
    <dgm:cxn modelId="{43D36120-AEB6-224A-8740-BBBCF75CEB2E}" type="presOf" srcId="{938CFDB4-6CA4-4704-BF2D-310010356C34}" destId="{B2F9E8AA-41B1-4FAD-98C8-D326C02C8EEC}" srcOrd="0" destOrd="0" presId="urn:microsoft.com/office/officeart/2018/2/layout/IconCircleList"/>
    <dgm:cxn modelId="{BE159A20-69E0-0347-ABF2-E22C18E5C942}" type="presOf" srcId="{706DDEC7-7D75-4472-97C0-D079F06B088E}" destId="{757E391A-D1AC-47B8-8825-0D0B974AF437}" srcOrd="0" destOrd="0" presId="urn:microsoft.com/office/officeart/2018/2/layout/IconCircleList"/>
    <dgm:cxn modelId="{6BB4DE26-7EB8-40C0-A0C7-464086346E8B}" srcId="{FB279F3F-556F-499E-B20B-16B6844DB665}" destId="{706DDEC7-7D75-4472-97C0-D079F06B088E}" srcOrd="2" destOrd="0" parTransId="{2F090956-1E77-433D-977F-5EF58C9A1E74}" sibTransId="{7AA27D48-02D0-418B-8DEF-4B5185919B2F}"/>
    <dgm:cxn modelId="{9036BE2A-70FC-4039-B2F7-3173F6E61811}" srcId="{FB279F3F-556F-499E-B20B-16B6844DB665}" destId="{A7C69F60-0101-40BA-9872-F5C7BD0084B2}" srcOrd="1" destOrd="0" parTransId="{D79AF965-D56C-4374-A6D6-79FB8750C8AA}" sibTransId="{123DB0E2-1642-4363-969C-D24FFB8B9C0F}"/>
    <dgm:cxn modelId="{7C6C09AE-15F0-6243-B4E1-3A99E5A2E921}" type="presOf" srcId="{FB279F3F-556F-499E-B20B-16B6844DB665}" destId="{B078681B-0423-4B22-9C19-1E5CD6E42864}" srcOrd="0" destOrd="0" presId="urn:microsoft.com/office/officeart/2018/2/layout/IconCircleList"/>
    <dgm:cxn modelId="{3D8642CC-0275-5D49-855A-55818E6A6FE9}" type="presOf" srcId="{6F2B86F7-F664-46EA-8705-006FFF9F1C0B}" destId="{1FC86AC3-5EA7-4BD6-95BF-6EC3C89F59C6}" srcOrd="0" destOrd="0" presId="urn:microsoft.com/office/officeart/2018/2/layout/IconCircleList"/>
    <dgm:cxn modelId="{360399EB-BB62-9541-AB16-A5F8AEBBDDAC}" type="presOf" srcId="{A7C69F60-0101-40BA-9872-F5C7BD0084B2}" destId="{B1E8CE7F-05C3-4766-8758-B8ABCC36EC66}" srcOrd="0" destOrd="0" presId="urn:microsoft.com/office/officeart/2018/2/layout/IconCircleList"/>
    <dgm:cxn modelId="{00427FF7-C325-42FE-B6D8-85F0F329916F}" srcId="{FB279F3F-556F-499E-B20B-16B6844DB665}" destId="{938CFDB4-6CA4-4704-BF2D-310010356C34}" srcOrd="0" destOrd="0" parTransId="{18A9BBE5-6741-47AC-8639-B80A43B95317}" sibTransId="{6F2B86F7-F664-46EA-8705-006FFF9F1C0B}"/>
    <dgm:cxn modelId="{0FD68A65-1CA6-0841-8EE2-F80767FD8748}" type="presParOf" srcId="{B078681B-0423-4B22-9C19-1E5CD6E42864}" destId="{2877CB1F-9BB6-4DFD-9199-D328886E880E}" srcOrd="0" destOrd="0" presId="urn:microsoft.com/office/officeart/2018/2/layout/IconCircleList"/>
    <dgm:cxn modelId="{4B94B49F-1315-BB4F-A756-A63B4F364A2D}" type="presParOf" srcId="{2877CB1F-9BB6-4DFD-9199-D328886E880E}" destId="{4BD04FA9-6451-4623-8FAB-7FFCF3F8AF11}" srcOrd="0" destOrd="0" presId="urn:microsoft.com/office/officeart/2018/2/layout/IconCircleList"/>
    <dgm:cxn modelId="{0DCB7D8B-2490-5A4A-8CEF-1A061CDE53E1}" type="presParOf" srcId="{4BD04FA9-6451-4623-8FAB-7FFCF3F8AF11}" destId="{CB8B49E4-5BF5-4B1A-865C-371C1FD11F34}" srcOrd="0" destOrd="0" presId="urn:microsoft.com/office/officeart/2018/2/layout/IconCircleList"/>
    <dgm:cxn modelId="{ACB387F5-7EC3-AE46-95FF-437A1A56465B}" type="presParOf" srcId="{4BD04FA9-6451-4623-8FAB-7FFCF3F8AF11}" destId="{269B6D68-4ECB-420C-A00F-CD3AC8929CBA}" srcOrd="1" destOrd="0" presId="urn:microsoft.com/office/officeart/2018/2/layout/IconCircleList"/>
    <dgm:cxn modelId="{8065D529-1095-C143-8C6F-CFA5AC457C4F}" type="presParOf" srcId="{4BD04FA9-6451-4623-8FAB-7FFCF3F8AF11}" destId="{BAD2E48F-D758-483F-A647-B298DFA53BAF}" srcOrd="2" destOrd="0" presId="urn:microsoft.com/office/officeart/2018/2/layout/IconCircleList"/>
    <dgm:cxn modelId="{86E83C58-5B3B-B244-8560-65240EE85D31}" type="presParOf" srcId="{4BD04FA9-6451-4623-8FAB-7FFCF3F8AF11}" destId="{B2F9E8AA-41B1-4FAD-98C8-D326C02C8EEC}" srcOrd="3" destOrd="0" presId="urn:microsoft.com/office/officeart/2018/2/layout/IconCircleList"/>
    <dgm:cxn modelId="{B811F242-B6C6-7C47-B661-92DC17FE28CE}" type="presParOf" srcId="{2877CB1F-9BB6-4DFD-9199-D328886E880E}" destId="{1FC86AC3-5EA7-4BD6-95BF-6EC3C89F59C6}" srcOrd="1" destOrd="0" presId="urn:microsoft.com/office/officeart/2018/2/layout/IconCircleList"/>
    <dgm:cxn modelId="{43C882E9-059B-804B-81EF-27108D9338DF}" type="presParOf" srcId="{2877CB1F-9BB6-4DFD-9199-D328886E880E}" destId="{CECE5AB6-F0CB-48AA-BCA4-700DB37D989B}" srcOrd="2" destOrd="0" presId="urn:microsoft.com/office/officeart/2018/2/layout/IconCircleList"/>
    <dgm:cxn modelId="{04817A25-5A4C-9742-9E85-5128D8482748}" type="presParOf" srcId="{CECE5AB6-F0CB-48AA-BCA4-700DB37D989B}" destId="{868EF469-7467-49BE-95D2-894386B4C8C1}" srcOrd="0" destOrd="0" presId="urn:microsoft.com/office/officeart/2018/2/layout/IconCircleList"/>
    <dgm:cxn modelId="{2BC49E67-A02A-1147-AB54-9C388D74B3FC}" type="presParOf" srcId="{CECE5AB6-F0CB-48AA-BCA4-700DB37D989B}" destId="{C36591C7-E513-4CD8-B308-A12C0B2D5863}" srcOrd="1" destOrd="0" presId="urn:microsoft.com/office/officeart/2018/2/layout/IconCircleList"/>
    <dgm:cxn modelId="{4BE09361-9E7C-D446-9B63-9C74A9C70BB5}" type="presParOf" srcId="{CECE5AB6-F0CB-48AA-BCA4-700DB37D989B}" destId="{A9CAD642-F3E5-4EED-B226-A5DED4FE281F}" srcOrd="2" destOrd="0" presId="urn:microsoft.com/office/officeart/2018/2/layout/IconCircleList"/>
    <dgm:cxn modelId="{09342C41-16DE-0942-9DF6-825DBBC4A2A1}" type="presParOf" srcId="{CECE5AB6-F0CB-48AA-BCA4-700DB37D989B}" destId="{B1E8CE7F-05C3-4766-8758-B8ABCC36EC66}" srcOrd="3" destOrd="0" presId="urn:microsoft.com/office/officeart/2018/2/layout/IconCircleList"/>
    <dgm:cxn modelId="{66002365-AD76-9A4B-8C20-1931C464C114}" type="presParOf" srcId="{2877CB1F-9BB6-4DFD-9199-D328886E880E}" destId="{542B4966-53BD-4A97-BECE-1C33331BFB67}" srcOrd="3" destOrd="0" presId="urn:microsoft.com/office/officeart/2018/2/layout/IconCircleList"/>
    <dgm:cxn modelId="{44506500-7944-124D-BC0E-56AFDE9B79F6}" type="presParOf" srcId="{2877CB1F-9BB6-4DFD-9199-D328886E880E}" destId="{CC8489F9-1A57-496B-A06E-9BAEB4AB502C}" srcOrd="4" destOrd="0" presId="urn:microsoft.com/office/officeart/2018/2/layout/IconCircleList"/>
    <dgm:cxn modelId="{6055EAD5-8554-844D-B964-CF55D6B8B551}" type="presParOf" srcId="{CC8489F9-1A57-496B-A06E-9BAEB4AB502C}" destId="{ACCC6295-5629-481C-9BA3-B055C6A21F60}" srcOrd="0" destOrd="0" presId="urn:microsoft.com/office/officeart/2018/2/layout/IconCircleList"/>
    <dgm:cxn modelId="{818D8C40-FDEE-CF43-94C2-FE230EEA4E09}" type="presParOf" srcId="{CC8489F9-1A57-496B-A06E-9BAEB4AB502C}" destId="{C180FE05-AD49-42C4-A119-03B17BA910C4}" srcOrd="1" destOrd="0" presId="urn:microsoft.com/office/officeart/2018/2/layout/IconCircleList"/>
    <dgm:cxn modelId="{48F6B637-ADBE-AF48-9DB1-FCBFBA56CEC2}" type="presParOf" srcId="{CC8489F9-1A57-496B-A06E-9BAEB4AB502C}" destId="{0C63A0EF-9EAE-404E-88DB-0F5EA17DB942}" srcOrd="2" destOrd="0" presId="urn:microsoft.com/office/officeart/2018/2/layout/IconCircleList"/>
    <dgm:cxn modelId="{2BFB1EB7-F23A-6642-8337-B0DDFAAF1D9D}" type="presParOf" srcId="{CC8489F9-1A57-496B-A06E-9BAEB4AB502C}" destId="{757E391A-D1AC-47B8-8825-0D0B974AF4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A009-AA48-44AF-B696-C4B1854149D1}">
      <dsp:nvSpPr>
        <dsp:cNvPr id="0" name=""/>
        <dsp:cNvSpPr/>
      </dsp:nvSpPr>
      <dsp:spPr>
        <a:xfrm>
          <a:off x="459780" y="841022"/>
          <a:ext cx="1269562" cy="1269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8FFFC-D18E-482A-9CE6-09FD8A645208}">
      <dsp:nvSpPr>
        <dsp:cNvPr id="0" name=""/>
        <dsp:cNvSpPr/>
      </dsp:nvSpPr>
      <dsp:spPr>
        <a:xfrm>
          <a:off x="730342" y="1111585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C923-26F1-4BCD-BE19-A580D38C4322}">
      <dsp:nvSpPr>
        <dsp:cNvPr id="0" name=""/>
        <dsp:cNvSpPr/>
      </dsp:nvSpPr>
      <dsp:spPr>
        <a:xfrm>
          <a:off x="53936" y="2506022"/>
          <a:ext cx="20812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Amazon </a:t>
          </a:r>
          <a:r>
            <a:rPr lang="en-GB" sz="1100" kern="1200" dirty="0">
              <a:hlinkClick xmlns:r="http://schemas.openxmlformats.org/officeDocument/2006/relationships" r:id="rId3"/>
            </a:rPr>
            <a:t>GuardDuty</a:t>
          </a:r>
          <a:r>
            <a:rPr lang="en-GB" sz="1100" kern="1200" dirty="0"/>
            <a:t> is a threat detection service that continuously monitors for malicious activity and unauthorized </a:t>
          </a:r>
          <a:r>
            <a:rPr lang="en-GB" sz="1100" kern="1200" dirty="0" err="1"/>
            <a:t>behavior</a:t>
          </a:r>
          <a:r>
            <a:rPr lang="en-GB" sz="1100" kern="1200" dirty="0"/>
            <a:t> to protect AWS accounts, workloads, and data stored in Amazon S3. </a:t>
          </a:r>
          <a:endParaRPr lang="en-US" sz="1100" kern="1200" dirty="0"/>
        </a:p>
      </dsp:txBody>
      <dsp:txXfrm>
        <a:off x="53936" y="2506022"/>
        <a:ext cx="2081250" cy="1372500"/>
      </dsp:txXfrm>
    </dsp:sp>
    <dsp:sp modelId="{50065404-C041-41A1-803C-466708A110F2}">
      <dsp:nvSpPr>
        <dsp:cNvPr id="0" name=""/>
        <dsp:cNvSpPr/>
      </dsp:nvSpPr>
      <dsp:spPr>
        <a:xfrm>
          <a:off x="2905249" y="841022"/>
          <a:ext cx="1269562" cy="1269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0B4FF-A416-45C9-915E-89D9D1D8DC53}">
      <dsp:nvSpPr>
        <dsp:cNvPr id="0" name=""/>
        <dsp:cNvSpPr/>
      </dsp:nvSpPr>
      <dsp:spPr>
        <a:xfrm>
          <a:off x="3175811" y="1111585"/>
          <a:ext cx="728437" cy="728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9749-03CA-4A2D-AA08-F6B7546D4C73}">
      <dsp:nvSpPr>
        <dsp:cNvPr id="0" name=""/>
        <dsp:cNvSpPr/>
      </dsp:nvSpPr>
      <dsp:spPr>
        <a:xfrm>
          <a:off x="2499405" y="2506022"/>
          <a:ext cx="2081250" cy="137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The managed cloud-hosted service immediately begins </a:t>
          </a:r>
          <a:r>
            <a:rPr lang="en-GB" sz="1100" kern="1200" dirty="0" err="1"/>
            <a:t>analyzing</a:t>
          </a:r>
          <a:r>
            <a:rPr lang="en-GB" sz="1100" kern="1200" dirty="0"/>
            <a:t> the AWS environment once an IT or security administrator enables </a:t>
          </a:r>
          <a:r>
            <a:rPr lang="en-GB" sz="1100" kern="1200" dirty="0">
              <a:hlinkClick xmlns:r="http://schemas.openxmlformats.org/officeDocument/2006/relationships" r:id="rId3"/>
            </a:rPr>
            <a:t>GuardDuty</a:t>
          </a:r>
          <a:r>
            <a:rPr lang="en-GB" sz="1100" kern="1200" dirty="0"/>
            <a:t> within the AWS Management Console. </a:t>
          </a:r>
          <a:endParaRPr lang="en-US" sz="1100" kern="1200" dirty="0"/>
        </a:p>
      </dsp:txBody>
      <dsp:txXfrm>
        <a:off x="2499405" y="2506022"/>
        <a:ext cx="2081250" cy="13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F9161-5308-9945-84AE-60A23311B320}">
      <dsp:nvSpPr>
        <dsp:cNvPr id="0" name=""/>
        <dsp:cNvSpPr/>
      </dsp:nvSpPr>
      <dsp:spPr>
        <a:xfrm>
          <a:off x="100718" y="459"/>
          <a:ext cx="3249596" cy="2063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6E1A3-235B-6B47-A63F-97934A06C70B}">
      <dsp:nvSpPr>
        <dsp:cNvPr id="0" name=""/>
        <dsp:cNvSpPr/>
      </dsp:nvSpPr>
      <dsp:spPr>
        <a:xfrm>
          <a:off x="461784" y="343472"/>
          <a:ext cx="3249596" cy="206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service uses machine learning, anomaly detection, and integrated threat intelligence to identify and prioritize potential threats.</a:t>
          </a:r>
          <a:endParaRPr lang="en-US" sz="2100" kern="1200"/>
        </a:p>
      </dsp:txBody>
      <dsp:txXfrm>
        <a:off x="522222" y="403910"/>
        <a:ext cx="3128720" cy="1942618"/>
      </dsp:txXfrm>
    </dsp:sp>
    <dsp:sp modelId="{9BBEE58C-55BE-7F42-9B61-15EC500DD850}">
      <dsp:nvSpPr>
        <dsp:cNvPr id="0" name=""/>
        <dsp:cNvSpPr/>
      </dsp:nvSpPr>
      <dsp:spPr>
        <a:xfrm>
          <a:off x="4072448" y="459"/>
          <a:ext cx="3249596" cy="2063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2A25F-AD96-B642-B948-13975A216B98}">
      <dsp:nvSpPr>
        <dsp:cNvPr id="0" name=""/>
        <dsp:cNvSpPr/>
      </dsp:nvSpPr>
      <dsp:spPr>
        <a:xfrm>
          <a:off x="4433514" y="343472"/>
          <a:ext cx="3249596" cy="2063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GuardDuty analyzes tens of billions of events across multiple AWS data sources, such as AWS CloudTrail event logs, Amazon VPC Flow Logs, and DNS logs.</a:t>
          </a:r>
          <a:endParaRPr lang="en-US" sz="2100" kern="1200"/>
        </a:p>
      </dsp:txBody>
      <dsp:txXfrm>
        <a:off x="4493952" y="403910"/>
        <a:ext cx="3128720" cy="1942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B49E4-5BF5-4B1A-865C-371C1FD11F34}">
      <dsp:nvSpPr>
        <dsp:cNvPr id="0" name=""/>
        <dsp:cNvSpPr/>
      </dsp:nvSpPr>
      <dsp:spPr>
        <a:xfrm>
          <a:off x="312970" y="1211376"/>
          <a:ext cx="724139" cy="7241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B6D68-4ECB-420C-A00F-CD3AC8929CBA}">
      <dsp:nvSpPr>
        <dsp:cNvPr id="0" name=""/>
        <dsp:cNvSpPr/>
      </dsp:nvSpPr>
      <dsp:spPr>
        <a:xfrm>
          <a:off x="465039" y="1363446"/>
          <a:ext cx="420000" cy="42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9E8AA-41B1-4FAD-98C8-D326C02C8EEC}">
      <dsp:nvSpPr>
        <dsp:cNvPr id="0" name=""/>
        <dsp:cNvSpPr/>
      </dsp:nvSpPr>
      <dsp:spPr>
        <a:xfrm>
          <a:off x="1192282" y="1211376"/>
          <a:ext cx="1706900" cy="72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Compromised instances. </a:t>
          </a:r>
          <a:r>
            <a:rPr lang="en-GB" sz="1100" b="0" i="0" kern="1200" dirty="0">
              <a:hlinkClick xmlns:r="http://schemas.openxmlformats.org/officeDocument/2006/relationships" r:id="rId3"/>
            </a:rPr>
            <a:t>GuardDuty</a:t>
          </a:r>
          <a:r>
            <a:rPr lang="en-GB" sz="1100" b="0" i="0" kern="1200" dirty="0"/>
            <a:t> will detect any unusual spikes in network traffic, as well as hijacked resources — such as an external IP address hijacking EC2 instances.</a:t>
          </a:r>
          <a:endParaRPr lang="en-US" sz="1100" kern="1200" dirty="0"/>
        </a:p>
      </dsp:txBody>
      <dsp:txXfrm>
        <a:off x="1192282" y="1211376"/>
        <a:ext cx="1706900" cy="724139"/>
      </dsp:txXfrm>
    </dsp:sp>
    <dsp:sp modelId="{868EF469-7467-49BE-95D2-894386B4C8C1}">
      <dsp:nvSpPr>
        <dsp:cNvPr id="0" name=""/>
        <dsp:cNvSpPr/>
      </dsp:nvSpPr>
      <dsp:spPr>
        <a:xfrm>
          <a:off x="3196597" y="1211376"/>
          <a:ext cx="724139" cy="7241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591C7-E513-4CD8-B308-A12C0B2D5863}">
      <dsp:nvSpPr>
        <dsp:cNvPr id="0" name=""/>
        <dsp:cNvSpPr/>
      </dsp:nvSpPr>
      <dsp:spPr>
        <a:xfrm>
          <a:off x="3348666" y="1363446"/>
          <a:ext cx="420000" cy="42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8CE7F-05C3-4766-8758-B8ABCC36EC66}">
      <dsp:nvSpPr>
        <dsp:cNvPr id="0" name=""/>
        <dsp:cNvSpPr/>
      </dsp:nvSpPr>
      <dsp:spPr>
        <a:xfrm>
          <a:off x="4075909" y="1211376"/>
          <a:ext cx="1706900" cy="72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hlinkClick xmlns:r="http://schemas.openxmlformats.org/officeDocument/2006/relationships" r:id="rId4"/>
            </a:rPr>
            <a:t>Reconnaissance</a:t>
          </a:r>
          <a:r>
            <a:rPr lang="en-GB" sz="1100" b="1" i="0" kern="1200" dirty="0"/>
            <a:t>. 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dirty="0">
              <a:hlinkClick xmlns:r="http://schemas.openxmlformats.org/officeDocument/2006/relationships" r:id="rId4"/>
            </a:rPr>
            <a:t>Reconnaissance</a:t>
          </a:r>
          <a:r>
            <a:rPr lang="en-GB" sz="1100" b="0" i="0" kern="1200" dirty="0"/>
            <a:t> is when an attacker gathers information about the network. </a:t>
          </a:r>
          <a:r>
            <a:rPr lang="en-GB" sz="1100" b="0" i="0" kern="1200" dirty="0">
              <a:hlinkClick xmlns:r="http://schemas.openxmlformats.org/officeDocument/2006/relationships" r:id="rId3"/>
            </a:rPr>
            <a:t>GuardDuty</a:t>
          </a:r>
          <a:r>
            <a:rPr lang="en-GB" sz="1100" b="0" i="0" kern="1200" dirty="0"/>
            <a:t> detects activity that suggests </a:t>
          </a:r>
          <a:r>
            <a:rPr lang="en-GB" sz="1100" b="0" i="0" kern="1200" dirty="0">
              <a:hlinkClick xmlns:r="http://schemas.openxmlformats.org/officeDocument/2006/relationships" r:id="rId4"/>
            </a:rPr>
            <a:t>reconnaissance</a:t>
          </a:r>
          <a:r>
            <a:rPr lang="en-GB" sz="1100" b="0" i="0" kern="1200" dirty="0"/>
            <a:t>, such as unblocked port probing from a known malicious IP, VPC </a:t>
          </a:r>
          <a:r>
            <a:rPr lang="en-GB" sz="1100" b="0" i="0" kern="1200" dirty="0">
              <a:hlinkClick xmlns:r="http://schemas.openxmlformats.org/officeDocument/2006/relationships" r:id="rId5"/>
            </a:rPr>
            <a:t>port scanning</a:t>
          </a:r>
          <a:r>
            <a:rPr lang="en-GB" sz="1100" b="0" i="0" kern="1200" dirty="0"/>
            <a:t>, and unusual API activity.</a:t>
          </a:r>
          <a:endParaRPr lang="en-US" sz="1100" kern="1200" dirty="0"/>
        </a:p>
      </dsp:txBody>
      <dsp:txXfrm>
        <a:off x="4075909" y="1211376"/>
        <a:ext cx="1706900" cy="724139"/>
      </dsp:txXfrm>
    </dsp:sp>
    <dsp:sp modelId="{ACCC6295-5629-481C-9BA3-B055C6A21F60}">
      <dsp:nvSpPr>
        <dsp:cNvPr id="0" name=""/>
        <dsp:cNvSpPr/>
      </dsp:nvSpPr>
      <dsp:spPr>
        <a:xfrm>
          <a:off x="6080224" y="1211376"/>
          <a:ext cx="724139" cy="724139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0FE05-AD49-42C4-A119-03B17BA910C4}">
      <dsp:nvSpPr>
        <dsp:cNvPr id="0" name=""/>
        <dsp:cNvSpPr/>
      </dsp:nvSpPr>
      <dsp:spPr>
        <a:xfrm>
          <a:off x="6232294" y="1363446"/>
          <a:ext cx="420000" cy="42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E391A-D1AC-47B8-8825-0D0B974AF437}">
      <dsp:nvSpPr>
        <dsp:cNvPr id="0" name=""/>
        <dsp:cNvSpPr/>
      </dsp:nvSpPr>
      <dsp:spPr>
        <a:xfrm>
          <a:off x="6959537" y="1211376"/>
          <a:ext cx="1706900" cy="72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Compromised accounts. 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>
              <a:hlinkClick xmlns:r="http://schemas.openxmlformats.org/officeDocument/2006/relationships" r:id="rId3"/>
            </a:rPr>
            <a:t>GuardDuty</a:t>
          </a:r>
          <a:r>
            <a:rPr lang="en-GB" sz="1100" b="0" i="0" kern="1200"/>
            <a:t> will detect common patterns that indicate an account compromise, such as API calls from unusual locations, updates that weaken the account’s password policy and API calls from known malicious IPs.</a:t>
          </a:r>
          <a:endParaRPr lang="en-US" sz="1100" kern="1200"/>
        </a:p>
      </dsp:txBody>
      <dsp:txXfrm>
        <a:off x="6959537" y="1211376"/>
        <a:ext cx="1706900" cy="724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231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375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62C9-A4F3-B852-1971-B373AB91E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642AA-7F10-37B7-6E66-34CFC1BAF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2F24-CF36-B6D9-001B-7651B77E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7BA4-9B9E-6270-6888-824E7596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8C45-1F82-47FE-A83A-6D829731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59987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3B65-4EA2-99EB-A3E0-DF6AF281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6171F-A0E0-3C70-A138-804276EB2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8423-F799-79FC-B7A1-8F6A43D2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1A97-1C86-5AAA-62EE-C3C8AC9C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744D-CF3A-9379-9F13-C115D0A8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74591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A4E9B-17B9-3C96-E4F1-F548FF85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0232-DF6C-84AC-68EF-B1717F4FA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3836-0391-E4E8-F472-910F010D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C6F0-BB2F-0819-A19A-FE85EA37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76FA-03BF-DFB8-B4DE-1170929B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331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13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827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9660-1CF9-1177-9F07-B413939B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215E-9001-82D4-49CC-0B9C3AC1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7B18-8FD8-DDB4-3907-2891A1E9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364EF-37F8-31BA-E298-85BD52FD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BB01-EDAD-8658-791D-30ADDC5E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4341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A2A4-0974-3BD3-B592-057017F8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F380-CA56-2F79-2469-2298F4048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4DFB-5EF6-5843-FAD5-2D561C0F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5587-C3D7-CE0B-DBFA-8E3724BD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11355-24CB-3F2A-BCCE-A568DEA9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88550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8A5D-835C-7ECE-2E6B-4665B233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A990-0359-B9A9-22F9-DA976326A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DA8A-E0C5-09D7-B00B-508688EC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6ED2-450D-4FFA-1676-56521221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21052-5846-4DAC-66B8-D873B8C8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C8707-1A51-D2CF-7476-E538F9BB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57042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FCDE-ABAD-0FB1-8F09-3F007341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BFFC-962C-ED03-68FE-53ED1224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9B1D-8096-BA22-1B16-5CBF076C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1FDBA-D13C-A5DA-54E5-CCBB16B63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BAAA4-A6B3-DF26-AFFE-FEB61C740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2E490-6D24-1E12-AFAF-CB7FCC9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66FF8-E85D-915B-6FB5-F210BD2C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8485B-1113-A66C-F1FA-65BE0F0C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73679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0D3E-8B1B-9B83-77F2-1E31DD5D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05F57-C69E-52F7-2891-4D292E32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4BC74-FEC7-54C1-18A3-EA91B34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45C5F-17E8-EA56-DAD1-3DCB072C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9036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2C120-65C2-B3A4-703D-24D2EB61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84EFC-E281-0CE2-C8F9-B6A93546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CEDA2-3878-AC77-4433-259E154F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7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582-CD86-6EAB-C270-C7AC573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E405-256F-3C9E-19C4-86F09EB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488FA-8ECC-E6BD-9B1C-BF7E36CDC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13C87-8980-EA35-FEC1-49E21E0D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8A34B-0B78-DC19-C705-5461D29F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851A8-5FAA-077F-AB08-A600B784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6958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46FD-BADA-0534-E9E2-8128C0D8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B4827-69C0-A603-7E28-86056ABE6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FAF46-6241-A1A0-7A18-181E26EB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0A9A4-89EA-8702-0E28-34BFA37B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64015-CF63-1DFB-56FC-05158D57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7DC5F-4331-BF0E-6B0D-332E406E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35355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D2240-5DA7-A58C-77E8-AB49C4E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0B2EB-D2A2-7B54-2FEB-FB7C6AC4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8A2D-869F-2541-F68D-73E23A7FB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4618-BDF5-2051-DB24-374405CB0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54B9-0CC4-475F-694E-F67B9E757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46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9973-D5E7-4CEB-AF74-07240FE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H" sz="3300"/>
              <a:t>Amazon </a:t>
            </a:r>
            <a:r>
              <a:rPr lang="en-GB" sz="3300" b="1" i="0" err="1">
                <a:effectLst/>
              </a:rPr>
              <a:t>GuardDuty</a:t>
            </a:r>
            <a:br>
              <a:rPr lang="en-GB" sz="3300" b="1" i="0">
                <a:effectLst/>
              </a:rPr>
            </a:br>
            <a:endParaRPr lang="en-CH" sz="3300"/>
          </a:p>
        </p:txBody>
      </p:sp>
      <p:pic>
        <p:nvPicPr>
          <p:cNvPr id="4" name="Picture 2" descr="AWS GuardDuty | AWS Cheat Sheet">
            <a:extLst>
              <a:ext uri="{FF2B5EF4-FFF2-40B4-BE49-F238E27FC236}">
                <a16:creationId xmlns:a16="http://schemas.microsoft.com/office/drawing/2014/main" id="{4B0CD5B4-1518-32E0-6CE3-ECDC2D9E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99" y="2715475"/>
            <a:ext cx="3379802" cy="16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7B82F75A-FBE0-3740-C83B-28C179657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859251"/>
              </p:ext>
            </p:extLst>
          </p:nvPr>
        </p:nvGraphicFramePr>
        <p:xfrm>
          <a:off x="4344816" y="245647"/>
          <a:ext cx="4634592" cy="471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1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EF3699-2E82-410C-09FC-61E9756B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GuardDuty</a:t>
            </a: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Diagram that shows how applications benefit from continuous threat monitoring with Amazon GuardDuty. Described at the link &amp;quot;Enlarge and read image description.&amp;quot;">
            <a:extLst>
              <a:ext uri="{FF2B5EF4-FFF2-40B4-BE49-F238E27FC236}">
                <a16:creationId xmlns:a16="http://schemas.microsoft.com/office/drawing/2014/main" id="{0A55E4F2-2D38-5D1C-F376-D6C2F194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039" y="1370239"/>
            <a:ext cx="8341922" cy="348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1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12447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460465"/>
            <a:ext cx="8180615" cy="1420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51FC8-441C-C4A7-A97D-A867EF53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607423"/>
            <a:ext cx="7629757" cy="1165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GuardDuty work?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3984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A6A0E8AC-3D67-14A5-0196-F2E2FD68F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939509"/>
              </p:ext>
            </p:extLst>
          </p:nvPr>
        </p:nvGraphicFramePr>
        <p:xfrm>
          <a:off x="678451" y="2263139"/>
          <a:ext cx="7783830" cy="240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96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CA39-9020-B039-2DBD-55D6EF68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8465"/>
            <a:ext cx="7879842" cy="625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GuardDuty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work?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0105" y="25570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468542"/>
            <a:ext cx="787984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81AA0D34-FF6C-04E3-CDFB-7FB44B9BB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573068"/>
              </p:ext>
            </p:extLst>
          </p:nvPr>
        </p:nvGraphicFramePr>
        <p:xfrm>
          <a:off x="164592" y="1482258"/>
          <a:ext cx="8979408" cy="3146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EEDAF6E-1F38-985F-BC1A-1553250E4DE2}"/>
              </a:ext>
            </a:extLst>
          </p:cNvPr>
          <p:cNvSpPr txBox="1"/>
          <p:nvPr/>
        </p:nvSpPr>
        <p:spPr>
          <a:xfrm>
            <a:off x="628650" y="1053420"/>
            <a:ext cx="458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GuardDuty detects three main types of threats:</a:t>
            </a:r>
          </a:p>
        </p:txBody>
      </p:sp>
    </p:spTree>
    <p:extLst>
      <p:ext uri="{BB962C8B-B14F-4D97-AF65-F5344CB8AC3E}">
        <p14:creationId xmlns:p14="http://schemas.microsoft.com/office/powerpoint/2010/main" val="27523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CA39-9020-B039-2DBD-55D6EF68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GuardDuty work?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DD0423-C1D8-F6B9-48DB-44BFD159294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07694" y="487110"/>
            <a:ext cx="4916510" cy="41595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0" defTabSz="914400">
              <a:spcAft>
                <a:spcPts val="600"/>
              </a:spcAft>
              <a:buNone/>
            </a:pPr>
            <a:r>
              <a:rPr lang="en-US" sz="1500" b="0" i="0" dirty="0">
                <a:effectLst/>
              </a:rPr>
              <a:t>The service categorizes its alerts into three severity levels: </a:t>
            </a:r>
            <a:r>
              <a:rPr lang="en-US" sz="1500" b="0" i="0" dirty="0">
                <a:effectLst/>
                <a:highlight>
                  <a:srgbClr val="FFFF00"/>
                </a:highlight>
              </a:rPr>
              <a:t>low, medium and high. </a:t>
            </a:r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Low severity threats are typically threats that have been blocked without compromising resources. </a:t>
            </a:r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Medium severity threats indicate suspicious activity. This can include a spike in traffic directed to bitcoin-related domains, which could be a sign of cryptocurrency mining. </a:t>
            </a:r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High severity threats indicate a compromised resource and should be immediately remediated. </a:t>
            </a:r>
          </a:p>
        </p:txBody>
      </p:sp>
    </p:spTree>
    <p:extLst>
      <p:ext uri="{BB962C8B-B14F-4D97-AF65-F5344CB8AC3E}">
        <p14:creationId xmlns:p14="http://schemas.microsoft.com/office/powerpoint/2010/main" val="126153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0D2E4-2C2C-7AC3-BC12-B3B21015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VW GuardDuty usecase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8F1D4-E170-D10A-9E84-1C03007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31" y="1241456"/>
            <a:ext cx="6411138" cy="38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2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310</Words>
  <Application>Microsoft Macintosh PowerPoint</Application>
  <PresentationFormat>On-screen Show (16:9)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Amazon GuardDuty </vt:lpstr>
      <vt:lpstr>GuardDuty</vt:lpstr>
      <vt:lpstr>How does GuardDuty work?</vt:lpstr>
      <vt:lpstr>How does GuardDuty work?</vt:lpstr>
      <vt:lpstr>How does GuardDuty work?</vt:lpstr>
      <vt:lpstr>VW GuardDuty usecase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Ilya Chakun</cp:lastModifiedBy>
  <cp:revision>3</cp:revision>
  <dcterms:modified xsi:type="dcterms:W3CDTF">2023-09-02T17:23:09Z</dcterms:modified>
</cp:coreProperties>
</file>