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CB88-C003-C78B-82E9-EF14072A1F6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22CFA7CC-39AE-00F0-5AD6-10E1A511039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F631B07-91DB-D072-FB1C-082E53509DE2}"/>
              </a:ext>
            </a:extLst>
          </p:cNvPr>
          <p:cNvSpPr>
            <a:spLocks noGrp="1"/>
          </p:cNvSpPr>
          <p:nvPr>
            <p:ph type="dt" sz="half" idx="10"/>
          </p:nvPr>
        </p:nvSpPr>
        <p:spPr/>
        <p:txBody>
          <a:bodyPr/>
          <a:lstStyle/>
          <a:p>
            <a:fld id="{9AB3A824-1A51-4B26-AD58-A6D8E14F6C04}" type="datetimeFigureOut">
              <a:rPr lang="en-US" smtClean="0"/>
              <a:t>9/2/23</a:t>
            </a:fld>
            <a:endParaRPr lang="en-US" dirty="0"/>
          </a:p>
        </p:txBody>
      </p:sp>
      <p:sp>
        <p:nvSpPr>
          <p:cNvPr id="5" name="Footer Placeholder 4">
            <a:extLst>
              <a:ext uri="{FF2B5EF4-FFF2-40B4-BE49-F238E27FC236}">
                <a16:creationId xmlns:a16="http://schemas.microsoft.com/office/drawing/2014/main" id="{1AFEDECC-7BE7-727A-AD3C-BD1BF2B2B50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0E5272B-49A3-40BB-6056-D2962DE059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19555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8DE3-5CFD-321D-E255-865EBCEFA5A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76782E8-FE87-6369-59BC-E7DE2B5ED6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C0BB043-5F86-7F2C-D45B-21DA3434EAE2}"/>
              </a:ext>
            </a:extLst>
          </p:cNvPr>
          <p:cNvSpPr>
            <a:spLocks noGrp="1"/>
          </p:cNvSpPr>
          <p:nvPr>
            <p:ph type="dt" sz="half" idx="10"/>
          </p:nvPr>
        </p:nvSpPr>
        <p:spPr/>
        <p:txBody>
          <a:bodyPr/>
          <a:lstStyle/>
          <a:p>
            <a:fld id="{D857E33E-8B18-4087-B112-809917729534}" type="datetimeFigureOut">
              <a:rPr lang="en-US" smtClean="0"/>
              <a:t>9/2/23</a:t>
            </a:fld>
            <a:endParaRPr lang="en-US" dirty="0"/>
          </a:p>
        </p:txBody>
      </p:sp>
      <p:sp>
        <p:nvSpPr>
          <p:cNvPr id="5" name="Footer Placeholder 4">
            <a:extLst>
              <a:ext uri="{FF2B5EF4-FFF2-40B4-BE49-F238E27FC236}">
                <a16:creationId xmlns:a16="http://schemas.microsoft.com/office/drawing/2014/main" id="{362A7A5F-5027-91FF-1CD9-5258752EDEA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9010DA5A-4CEA-C116-4761-57B111C960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6342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2ED4F-5AE5-271D-5ED0-5B121182E414}"/>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282B3FC-1531-F648-EC82-50DAD5A9EEA7}"/>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703D338-22E2-2F8F-DFDA-BC23475D3AF2}"/>
              </a:ext>
            </a:extLst>
          </p:cNvPr>
          <p:cNvSpPr>
            <a:spLocks noGrp="1"/>
          </p:cNvSpPr>
          <p:nvPr>
            <p:ph type="dt" sz="half" idx="10"/>
          </p:nvPr>
        </p:nvSpPr>
        <p:spPr/>
        <p:txBody>
          <a:bodyPr/>
          <a:lstStyle/>
          <a:p>
            <a:fld id="{D3FFE419-2371-464F-8239-3959401C3561}" type="datetimeFigureOut">
              <a:rPr lang="en-US" smtClean="0"/>
              <a:t>9/2/23</a:t>
            </a:fld>
            <a:endParaRPr lang="en-US" dirty="0"/>
          </a:p>
        </p:txBody>
      </p:sp>
      <p:sp>
        <p:nvSpPr>
          <p:cNvPr id="5" name="Footer Placeholder 4">
            <a:extLst>
              <a:ext uri="{FF2B5EF4-FFF2-40B4-BE49-F238E27FC236}">
                <a16:creationId xmlns:a16="http://schemas.microsoft.com/office/drawing/2014/main" id="{1D53A1A7-1720-84E0-53E1-E7C28CA6BCF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9C74D39-87BE-CA1D-CA53-11E1AD3A60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978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2479-C43D-878B-0E84-B116105F317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D3B4015-F063-7E35-E75D-DE365EE0E3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12AFAA-DA46-8B19-268A-E4B41E963E5A}"/>
              </a:ext>
            </a:extLst>
          </p:cNvPr>
          <p:cNvSpPr>
            <a:spLocks noGrp="1"/>
          </p:cNvSpPr>
          <p:nvPr>
            <p:ph type="dt" sz="half" idx="10"/>
          </p:nvPr>
        </p:nvSpPr>
        <p:spPr/>
        <p:txBody>
          <a:bodyPr/>
          <a:lstStyle/>
          <a:p>
            <a:fld id="{97D162C4-EDD9-4389-A98B-B87ECEA2A816}" type="datetimeFigureOut">
              <a:rPr lang="en-US" smtClean="0"/>
              <a:t>9/2/23</a:t>
            </a:fld>
            <a:endParaRPr lang="en-US" dirty="0"/>
          </a:p>
        </p:txBody>
      </p:sp>
      <p:sp>
        <p:nvSpPr>
          <p:cNvPr id="5" name="Footer Placeholder 4">
            <a:extLst>
              <a:ext uri="{FF2B5EF4-FFF2-40B4-BE49-F238E27FC236}">
                <a16:creationId xmlns:a16="http://schemas.microsoft.com/office/drawing/2014/main" id="{99DC7E79-F40B-1502-CCA9-9B3BF963883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2514DC6-8799-68BF-96A1-0CF747BC76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30171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E77A-4400-71C2-3FA3-590C56EB779B}"/>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AE98994E-B711-174F-1146-773E90D188E4}"/>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A649C4-231D-145F-FBF8-F4CF74789144}"/>
              </a:ext>
            </a:extLst>
          </p:cNvPr>
          <p:cNvSpPr>
            <a:spLocks noGrp="1"/>
          </p:cNvSpPr>
          <p:nvPr>
            <p:ph type="dt" sz="half" idx="10"/>
          </p:nvPr>
        </p:nvSpPr>
        <p:spPr/>
        <p:txBody>
          <a:bodyPr/>
          <a:lstStyle/>
          <a:p>
            <a:fld id="{3E5059C3-6A89-4494-99FF-5A4D6FFD50EB}" type="datetimeFigureOut">
              <a:rPr lang="en-US" smtClean="0"/>
              <a:t>9/2/23</a:t>
            </a:fld>
            <a:endParaRPr lang="en-US" dirty="0"/>
          </a:p>
        </p:txBody>
      </p:sp>
      <p:sp>
        <p:nvSpPr>
          <p:cNvPr id="5" name="Footer Placeholder 4">
            <a:extLst>
              <a:ext uri="{FF2B5EF4-FFF2-40B4-BE49-F238E27FC236}">
                <a16:creationId xmlns:a16="http://schemas.microsoft.com/office/drawing/2014/main" id="{3437F748-2C8E-E32A-657F-D57D9420214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C377D4-8401-39AD-72E4-A6FFE65497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70508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B1B3-6F47-3684-65C9-ADCF5D520F1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2B4E444-4CAF-D2C0-E249-0C28D83606E6}"/>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7597A00-2328-6C30-D468-6486DF7E789C}"/>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FB12B67-4657-2862-EB98-459D92589191}"/>
              </a:ext>
            </a:extLst>
          </p:cNvPr>
          <p:cNvSpPr>
            <a:spLocks noGrp="1"/>
          </p:cNvSpPr>
          <p:nvPr>
            <p:ph type="dt" sz="half" idx="10"/>
          </p:nvPr>
        </p:nvSpPr>
        <p:spPr/>
        <p:txBody>
          <a:bodyPr/>
          <a:lstStyle/>
          <a:p>
            <a:fld id="{CA954B2F-12DE-47F5-8894-472B206D2E1E}" type="datetimeFigureOut">
              <a:rPr lang="en-US" smtClean="0"/>
              <a:t>9/2/23</a:t>
            </a:fld>
            <a:endParaRPr lang="en-US" dirty="0"/>
          </a:p>
        </p:txBody>
      </p:sp>
      <p:sp>
        <p:nvSpPr>
          <p:cNvPr id="6" name="Footer Placeholder 5">
            <a:extLst>
              <a:ext uri="{FF2B5EF4-FFF2-40B4-BE49-F238E27FC236}">
                <a16:creationId xmlns:a16="http://schemas.microsoft.com/office/drawing/2014/main" id="{616E2757-0451-0383-79A5-A6BE2701B80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FF743A43-4530-649B-CC99-932D940ABB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8712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7262-1FFB-8B42-7B99-ADE4F5B4E77F}"/>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E379E9E-F20E-61B8-46E3-3DA3A4959B4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DE041785-A5A3-3984-94A1-9425A78C6D6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95F1E71-F0D7-DC7D-B34E-0DCCA635B46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CA432E1B-45B9-61F0-8C33-20C92E21464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C2E18F76-8881-8BFF-73BD-083E528AE5B3}"/>
              </a:ext>
            </a:extLst>
          </p:cNvPr>
          <p:cNvSpPr>
            <a:spLocks noGrp="1"/>
          </p:cNvSpPr>
          <p:nvPr>
            <p:ph type="dt" sz="half" idx="10"/>
          </p:nvPr>
        </p:nvSpPr>
        <p:spPr/>
        <p:txBody>
          <a:bodyPr/>
          <a:lstStyle/>
          <a:p>
            <a:fld id="{3F30E46F-7819-4ACF-B48B-48222C2ACC88}" type="datetimeFigureOut">
              <a:rPr lang="en-US" smtClean="0"/>
              <a:t>9/2/23</a:t>
            </a:fld>
            <a:endParaRPr lang="en-US" dirty="0"/>
          </a:p>
        </p:txBody>
      </p:sp>
      <p:sp>
        <p:nvSpPr>
          <p:cNvPr id="8" name="Footer Placeholder 7">
            <a:extLst>
              <a:ext uri="{FF2B5EF4-FFF2-40B4-BE49-F238E27FC236}">
                <a16:creationId xmlns:a16="http://schemas.microsoft.com/office/drawing/2014/main" id="{C571D50E-DA84-5DCF-8909-48C87AA865A9}"/>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E1841604-2989-F8B6-5980-64442A849E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96437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DE38-D706-402E-70F8-18A1FC37687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8B0AF640-1D84-52F3-B632-109F1D842601}"/>
              </a:ext>
            </a:extLst>
          </p:cNvPr>
          <p:cNvSpPr>
            <a:spLocks noGrp="1"/>
          </p:cNvSpPr>
          <p:nvPr>
            <p:ph type="dt" sz="half" idx="10"/>
          </p:nvPr>
        </p:nvSpPr>
        <p:spPr/>
        <p:txBody>
          <a:bodyPr/>
          <a:lstStyle/>
          <a:p>
            <a:fld id="{1FAF3416-4057-4DAA-829D-4CA07428D088}" type="datetimeFigureOut">
              <a:rPr lang="en-US" smtClean="0"/>
              <a:t>9/2/23</a:t>
            </a:fld>
            <a:endParaRPr lang="en-US" dirty="0"/>
          </a:p>
        </p:txBody>
      </p:sp>
      <p:sp>
        <p:nvSpPr>
          <p:cNvPr id="4" name="Footer Placeholder 3">
            <a:extLst>
              <a:ext uri="{FF2B5EF4-FFF2-40B4-BE49-F238E27FC236}">
                <a16:creationId xmlns:a16="http://schemas.microsoft.com/office/drawing/2014/main" id="{7C26BA13-7129-5880-A527-9D789EBE508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B3EA3155-8D8C-1104-980F-FFFA0C61A2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84576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82CD1-6216-1300-EE11-2D55042E3145}"/>
              </a:ext>
            </a:extLst>
          </p:cNvPr>
          <p:cNvSpPr>
            <a:spLocks noGrp="1"/>
          </p:cNvSpPr>
          <p:nvPr>
            <p:ph type="dt" sz="half" idx="10"/>
          </p:nvPr>
        </p:nvSpPr>
        <p:spPr/>
        <p:txBody>
          <a:bodyPr/>
          <a:lstStyle/>
          <a:p>
            <a:fld id="{921D9284-D300-4297-87F7-E791DCC15DB1}" type="datetimeFigureOut">
              <a:rPr lang="en-US" smtClean="0"/>
              <a:t>9/2/23</a:t>
            </a:fld>
            <a:endParaRPr lang="en-US" dirty="0"/>
          </a:p>
        </p:txBody>
      </p:sp>
      <p:sp>
        <p:nvSpPr>
          <p:cNvPr id="3" name="Footer Placeholder 2">
            <a:extLst>
              <a:ext uri="{FF2B5EF4-FFF2-40B4-BE49-F238E27FC236}">
                <a16:creationId xmlns:a16="http://schemas.microsoft.com/office/drawing/2014/main" id="{E67A1745-DD63-EB80-A417-4EB79E2AC36A}"/>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AA492F2-E856-7342-EC4B-57915BC47E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921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992F-BBCC-A9E5-E581-A0A2ED5BF14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9DE7C99-52B3-B9AC-4CA2-8E76208255C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76EDBED-CD33-A985-1E57-0D4AE4D813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F2C2A45E-63C9-F27D-01C5-F5698B1FA48F}"/>
              </a:ext>
            </a:extLst>
          </p:cNvPr>
          <p:cNvSpPr>
            <a:spLocks noGrp="1"/>
          </p:cNvSpPr>
          <p:nvPr>
            <p:ph type="dt" sz="half" idx="10"/>
          </p:nvPr>
        </p:nvSpPr>
        <p:spPr/>
        <p:txBody>
          <a:bodyPr/>
          <a:lstStyle/>
          <a:p>
            <a:fld id="{37D525BB-DA17-4BA0-B3C8-3AC3ABC827E6}" type="datetimeFigureOut">
              <a:rPr lang="en-US" smtClean="0"/>
              <a:t>9/2/23</a:t>
            </a:fld>
            <a:endParaRPr lang="en-US" dirty="0"/>
          </a:p>
        </p:txBody>
      </p:sp>
      <p:sp>
        <p:nvSpPr>
          <p:cNvPr id="6" name="Footer Placeholder 5">
            <a:extLst>
              <a:ext uri="{FF2B5EF4-FFF2-40B4-BE49-F238E27FC236}">
                <a16:creationId xmlns:a16="http://schemas.microsoft.com/office/drawing/2014/main" id="{A61B5951-3166-FC8F-5BD6-52153B28958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816BA22-C6D3-CBFE-30B8-BB3E2EBDB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20633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45B-9146-84E1-1C85-BA2ADF99700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4B57A47-A475-CDA3-1D10-66DD134D51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D87C8618-C8A6-DC2B-BD05-62335128193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CAB65603-126E-ADCC-ABB3-C17949F8DD99}"/>
              </a:ext>
            </a:extLst>
          </p:cNvPr>
          <p:cNvSpPr>
            <a:spLocks noGrp="1"/>
          </p:cNvSpPr>
          <p:nvPr>
            <p:ph type="dt" sz="half" idx="10"/>
          </p:nvPr>
        </p:nvSpPr>
        <p:spPr/>
        <p:txBody>
          <a:bodyPr/>
          <a:lstStyle/>
          <a:p>
            <a:fld id="{B16C4C9A-3960-41CF-A4E9-2A8FB932454B}" type="datetimeFigureOut">
              <a:rPr lang="en-US" smtClean="0"/>
              <a:t>9/2/23</a:t>
            </a:fld>
            <a:endParaRPr lang="en-US" dirty="0"/>
          </a:p>
        </p:txBody>
      </p:sp>
      <p:sp>
        <p:nvSpPr>
          <p:cNvPr id="6" name="Footer Placeholder 5">
            <a:extLst>
              <a:ext uri="{FF2B5EF4-FFF2-40B4-BE49-F238E27FC236}">
                <a16:creationId xmlns:a16="http://schemas.microsoft.com/office/drawing/2014/main" id="{A637F661-2CDE-FBD4-FC96-407735C4EABA}"/>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305141F-C314-C134-BE5E-34379AEB58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97150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DBCBC-CD45-8675-6CEE-EE45964C832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41CE1E7-DEA2-9952-3DDB-2F6F708B66BF}"/>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7E03CFD-95EB-5566-8F6E-526FD767583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BC1C18-307B-4F68-A007-B5B542270E8D}" type="datetimeFigureOut">
              <a:rPr lang="en-US" smtClean="0"/>
              <a:t>9/2/23</a:t>
            </a:fld>
            <a:endParaRPr lang="en-US" dirty="0"/>
          </a:p>
        </p:txBody>
      </p:sp>
      <p:sp>
        <p:nvSpPr>
          <p:cNvPr id="5" name="Footer Placeholder 4">
            <a:extLst>
              <a:ext uri="{FF2B5EF4-FFF2-40B4-BE49-F238E27FC236}">
                <a16:creationId xmlns:a16="http://schemas.microsoft.com/office/drawing/2014/main" id="{C058D471-2878-9216-02BA-C6822556E0F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1EB50D0A-AA4F-E293-E180-2BD2D203048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0066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9144001"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3"/>
          <p:cNvSpPr txBox="1">
            <a:spLocks noGrp="1"/>
          </p:cNvSpPr>
          <p:nvPr>
            <p:ph type="subTitle" idx="1"/>
          </p:nvPr>
        </p:nvSpPr>
        <p:spPr>
          <a:xfrm>
            <a:off x="6429374" y="293124"/>
            <a:ext cx="2425189" cy="655209"/>
          </a:xfrm>
          <a:prstGeom prst="rect">
            <a:avLst/>
          </a:prstGeom>
        </p:spPr>
        <p:txBody>
          <a:bodyPr spcFirstLastPara="1" lIns="91425" tIns="91425" rIns="91425" bIns="91425" anchor="ctr" anchorCtr="0">
            <a:normAutofit/>
          </a:bodyPr>
          <a:lstStyle/>
          <a:p>
            <a:pPr marL="0" lvl="0" indent="0" algn="l" rtl="0">
              <a:spcBef>
                <a:spcPts val="0"/>
              </a:spcBef>
              <a:spcAft>
                <a:spcPts val="600"/>
              </a:spcAft>
              <a:buNone/>
            </a:pPr>
            <a:r>
              <a:rPr lang="en-CH" sz="1500">
                <a:solidFill>
                  <a:srgbClr val="FFFFFF"/>
                </a:solidFill>
              </a:rPr>
              <a:t>Amazon Macie</a:t>
            </a:r>
          </a:p>
        </p:txBody>
      </p:sp>
      <p:pic>
        <p:nvPicPr>
          <p:cNvPr id="1026" name="Picture 2" descr="Diagram showing how Macie automates the discovery of sensitive data to provide you with a better understanding of the data that your organization stores within Amazon S3.">
            <a:extLst>
              <a:ext uri="{FF2B5EF4-FFF2-40B4-BE49-F238E27FC236}">
                <a16:creationId xmlns:a16="http://schemas.microsoft.com/office/drawing/2014/main" id="{E2C64786-4CBD-E72B-67BE-3F013B291A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4169" y="2159220"/>
            <a:ext cx="8495662" cy="23253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D015F6-82B7-2403-03B2-966952653D6B}"/>
              </a:ext>
            </a:extLst>
          </p:cNvPr>
          <p:cNvSpPr txBox="1"/>
          <p:nvPr/>
        </p:nvSpPr>
        <p:spPr>
          <a:xfrm>
            <a:off x="433345" y="1319598"/>
            <a:ext cx="5116665" cy="369332"/>
          </a:xfrm>
          <a:prstGeom prst="rect">
            <a:avLst/>
          </a:prstGeom>
          <a:noFill/>
        </p:spPr>
        <p:txBody>
          <a:bodyPr wrap="square">
            <a:spAutoFit/>
          </a:bodyPr>
          <a:lstStyle/>
          <a:p>
            <a:r>
              <a:rPr lang="en-CH" dirty="0"/>
              <a:t>Discover and protect your sensitive data at scale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FC1E5-67B1-B64F-B65A-C13071FA97DE}"/>
              </a:ext>
            </a:extLst>
          </p:cNvPr>
          <p:cNvSpPr>
            <a:spLocks noGrp="1"/>
          </p:cNvSpPr>
          <p:nvPr>
            <p:ph type="title"/>
          </p:nvPr>
        </p:nvSpPr>
        <p:spPr>
          <a:xfrm>
            <a:off x="4197375" y="367131"/>
            <a:ext cx="4316172" cy="573851"/>
          </a:xfrm>
        </p:spPr>
        <p:txBody>
          <a:bodyPr anchor="b">
            <a:normAutofit/>
          </a:bodyPr>
          <a:lstStyle/>
          <a:p>
            <a:r>
              <a:rPr lang="en-CH" sz="3000" dirty="0"/>
              <a:t>What is Amazon Macie?</a:t>
            </a:r>
          </a:p>
        </p:txBody>
      </p:sp>
      <p:pic>
        <p:nvPicPr>
          <p:cNvPr id="7" name="Graphic 6" descr="Laptop Secure">
            <a:extLst>
              <a:ext uri="{FF2B5EF4-FFF2-40B4-BE49-F238E27FC236}">
                <a16:creationId xmlns:a16="http://schemas.microsoft.com/office/drawing/2014/main" id="{A3C623E6-61F8-6E8D-F2EB-79F094EC8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34F69F76-8FFC-5318-B8D2-6038D66B5605}"/>
              </a:ext>
            </a:extLst>
          </p:cNvPr>
          <p:cNvSpPr>
            <a:spLocks noGrp="1"/>
          </p:cNvSpPr>
          <p:nvPr>
            <p:ph idx="1"/>
          </p:nvPr>
        </p:nvSpPr>
        <p:spPr>
          <a:xfrm>
            <a:off x="4197375" y="1288386"/>
            <a:ext cx="4635729" cy="2569862"/>
          </a:xfrm>
        </p:spPr>
        <p:txBody>
          <a:bodyPr anchor="t">
            <a:normAutofit/>
          </a:bodyPr>
          <a:lstStyle/>
          <a:p>
            <a:r>
              <a:rPr lang="en-GB" sz="1200" b="0" i="0" dirty="0">
                <a:effectLst/>
                <a:latin typeface="Readex Pro"/>
              </a:rPr>
              <a:t>Amazon Macie is a security service that uses machine learning to automatically discover, classify and protect sensitive data in the AWS.</a:t>
            </a:r>
            <a:r>
              <a:rPr lang="en-GB" sz="1200" b="1" i="0" dirty="0">
                <a:effectLst/>
                <a:latin typeface="Readex Pro"/>
              </a:rPr>
              <a:t> </a:t>
            </a:r>
          </a:p>
          <a:p>
            <a:r>
              <a:rPr lang="en-GB" sz="1200" b="1" i="0" dirty="0">
                <a:effectLst/>
                <a:highlight>
                  <a:srgbClr val="FFFF00"/>
                </a:highlight>
                <a:latin typeface="Readex Pro"/>
              </a:rPr>
              <a:t>It currently only supports S3</a:t>
            </a:r>
            <a:r>
              <a:rPr lang="en-GB" sz="1200" b="1" i="0" dirty="0">
                <a:effectLst/>
                <a:latin typeface="Readex Pro"/>
              </a:rPr>
              <a:t>, </a:t>
            </a:r>
            <a:r>
              <a:rPr lang="en-GB" sz="1200" b="0" i="0" dirty="0">
                <a:effectLst/>
                <a:latin typeface="Readex Pro"/>
              </a:rPr>
              <a:t>but more AWS data stores are planned.</a:t>
            </a:r>
          </a:p>
          <a:p>
            <a:r>
              <a:rPr lang="en-GB" sz="1200" b="0" i="0" dirty="0">
                <a:effectLst/>
                <a:latin typeface="Readex Pro"/>
              </a:rPr>
              <a:t>Macie can </a:t>
            </a:r>
            <a:r>
              <a:rPr lang="en-GB" sz="1200" b="1" i="0" dirty="0">
                <a:effectLst/>
                <a:latin typeface="Readex Pro"/>
              </a:rPr>
              <a:t>recognize any PII or Protected Health Information (PHI)</a:t>
            </a:r>
            <a:r>
              <a:rPr lang="en-GB" sz="1200" b="0" i="0" dirty="0">
                <a:effectLst/>
                <a:latin typeface="Readex Pro"/>
              </a:rPr>
              <a:t> that exists in your S3 buckets. </a:t>
            </a:r>
          </a:p>
          <a:p>
            <a:r>
              <a:rPr lang="en-GB" sz="1200" b="0" i="0" dirty="0">
                <a:effectLst/>
                <a:latin typeface="Readex Pro"/>
              </a:rPr>
              <a:t>Macie also monitors the S3 buckets themselves for security and access control. </a:t>
            </a:r>
          </a:p>
          <a:p>
            <a:r>
              <a:rPr lang="en-GB" sz="1200" b="0" i="0" dirty="0">
                <a:effectLst/>
                <a:latin typeface="Readex Pro"/>
              </a:rPr>
              <a:t>This all can help you meet regulations, such as the Health Insurance Portability and Accountability Act (HIPAA) and General Data Privacy Regulation (GDPR) or just continually achieve the security you require in the AWS Cloud environment.</a:t>
            </a:r>
          </a:p>
        </p:txBody>
      </p:sp>
      <p:sp>
        <p:nvSpPr>
          <p:cNvPr id="21"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21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7A906-6549-26C7-2600-5BAD5353AF41}"/>
              </a:ext>
            </a:extLst>
          </p:cNvPr>
          <p:cNvSpPr>
            <a:spLocks noGrp="1"/>
          </p:cNvSpPr>
          <p:nvPr>
            <p:ph type="title"/>
          </p:nvPr>
        </p:nvSpPr>
        <p:spPr>
          <a:xfrm>
            <a:off x="350041" y="440141"/>
            <a:ext cx="2401025" cy="2540623"/>
          </a:xfrm>
        </p:spPr>
        <p:txBody>
          <a:bodyPr anchor="b">
            <a:normAutofit/>
          </a:bodyPr>
          <a:lstStyle/>
          <a:p>
            <a:pPr algn="r"/>
            <a:r>
              <a:rPr lang="en-GB" sz="3000" b="0" i="0">
                <a:solidFill>
                  <a:srgbClr val="FFFFFF"/>
                </a:solidFill>
                <a:effectLst/>
                <a:latin typeface="Readex Pro"/>
              </a:rPr>
              <a:t>How does Macie work?</a:t>
            </a:r>
            <a:endParaRPr lang="en-CH" sz="3000">
              <a:solidFill>
                <a:srgbClr val="FFFFFF"/>
              </a:solidFill>
            </a:endParaRPr>
          </a:p>
        </p:txBody>
      </p:sp>
      <p:sp>
        <p:nvSpPr>
          <p:cNvPr id="3" name="Content Placeholder 2">
            <a:extLst>
              <a:ext uri="{FF2B5EF4-FFF2-40B4-BE49-F238E27FC236}">
                <a16:creationId xmlns:a16="http://schemas.microsoft.com/office/drawing/2014/main" id="{0736C3E0-C441-7855-A368-C975FE14D8F4}"/>
              </a:ext>
            </a:extLst>
          </p:cNvPr>
          <p:cNvSpPr>
            <a:spLocks noGrp="1"/>
          </p:cNvSpPr>
          <p:nvPr>
            <p:ph idx="1"/>
          </p:nvPr>
        </p:nvSpPr>
        <p:spPr>
          <a:xfrm>
            <a:off x="3498574" y="383540"/>
            <a:ext cx="5295385" cy="4339535"/>
          </a:xfrm>
        </p:spPr>
        <p:txBody>
          <a:bodyPr anchor="ctr">
            <a:normAutofit lnSpcReduction="10000"/>
          </a:bodyPr>
          <a:lstStyle/>
          <a:p>
            <a:pPr>
              <a:lnSpc>
                <a:spcPct val="100000"/>
              </a:lnSpc>
            </a:pPr>
            <a:r>
              <a:rPr lang="en-GB" sz="1100" b="0" i="0" dirty="0">
                <a:effectLst/>
                <a:highlight>
                  <a:srgbClr val="FFFF00"/>
                </a:highlight>
              </a:rPr>
              <a:t>Macie summary dashboard</a:t>
            </a:r>
            <a:endParaRPr lang="en-CH" sz="1100" b="0" i="0" dirty="0">
              <a:effectLst/>
              <a:highlight>
                <a:srgbClr val="FFFF00"/>
              </a:highlight>
            </a:endParaRPr>
          </a:p>
          <a:p>
            <a:pPr lvl="1">
              <a:lnSpc>
                <a:spcPct val="100000"/>
              </a:lnSpc>
            </a:pPr>
            <a:r>
              <a:rPr lang="en-GB" sz="1100" b="0" i="0" dirty="0">
                <a:effectLst/>
              </a:rPr>
              <a:t>The dashboard provides you with a summary that shows you how the data is accessed or moved. This dashboard gives you a view of the total number of buckets, the total number of objects, and the total number of S3 storage consumed.</a:t>
            </a:r>
          </a:p>
          <a:p>
            <a:pPr>
              <a:lnSpc>
                <a:spcPct val="100000"/>
              </a:lnSpc>
            </a:pPr>
            <a:r>
              <a:rPr lang="en-GB" sz="1100" b="0" i="0" dirty="0">
                <a:effectLst/>
                <a:highlight>
                  <a:srgbClr val="FFFF00"/>
                </a:highlight>
              </a:rPr>
              <a:t>Macie Jobs</a:t>
            </a:r>
          </a:p>
          <a:p>
            <a:pPr lvl="1">
              <a:lnSpc>
                <a:spcPct val="100000"/>
              </a:lnSpc>
            </a:pPr>
            <a:r>
              <a:rPr lang="en-GB" sz="1100" b="0" i="0" dirty="0">
                <a:effectLst/>
              </a:rPr>
              <a:t>Create and run sensitive data discovery jobs to automatically discover, record, and report sensitive data in Amazon S3 buckets.</a:t>
            </a:r>
          </a:p>
          <a:p>
            <a:pPr lvl="1">
              <a:lnSpc>
                <a:spcPct val="100000"/>
              </a:lnSpc>
            </a:pPr>
            <a:r>
              <a:rPr lang="en-GB" sz="1100" b="0" i="0" dirty="0">
                <a:effectLst/>
              </a:rPr>
              <a:t>You can configure the job to run only once for on-demand analysis, or periodically for periodic analysis and monitoring.</a:t>
            </a:r>
          </a:p>
          <a:p>
            <a:pPr>
              <a:lnSpc>
                <a:spcPct val="100000"/>
              </a:lnSpc>
            </a:pPr>
            <a:r>
              <a:rPr lang="en-GB" sz="1100" b="0" i="0" dirty="0">
                <a:effectLst/>
                <a:highlight>
                  <a:srgbClr val="FFFF00"/>
                </a:highlight>
              </a:rPr>
              <a:t>Macie Findings</a:t>
            </a:r>
          </a:p>
          <a:p>
            <a:pPr lvl="1">
              <a:lnSpc>
                <a:spcPct val="100000"/>
              </a:lnSpc>
            </a:pPr>
            <a:r>
              <a:rPr lang="en-GB" sz="1100" b="0" i="0" dirty="0">
                <a:effectLst/>
              </a:rPr>
              <a:t>A finding is a detailed report of potential policy violations for sensitive data in S3 buckets or S3 objects. Macie provides two types of findings: policy findings and sensitive data findings.</a:t>
            </a:r>
          </a:p>
          <a:p>
            <a:pPr>
              <a:lnSpc>
                <a:spcPct val="100000"/>
              </a:lnSpc>
            </a:pPr>
            <a:r>
              <a:rPr lang="en-GB" sz="1100" b="0" i="0" dirty="0">
                <a:effectLst/>
                <a:highlight>
                  <a:srgbClr val="FFFF00"/>
                </a:highlight>
              </a:rPr>
              <a:t>Macie automated data discovery</a:t>
            </a:r>
          </a:p>
          <a:p>
            <a:pPr lvl="1">
              <a:lnSpc>
                <a:spcPct val="100000"/>
              </a:lnSpc>
            </a:pPr>
            <a:r>
              <a:rPr lang="en-GB" sz="1100" b="0" i="0" dirty="0">
                <a:effectLst/>
              </a:rPr>
              <a:t>AWS announced on Re-Invent 2022 new Macie feature called automated data discovery, that can automatically and continuously detect sensitive data and potential data security risks across bucket sets, aggregated at the AWS Organizations level.</a:t>
            </a:r>
          </a:p>
          <a:p>
            <a:pPr lvl="1">
              <a:lnSpc>
                <a:spcPct val="100000"/>
              </a:lnSpc>
            </a:pPr>
            <a:r>
              <a:rPr lang="en-GB" sz="1100" b="1" i="0" dirty="0">
                <a:effectLst/>
              </a:rPr>
              <a:t>By default, Macie automated data discovery is enabled for every new customer. </a:t>
            </a:r>
            <a:r>
              <a:rPr lang="en-GB" sz="1100" b="0" i="0" dirty="0">
                <a:effectLst/>
              </a:rPr>
              <a:t>However, current customers can instantly toggle this setting on or off by clicking a button in the AWS Management Console.</a:t>
            </a:r>
          </a:p>
        </p:txBody>
      </p:sp>
    </p:spTree>
    <p:extLst>
      <p:ext uri="{BB962C8B-B14F-4D97-AF65-F5344CB8AC3E}">
        <p14:creationId xmlns:p14="http://schemas.microsoft.com/office/powerpoint/2010/main" val="418814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45326-34CD-2CB3-59B4-564B887F3A66}"/>
              </a:ext>
            </a:extLst>
          </p:cNvPr>
          <p:cNvSpPr>
            <a:spLocks noGrp="1"/>
          </p:cNvSpPr>
          <p:nvPr>
            <p:ph type="title"/>
          </p:nvPr>
        </p:nvSpPr>
        <p:spPr>
          <a:xfrm>
            <a:off x="4197375" y="367131"/>
            <a:ext cx="4316172" cy="1250676"/>
          </a:xfrm>
        </p:spPr>
        <p:txBody>
          <a:bodyPr anchor="b">
            <a:normAutofit/>
          </a:bodyPr>
          <a:lstStyle/>
          <a:p>
            <a:r>
              <a:rPr lang="en-GB" sz="3000" b="0" i="0">
                <a:effectLst/>
                <a:latin typeface="Readex Pro"/>
              </a:rPr>
              <a:t>Macie benefits</a:t>
            </a:r>
            <a:endParaRPr lang="en-CH" sz="3000"/>
          </a:p>
        </p:txBody>
      </p:sp>
      <p:pic>
        <p:nvPicPr>
          <p:cNvPr id="17" name="Graphic 6" descr="Laptop Secure">
            <a:extLst>
              <a:ext uri="{FF2B5EF4-FFF2-40B4-BE49-F238E27FC236}">
                <a16:creationId xmlns:a16="http://schemas.microsoft.com/office/drawing/2014/main" id="{104FE4E9-7228-DD95-73C1-E4BF8EEF5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01E606F3-1396-9865-DAFD-424277D5523D}"/>
              </a:ext>
            </a:extLst>
          </p:cNvPr>
          <p:cNvSpPr>
            <a:spLocks noGrp="1"/>
          </p:cNvSpPr>
          <p:nvPr>
            <p:ph idx="1"/>
          </p:nvPr>
        </p:nvSpPr>
        <p:spPr>
          <a:xfrm>
            <a:off x="4197376" y="1804420"/>
            <a:ext cx="4316172" cy="2398098"/>
          </a:xfrm>
        </p:spPr>
        <p:txBody>
          <a:bodyPr anchor="t">
            <a:normAutofit/>
          </a:bodyPr>
          <a:lstStyle/>
          <a:p>
            <a:r>
              <a:rPr lang="en-GB" sz="1500" b="0" i="0">
                <a:effectLst/>
                <a:latin typeface="Readex Pro"/>
              </a:rPr>
              <a:t>Easy to set up</a:t>
            </a:r>
          </a:p>
          <a:p>
            <a:r>
              <a:rPr lang="en-GB" sz="1500" b="0" i="0">
                <a:effectLst/>
                <a:latin typeface="Readex Pro"/>
              </a:rPr>
              <a:t>Constant monitoring of S3 buckets</a:t>
            </a:r>
          </a:p>
          <a:p>
            <a:r>
              <a:rPr lang="en-GB" sz="1500" b="0" i="0">
                <a:effectLst/>
                <a:latin typeface="Readex Pro"/>
              </a:rPr>
              <a:t>Meet privacy regulations</a:t>
            </a:r>
          </a:p>
          <a:p>
            <a:pPr lvl="1"/>
            <a:r>
              <a:rPr lang="en-GB" sz="1500" b="1" i="0">
                <a:effectLst/>
                <a:latin typeface="Readex Pro"/>
              </a:rPr>
              <a:t>GDPR, PCI-DSS, HIPAA</a:t>
            </a:r>
          </a:p>
          <a:p>
            <a:r>
              <a:rPr lang="en-GB" sz="1500" b="0" i="0">
                <a:effectLst/>
                <a:latin typeface="Readex Pro"/>
              </a:rPr>
              <a:t>Custom-defined sensitive data types</a:t>
            </a:r>
          </a:p>
          <a:p>
            <a:pPr lvl="1"/>
            <a:r>
              <a:rPr lang="en-GB" sz="1500" b="1" i="0">
                <a:effectLst/>
                <a:latin typeface="Readex Pro"/>
              </a:rPr>
              <a:t>discover unique sensitive data for your business</a:t>
            </a:r>
            <a:r>
              <a:rPr lang="en-GB" sz="1500" b="0" i="0">
                <a:effectLst/>
                <a:latin typeface="Readex Pro"/>
              </a:rPr>
              <a:t>.</a:t>
            </a:r>
          </a:p>
          <a:p>
            <a:pPr marL="0" indent="0">
              <a:buNone/>
            </a:pPr>
            <a:endParaRPr lang="en-GB" sz="1500" b="0" i="0">
              <a:effectLst/>
              <a:latin typeface="Readex Pro"/>
            </a:endParaRPr>
          </a:p>
        </p:txBody>
      </p:sp>
      <p:sp>
        <p:nvSpPr>
          <p:cNvPr id="18"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06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094F7-EF5F-3C94-4F26-42D9BBB2EF13}"/>
              </a:ext>
            </a:extLst>
          </p:cNvPr>
          <p:cNvSpPr>
            <a:spLocks noGrp="1"/>
          </p:cNvSpPr>
          <p:nvPr>
            <p:ph type="title"/>
          </p:nvPr>
        </p:nvSpPr>
        <p:spPr>
          <a:xfrm>
            <a:off x="4197375" y="367131"/>
            <a:ext cx="4316172" cy="1250676"/>
          </a:xfrm>
        </p:spPr>
        <p:txBody>
          <a:bodyPr anchor="b">
            <a:normAutofit/>
          </a:bodyPr>
          <a:lstStyle/>
          <a:p>
            <a:r>
              <a:rPr lang="en-GB" sz="3000" b="0" i="0" dirty="0">
                <a:effectLst/>
                <a:latin typeface="Readex Pro"/>
              </a:rPr>
              <a:t>Macie use cases</a:t>
            </a:r>
            <a:endParaRPr lang="en-CH" sz="3000" dirty="0"/>
          </a:p>
        </p:txBody>
      </p:sp>
      <p:pic>
        <p:nvPicPr>
          <p:cNvPr id="7" name="Graphic 6" descr="Issue Tracking">
            <a:extLst>
              <a:ext uri="{FF2B5EF4-FFF2-40B4-BE49-F238E27FC236}">
                <a16:creationId xmlns:a16="http://schemas.microsoft.com/office/drawing/2014/main" id="{D8CE6C87-613C-F58A-2321-3931F2ECFE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17212963-DA12-5BA0-3612-3B9CE93A7515}"/>
              </a:ext>
            </a:extLst>
          </p:cNvPr>
          <p:cNvSpPr>
            <a:spLocks noGrp="1"/>
          </p:cNvSpPr>
          <p:nvPr>
            <p:ph idx="1"/>
          </p:nvPr>
        </p:nvSpPr>
        <p:spPr>
          <a:xfrm>
            <a:off x="4197376" y="1804420"/>
            <a:ext cx="4316172" cy="2398098"/>
          </a:xfrm>
        </p:spPr>
        <p:txBody>
          <a:bodyPr anchor="t">
            <a:normAutofit/>
          </a:bodyPr>
          <a:lstStyle/>
          <a:p>
            <a:r>
              <a:rPr lang="en-GB" sz="1500" b="0" i="0" dirty="0">
                <a:effectLst/>
                <a:latin typeface="Readex Pro"/>
              </a:rPr>
              <a:t>Simplify your data privacy and security</a:t>
            </a:r>
          </a:p>
          <a:p>
            <a:r>
              <a:rPr lang="en-GB" sz="1500" b="0" i="0" dirty="0">
                <a:effectLst/>
                <a:latin typeface="Readex Pro"/>
              </a:rPr>
              <a:t>Maintaining compliance</a:t>
            </a:r>
          </a:p>
          <a:p>
            <a:r>
              <a:rPr lang="en-GB" sz="1500" b="0" i="0" dirty="0">
                <a:effectLst/>
                <a:latin typeface="Readex Pro"/>
              </a:rPr>
              <a:t>Discover your sensitive data at scale</a:t>
            </a:r>
          </a:p>
          <a:p>
            <a:pPr marL="0" indent="0">
              <a:buNone/>
            </a:pPr>
            <a:endParaRPr lang="en-CH" sz="15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37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F8178E-505C-C822-9A02-5CB41C220874}"/>
              </a:ext>
            </a:extLst>
          </p:cNvPr>
          <p:cNvSpPr>
            <a:spLocks noGrp="1"/>
          </p:cNvSpPr>
          <p:nvPr>
            <p:ph type="title"/>
          </p:nvPr>
        </p:nvSpPr>
        <p:spPr>
          <a:xfrm>
            <a:off x="628650" y="1059366"/>
            <a:ext cx="2174391" cy="3272883"/>
          </a:xfrm>
        </p:spPr>
        <p:txBody>
          <a:bodyPr vert="horz" lIns="91440" tIns="45720" rIns="91440" bIns="45720" rtlCol="0" anchor="t">
            <a:normAutofit/>
          </a:bodyPr>
          <a:lstStyle/>
          <a:p>
            <a:pPr defTabSz="914400"/>
            <a:r>
              <a:rPr lang="en-US" sz="3000" b="0" i="0" kern="1200">
                <a:solidFill>
                  <a:srgbClr val="FFFFFF"/>
                </a:solidFill>
                <a:effectLst/>
                <a:latin typeface="+mj-lt"/>
                <a:ea typeface="+mj-ea"/>
                <a:cs typeface="+mj-cs"/>
              </a:rPr>
              <a:t>Macie pricing</a:t>
            </a:r>
            <a:endParaRPr lang="en-US" sz="3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4013993-961B-BAB4-407C-03615395FF49}"/>
              </a:ext>
            </a:extLst>
          </p:cNvPr>
          <p:cNvSpPr>
            <a:spLocks noGrp="1"/>
          </p:cNvSpPr>
          <p:nvPr>
            <p:ph idx="1"/>
          </p:nvPr>
        </p:nvSpPr>
        <p:spPr>
          <a:xfrm>
            <a:off x="3285642" y="367602"/>
            <a:ext cx="2570462" cy="2820871"/>
          </a:xfrm>
        </p:spPr>
        <p:txBody>
          <a:bodyPr vert="horz" lIns="91440" tIns="45720" rIns="91440" bIns="45720" rtlCol="0">
            <a:normAutofit lnSpcReduction="10000"/>
          </a:bodyPr>
          <a:lstStyle/>
          <a:p>
            <a:pPr marL="0" indent="0" defTabSz="914400">
              <a:buNone/>
            </a:pPr>
            <a:r>
              <a:rPr lang="en-US" sz="1500" b="1" i="0" dirty="0">
                <a:effectLst/>
              </a:rPr>
              <a:t>Free-tier of Macie</a:t>
            </a:r>
            <a:r>
              <a:rPr lang="en-US" sz="1500" b="0" i="0" dirty="0">
                <a:effectLst/>
              </a:rPr>
              <a:t> includes:</a:t>
            </a:r>
          </a:p>
          <a:p>
            <a:pPr indent="-228600" defTabSz="914400"/>
            <a:r>
              <a:rPr lang="en-US" sz="1500" b="0" dirty="0">
                <a:effectLst/>
              </a:rPr>
              <a:t>The 30-day free trial for each account with </a:t>
            </a:r>
            <a:r>
              <a:rPr lang="en-US" sz="1500" b="1" dirty="0">
                <a:effectLst/>
              </a:rPr>
              <a:t>S3 buckets evaluation</a:t>
            </a:r>
            <a:r>
              <a:rPr lang="en-US" sz="1500" b="0" dirty="0">
                <a:effectLst/>
              </a:rPr>
              <a:t> (breaks down S3 buckets by whether they are shared publicly, encrypted or not, and shared inside and outside your AWS account).</a:t>
            </a:r>
          </a:p>
          <a:p>
            <a:pPr indent="-228600" defTabSz="914400"/>
            <a:r>
              <a:rPr lang="en-US" sz="1500" b="0" dirty="0">
                <a:effectLst/>
              </a:rPr>
              <a:t>And for the discovery of sensitive data, you get the first 1 GB per month for free.</a:t>
            </a:r>
          </a:p>
          <a:p>
            <a:pPr indent="-228600" defTabSz="914400"/>
            <a:endParaRPr lang="en-US" sz="1500" dirty="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281676-EE43-7750-4BBC-4FBEE7A602B1}"/>
              </a:ext>
            </a:extLst>
          </p:cNvPr>
          <p:cNvSpPr txBox="1"/>
          <p:nvPr/>
        </p:nvSpPr>
        <p:spPr>
          <a:xfrm>
            <a:off x="6338703" y="367602"/>
            <a:ext cx="2398275" cy="2820871"/>
          </a:xfrm>
          <a:prstGeom prst="rect">
            <a:avLst/>
          </a:prstGeom>
        </p:spPr>
        <p:txBody>
          <a:bodyPr vert="horz" lIns="91440" tIns="45720" rIns="91440" bIns="45720" rtlCol="0">
            <a:normAutofit/>
          </a:bodyPr>
          <a:lstStyle/>
          <a:p>
            <a:pPr>
              <a:lnSpc>
                <a:spcPct val="90000"/>
              </a:lnSpc>
              <a:spcAft>
                <a:spcPts val="600"/>
              </a:spcAft>
            </a:pPr>
            <a:r>
              <a:rPr lang="en-US" sz="1500" dirty="0"/>
              <a:t>M</a:t>
            </a:r>
            <a:r>
              <a:rPr lang="en-US" sz="1500" b="0" i="0" dirty="0">
                <a:effectLst/>
              </a:rPr>
              <a:t>acie monthly cost is based on:</a:t>
            </a:r>
          </a:p>
          <a:p>
            <a:pPr indent="-228600">
              <a:lnSpc>
                <a:spcPct val="90000"/>
              </a:lnSpc>
              <a:spcAft>
                <a:spcPts val="600"/>
              </a:spcAft>
              <a:buFont typeface="Arial" panose="020B0604020202020204" pitchFamily="34" charset="0"/>
              <a:buChar char="•"/>
            </a:pPr>
            <a:r>
              <a:rPr lang="en-US" sz="1500" b="1" i="0" dirty="0">
                <a:effectLst/>
              </a:rPr>
              <a:t>The number of Amazon S3 buckets evaluated: cost is the same for every AWS Region.</a:t>
            </a:r>
            <a:endParaRPr lang="en-US" sz="1500" b="0" i="0" dirty="0">
              <a:effectLst/>
            </a:endParaRPr>
          </a:p>
          <a:p>
            <a:pPr indent="-228600">
              <a:lnSpc>
                <a:spcPct val="90000"/>
              </a:lnSpc>
              <a:spcAft>
                <a:spcPts val="600"/>
              </a:spcAft>
              <a:buFont typeface="Arial" panose="020B0604020202020204" pitchFamily="34" charset="0"/>
              <a:buChar char="•"/>
            </a:pPr>
            <a:r>
              <a:rPr lang="en-US" sz="1500" b="0" dirty="0">
                <a:effectLst/>
              </a:rPr>
              <a:t>All buckets evaluated in the first 30-days are free</a:t>
            </a:r>
          </a:p>
          <a:p>
            <a:pPr indent="-228600">
              <a:lnSpc>
                <a:spcPct val="90000"/>
              </a:lnSpc>
              <a:spcAft>
                <a:spcPts val="600"/>
              </a:spcAft>
              <a:buFont typeface="Arial" panose="020B0604020202020204" pitchFamily="34" charset="0"/>
              <a:buChar char="•"/>
            </a:pPr>
            <a:r>
              <a:rPr lang="en-US" sz="1500" b="0" dirty="0">
                <a:effectLst/>
              </a:rPr>
              <a:t>After the first 30-days - $0.10 per S3 bucket and month</a:t>
            </a:r>
          </a:p>
        </p:txBody>
      </p:sp>
      <p:pic>
        <p:nvPicPr>
          <p:cNvPr id="2050" name="Picture 2">
            <a:extLst>
              <a:ext uri="{FF2B5EF4-FFF2-40B4-BE49-F238E27FC236}">
                <a16:creationId xmlns:a16="http://schemas.microsoft.com/office/drawing/2014/main" id="{C1C85EF1-EEE6-A510-4195-F4B481055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871" y="3376686"/>
            <a:ext cx="3745063" cy="170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3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5999" cy="51435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74171" cy="51435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E4A77A-D71E-E76E-051D-0E3D7174E5B3}"/>
              </a:ext>
            </a:extLst>
          </p:cNvPr>
          <p:cNvSpPr>
            <a:spLocks noGrp="1"/>
          </p:cNvSpPr>
          <p:nvPr>
            <p:ph type="title"/>
          </p:nvPr>
        </p:nvSpPr>
        <p:spPr>
          <a:xfrm>
            <a:off x="603504" y="1059366"/>
            <a:ext cx="2153321" cy="1617466"/>
          </a:xfrm>
        </p:spPr>
        <p:txBody>
          <a:bodyPr vert="horz" lIns="91440" tIns="45720" rIns="91440" bIns="45720" rtlCol="0" anchor="t">
            <a:normAutofit/>
          </a:bodyPr>
          <a:lstStyle/>
          <a:p>
            <a:pPr defTabSz="914400"/>
            <a:r>
              <a:rPr lang="en-US" sz="2700" b="0" i="0" kern="1200">
                <a:solidFill>
                  <a:srgbClr val="FFFFFF"/>
                </a:solidFill>
                <a:effectLst/>
                <a:latin typeface="+mj-lt"/>
                <a:ea typeface="+mj-ea"/>
                <a:cs typeface="+mj-cs"/>
              </a:rPr>
              <a:t>Amazon Macie vs. Amazon GuardDuty</a:t>
            </a:r>
            <a:endParaRPr lang="en-US" sz="27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F9D6F4CA-828E-6ABE-81B8-6A9DF9B51F4D}"/>
              </a:ext>
            </a:extLst>
          </p:cNvPr>
          <p:cNvSpPr>
            <a:spLocks noGrp="1"/>
          </p:cNvSpPr>
          <p:nvPr>
            <p:ph idx="1"/>
          </p:nvPr>
        </p:nvSpPr>
        <p:spPr>
          <a:xfrm>
            <a:off x="4977476" y="466497"/>
            <a:ext cx="2420301" cy="1310123"/>
          </a:xfrm>
        </p:spPr>
        <p:txBody>
          <a:bodyPr vert="horz" lIns="91440" tIns="45720" rIns="91440" bIns="45720" rtlCol="0">
            <a:normAutofit/>
          </a:bodyPr>
          <a:lstStyle/>
          <a:p>
            <a:pPr marL="0" indent="0" defTabSz="914400">
              <a:buNone/>
            </a:pPr>
            <a:r>
              <a:rPr lang="en-US" sz="1400" b="1" i="0" dirty="0">
                <a:effectLst/>
              </a:rPr>
              <a:t>Macie</a:t>
            </a:r>
            <a:r>
              <a:rPr lang="en-US" sz="1400" b="0" i="0" dirty="0">
                <a:effectLst/>
              </a:rPr>
              <a:t> only looks into S3 buckets and intelligently classifies data to help you ensure the proper access controls are applied to those data.</a:t>
            </a:r>
          </a:p>
          <a:p>
            <a:pPr marL="0" indent="0" defTabSz="914400">
              <a:buNone/>
            </a:pPr>
            <a:endParaRPr lang="en-US" sz="1400" dirty="0"/>
          </a:p>
        </p:txBody>
      </p:sp>
      <p:sp>
        <p:nvSpPr>
          <p:cNvPr id="5" name="TextBox 4">
            <a:extLst>
              <a:ext uri="{FF2B5EF4-FFF2-40B4-BE49-F238E27FC236}">
                <a16:creationId xmlns:a16="http://schemas.microsoft.com/office/drawing/2014/main" id="{ACDA8E6D-7F10-07D9-189D-E07C43898E80}"/>
              </a:ext>
            </a:extLst>
          </p:cNvPr>
          <p:cNvSpPr txBox="1"/>
          <p:nvPr/>
        </p:nvSpPr>
        <p:spPr>
          <a:xfrm>
            <a:off x="6187627" y="2571750"/>
            <a:ext cx="2713858" cy="2105253"/>
          </a:xfrm>
          <a:prstGeom prst="rect">
            <a:avLst/>
          </a:prstGeom>
        </p:spPr>
        <p:txBody>
          <a:bodyPr vert="horz" lIns="91440" tIns="45720" rIns="91440" bIns="45720" rtlCol="0">
            <a:normAutofit/>
          </a:bodyPr>
          <a:lstStyle/>
          <a:p>
            <a:pPr>
              <a:lnSpc>
                <a:spcPct val="90000"/>
              </a:lnSpc>
              <a:spcAft>
                <a:spcPts val="600"/>
              </a:spcAft>
            </a:pPr>
            <a:r>
              <a:rPr lang="en-US" sz="1500" b="1" i="0" dirty="0" err="1">
                <a:effectLst/>
              </a:rPr>
              <a:t>GuardDuty</a:t>
            </a:r>
            <a:r>
              <a:rPr lang="en-US" sz="1500" b="1" i="0" dirty="0">
                <a:effectLst/>
              </a:rPr>
              <a:t> monitors:</a:t>
            </a:r>
            <a:endParaRPr lang="en-US" sz="1500" b="0" i="0" dirty="0">
              <a:effectLst/>
            </a:endParaRPr>
          </a:p>
          <a:p>
            <a:pPr indent="-228600">
              <a:lnSpc>
                <a:spcPct val="90000"/>
              </a:lnSpc>
              <a:spcAft>
                <a:spcPts val="600"/>
              </a:spcAft>
              <a:buFont typeface="Arial" panose="020B0604020202020204" pitchFamily="34" charset="0"/>
              <a:buChar char="•"/>
            </a:pPr>
            <a:r>
              <a:rPr lang="en-US" sz="1500" b="0" dirty="0">
                <a:effectLst/>
              </a:rPr>
              <a:t>Abnormal API activity</a:t>
            </a:r>
          </a:p>
          <a:p>
            <a:pPr indent="-228600">
              <a:lnSpc>
                <a:spcPct val="90000"/>
              </a:lnSpc>
              <a:spcAft>
                <a:spcPts val="600"/>
              </a:spcAft>
              <a:buFont typeface="Arial" panose="020B0604020202020204" pitchFamily="34" charset="0"/>
              <a:buChar char="•"/>
            </a:pPr>
            <a:r>
              <a:rPr lang="en-US" sz="1500" b="0" dirty="0">
                <a:effectLst/>
              </a:rPr>
              <a:t>Attempts to disable AWS CloudTrail logging</a:t>
            </a:r>
          </a:p>
          <a:p>
            <a:pPr indent="-228600">
              <a:lnSpc>
                <a:spcPct val="90000"/>
              </a:lnSpc>
              <a:spcAft>
                <a:spcPts val="600"/>
              </a:spcAft>
              <a:buFont typeface="Arial" panose="020B0604020202020204" pitchFamily="34" charset="0"/>
              <a:buChar char="•"/>
            </a:pPr>
            <a:r>
              <a:rPr lang="en-US" sz="1500" b="0" dirty="0">
                <a:effectLst/>
              </a:rPr>
              <a:t>Potential unauthorized deployment and compromised instances</a:t>
            </a:r>
          </a:p>
          <a:p>
            <a:pPr indent="-228600">
              <a:lnSpc>
                <a:spcPct val="90000"/>
              </a:lnSpc>
              <a:spcAft>
                <a:spcPts val="600"/>
              </a:spcAft>
              <a:buFont typeface="Arial" panose="020B0604020202020204" pitchFamily="34" charset="0"/>
              <a:buChar char="•"/>
            </a:pPr>
            <a:r>
              <a:rPr lang="en-US" sz="1500" b="0" dirty="0">
                <a:effectLst/>
              </a:rPr>
              <a:t>S3 bucket compromise</a:t>
            </a:r>
          </a:p>
        </p:txBody>
      </p:sp>
      <p:sp>
        <p:nvSpPr>
          <p:cNvPr id="7" name="TextBox 6">
            <a:extLst>
              <a:ext uri="{FF2B5EF4-FFF2-40B4-BE49-F238E27FC236}">
                <a16:creationId xmlns:a16="http://schemas.microsoft.com/office/drawing/2014/main" id="{432D6812-C865-333D-D28C-6951869ADA88}"/>
              </a:ext>
            </a:extLst>
          </p:cNvPr>
          <p:cNvSpPr txBox="1"/>
          <p:nvPr/>
        </p:nvSpPr>
        <p:spPr>
          <a:xfrm>
            <a:off x="3777675" y="2571750"/>
            <a:ext cx="2420301" cy="1384995"/>
          </a:xfrm>
          <a:prstGeom prst="rect">
            <a:avLst/>
          </a:prstGeom>
          <a:noFill/>
        </p:spPr>
        <p:txBody>
          <a:bodyPr wrap="square">
            <a:spAutoFit/>
          </a:bodyPr>
          <a:lstStyle/>
          <a:p>
            <a:pPr indent="-228600" defTabSz="914400"/>
            <a:r>
              <a:rPr lang="en-US" sz="1400" b="1" i="0" dirty="0">
                <a:effectLst/>
              </a:rPr>
              <a:t>Amazon </a:t>
            </a:r>
            <a:r>
              <a:rPr lang="en-US" sz="1400" b="1" i="0" dirty="0" err="1">
                <a:effectLst/>
              </a:rPr>
              <a:t>GuardDuty</a:t>
            </a:r>
            <a:r>
              <a:rPr lang="en-US" sz="1400" b="0" i="0" dirty="0">
                <a:effectLst/>
              </a:rPr>
              <a:t> uses intelligent and continuous threat detection of your AWS accounts, data stored in Amazon S3, and workloads to reduce risk.</a:t>
            </a:r>
          </a:p>
        </p:txBody>
      </p:sp>
    </p:spTree>
    <p:extLst>
      <p:ext uri="{BB962C8B-B14F-4D97-AF65-F5344CB8AC3E}">
        <p14:creationId xmlns:p14="http://schemas.microsoft.com/office/powerpoint/2010/main" val="314915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569</Words>
  <Application>Microsoft Macintosh PowerPoint</Application>
  <PresentationFormat>On-screen Show (16:9)</PresentationFormat>
  <Paragraphs>46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Readex Pro</vt:lpstr>
      <vt:lpstr>Office Theme</vt:lpstr>
      <vt:lpstr>PowerPoint Presentation</vt:lpstr>
      <vt:lpstr>What is Amazon Macie?</vt:lpstr>
      <vt:lpstr>How does Macie work?</vt:lpstr>
      <vt:lpstr>Macie benefits</vt:lpstr>
      <vt:lpstr>Macie use cases</vt:lpstr>
      <vt:lpstr>Macie pricing</vt:lpstr>
      <vt:lpstr>Amazon Macie vs. Amazon GuardDuty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Ilya Chakun</cp:lastModifiedBy>
  <cp:revision>3</cp:revision>
  <dcterms:modified xsi:type="dcterms:W3CDTF">2023-09-02T18:03:48Z</dcterms:modified>
</cp:coreProperties>
</file>