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slideMaster" Target="slideMasters/slideMaster2.xml"/><Relationship Id="rId19" Type="http://schemas.openxmlformats.org/officeDocument/2006/relationships/font" Target="fonts/Economica-boldItalic.fntdata"/><Relationship Id="rId6" Type="http://schemas.openxmlformats.org/officeDocument/2006/relationships/notesMaster" Target="notesMasters/notesMaster1.xml"/><Relationship Id="rId18"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1c7a935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1c7a935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f1c7a93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f1c7a93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1c7a93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f1c7a93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1c7a935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1c7a935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1c7a935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1c7a935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f1c7a935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f1c7a935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f1c7a935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f1c7a935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f1c7a935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f1c7a935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aws.amazon.com/serverles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hyperlink" Target="https://docs.aws.amazon.com/codepipeline/latest/userguide/" TargetMode="External"/><Relationship Id="rId10" Type="http://schemas.openxmlformats.org/officeDocument/2006/relationships/hyperlink" Target="https://docs.aws.amazon.com/codedeploy/latest/userguide/" TargetMode="External"/><Relationship Id="rId13" Type="http://schemas.openxmlformats.org/officeDocument/2006/relationships/hyperlink" Target="https://plugins.jenkins.io/aws-sam/" TargetMode="External"/><Relationship Id="rId12" Type="http://schemas.openxmlformats.org/officeDocument/2006/relationships/hyperlink" Target="https://docs.aws.amazon.com/codestar/latest/userguide/" TargetMode="External"/><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aws.amazon.com/toolkit-for-jetbrains/latest/userguide/" TargetMode="External"/><Relationship Id="rId4" Type="http://schemas.openxmlformats.org/officeDocument/2006/relationships/hyperlink" Target="https://aws.amazon.com/pycharm/" TargetMode="External"/><Relationship Id="rId9" Type="http://schemas.openxmlformats.org/officeDocument/2006/relationships/hyperlink" Target="https://docs.aws.amazon.com/codebuild/latest/userguide/" TargetMode="External"/><Relationship Id="rId5" Type="http://schemas.openxmlformats.org/officeDocument/2006/relationships/hyperlink" Target="https://aws.amazon.com/intellij/" TargetMode="External"/><Relationship Id="rId6" Type="http://schemas.openxmlformats.org/officeDocument/2006/relationships/hyperlink" Target="https://aws.amazon.com/visualstudiocode/" TargetMode="External"/><Relationship Id="rId7" Type="http://schemas.openxmlformats.org/officeDocument/2006/relationships/hyperlink" Target="https://docs.aws.amazon.com/serverlessrepo/latest/devguide/" TargetMode="External"/><Relationship Id="rId8" Type="http://schemas.openxmlformats.org/officeDocument/2006/relationships/hyperlink" Target="https://docs.aws.amazon.com/cloud9/latest/user-gui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ocs.aws.amazon.com/AWSCloudFormation/latest/UserGuide/template-anatomy.html" TargetMode="External"/><Relationship Id="rId4" Type="http://schemas.openxmlformats.org/officeDocument/2006/relationships/hyperlink" Target="https://docs.aws.amazon.com/AWSCloudFormation/latest/UserGuide/transform-section-structure.html" TargetMode="External"/><Relationship Id="rId9" Type="http://schemas.openxmlformats.org/officeDocument/2006/relationships/image" Target="../media/image2.png"/><Relationship Id="rId5" Type="http://schemas.openxmlformats.org/officeDocument/2006/relationships/hyperlink" Target="https://docs.aws.amazon.com/serverless-application-model/latest/developerguide/sam-specification-template-anatomy-globals.html" TargetMode="External"/><Relationship Id="rId6" Type="http://schemas.openxmlformats.org/officeDocument/2006/relationships/hyperlink" Target="https://docs.aws.amazon.com/AWSCloudFormation/latest/UserGuide/aws-template-resource-type-ref.html" TargetMode="External"/><Relationship Id="rId7" Type="http://schemas.openxmlformats.org/officeDocument/2006/relationships/hyperlink" Target="https://docs.aws.amazon.com/serverless-application-model/latest/developerguide/sam-specification-resources-and-properties.html" TargetMode="External"/><Relationship Id="rId8" Type="http://schemas.openxmlformats.org/officeDocument/2006/relationships/hyperlink" Target="https://docs.aws.amazon.com/serverless-application-model/latest/developerguide/sam-cli-command-reference-sam-deplo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docs.aws.amazon.com/AWSCloudFormation/latest/UserGuide/transform-section-structure.html" TargetMode="External"/><Relationship Id="rId4" Type="http://schemas.openxmlformats.org/officeDocument/2006/relationships/hyperlink" Target="https://docs.aws.amazon.com/AWSCloudFormation/latest/UserGuide/transform-section-structure.html" TargetMode="External"/><Relationship Id="rId5" Type="http://schemas.openxmlformats.org/officeDocument/2006/relationships/hyperlink" Target="https://docs.aws.amazon.com/serverless-application-model/latest/developerguide/sam-specification-template-anatomy-globals.html" TargetMode="External"/><Relationship Id="rId6" Type="http://schemas.openxmlformats.org/officeDocument/2006/relationships/hyperlink" Target="https://docs.aws.amazon.com/AWSCloudFormation/latest/UserGuide/template-description-structure.html" TargetMode="External"/><Relationship Id="rId7" Type="http://schemas.openxmlformats.org/officeDocument/2006/relationships/hyperlink" Target="https://docs.aws.amazon.com/AWSCloudFormation/latest/UserGuide/metadata-section-structure.html" TargetMode="External"/></Relationships>
</file>

<file path=ppt/slides/_rels/slide7.xml.rels><?xml version="1.0" encoding="UTF-8" standalone="yes"?><Relationships xmlns="http://schemas.openxmlformats.org/package/2006/relationships"><Relationship Id="rId10" Type="http://schemas.openxmlformats.org/officeDocument/2006/relationships/hyperlink" Target="https://docs.aws.amazon.com/AWSCloudFormation/latest/UserGuide/outputs-section-structure.html" TargetMode="External"/><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ocs.aws.amazon.com/AWSCloudFormation/latest/UserGuide/parameters-section-structure.html" TargetMode="External"/><Relationship Id="rId4" Type="http://schemas.openxmlformats.org/officeDocument/2006/relationships/hyperlink" Target="https://docs.aws.amazon.com/serverless-application-model/latest/developerguide/sam-cli-command-reference-sam-deploy.html" TargetMode="External"/><Relationship Id="rId9" Type="http://schemas.openxmlformats.org/officeDocument/2006/relationships/hyperlink" Target="https://docs.aws.amazon.com/AWSCloudFormation/latest/UserGuide/resources-section-structure.html" TargetMode="External"/><Relationship Id="rId5" Type="http://schemas.openxmlformats.org/officeDocument/2006/relationships/hyperlink" Target="https://docs.aws.amazon.com/serverless-application-model/latest/developerguide/serverless-sam-cli-config.html" TargetMode="External"/><Relationship Id="rId6" Type="http://schemas.openxmlformats.org/officeDocument/2006/relationships/hyperlink" Target="https://docs.aws.amazon.com/AWSCloudFormation/latest/UserGuide/mappings-section-structure.html" TargetMode="External"/><Relationship Id="rId7" Type="http://schemas.openxmlformats.org/officeDocument/2006/relationships/hyperlink" Target="https://docs.aws.amazon.com/AWSCloudFormation/latest/UserGuide/intrinsic-function-reference-findinmap.html" TargetMode="External"/><Relationship Id="rId8" Type="http://schemas.openxmlformats.org/officeDocument/2006/relationships/hyperlink" Target="https://docs.aws.amazon.com/AWSCloudFormation/latest/UserGuide/conditions-section-structur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43825"/>
            <a:ext cx="8520600" cy="626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b="1" lang="en" sz="3200"/>
              <a:t>What is the AWS Serverless Application Model?</a:t>
            </a:r>
            <a:endParaRPr b="1" sz="3200"/>
          </a:p>
        </p:txBody>
      </p:sp>
      <p:sp>
        <p:nvSpPr>
          <p:cNvPr id="141" name="Google Shape;141;p30"/>
          <p:cNvSpPr txBox="1"/>
          <p:nvPr>
            <p:ph idx="1" type="body"/>
          </p:nvPr>
        </p:nvSpPr>
        <p:spPr>
          <a:xfrm>
            <a:off x="218775" y="703950"/>
            <a:ext cx="5236800" cy="40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16191F"/>
                </a:solidFill>
                <a:highlight>
                  <a:srgbClr val="FFFFFF"/>
                </a:highlight>
                <a:latin typeface="Arial"/>
                <a:ea typeface="Arial"/>
                <a:cs typeface="Arial"/>
                <a:sym typeface="Arial"/>
              </a:rPr>
              <a:t>The AWS Serverless Application Model (</a:t>
            </a:r>
            <a:r>
              <a:rPr b="1" lang="en" sz="1000">
                <a:solidFill>
                  <a:srgbClr val="16191F"/>
                </a:solidFill>
                <a:highlight>
                  <a:srgbClr val="FFFFFF"/>
                </a:highlight>
                <a:latin typeface="Arial"/>
                <a:ea typeface="Arial"/>
                <a:cs typeface="Arial"/>
                <a:sym typeface="Arial"/>
              </a:rPr>
              <a:t>AWS SAM</a:t>
            </a:r>
            <a:r>
              <a:rPr lang="en" sz="1000">
                <a:solidFill>
                  <a:srgbClr val="16191F"/>
                </a:solidFill>
                <a:highlight>
                  <a:srgbClr val="FFFFFF"/>
                </a:highlight>
                <a:latin typeface="Arial"/>
                <a:ea typeface="Arial"/>
                <a:cs typeface="Arial"/>
                <a:sym typeface="Arial"/>
              </a:rPr>
              <a:t>) is an </a:t>
            </a:r>
            <a:r>
              <a:rPr b="1" lang="en" sz="1000">
                <a:solidFill>
                  <a:srgbClr val="16191F"/>
                </a:solidFill>
                <a:highlight>
                  <a:srgbClr val="FFFFFF"/>
                </a:highlight>
                <a:latin typeface="Arial"/>
                <a:ea typeface="Arial"/>
                <a:cs typeface="Arial"/>
                <a:sym typeface="Arial"/>
              </a:rPr>
              <a:t>open-source framework</a:t>
            </a:r>
            <a:r>
              <a:rPr lang="en" sz="1000">
                <a:solidFill>
                  <a:srgbClr val="16191F"/>
                </a:solidFill>
                <a:highlight>
                  <a:srgbClr val="FFFFFF"/>
                </a:highlight>
                <a:latin typeface="Arial"/>
                <a:ea typeface="Arial"/>
                <a:cs typeface="Arial"/>
                <a:sym typeface="Arial"/>
              </a:rPr>
              <a:t> that you can use to</a:t>
            </a:r>
            <a:r>
              <a:rPr b="1" lang="en" sz="1000">
                <a:solidFill>
                  <a:srgbClr val="16191F"/>
                </a:solidFill>
                <a:highlight>
                  <a:srgbClr val="FFFFFF"/>
                </a:highlight>
                <a:latin typeface="Arial"/>
                <a:ea typeface="Arial"/>
                <a:cs typeface="Arial"/>
                <a:sym typeface="Arial"/>
              </a:rPr>
              <a:t> build </a:t>
            </a:r>
            <a:r>
              <a:rPr b="1" lang="en" sz="1000">
                <a:solidFill>
                  <a:schemeClr val="hlink"/>
                </a:solidFill>
                <a:highlight>
                  <a:srgbClr val="FFFFFF"/>
                </a:highlight>
                <a:uFill>
                  <a:noFill/>
                </a:uFill>
                <a:latin typeface="Arial"/>
                <a:ea typeface="Arial"/>
                <a:cs typeface="Arial"/>
                <a:sym typeface="Arial"/>
                <a:hlinkClick r:id="rId3"/>
              </a:rPr>
              <a:t>serverless applications</a:t>
            </a:r>
            <a:r>
              <a:rPr b="1" lang="en" sz="1000">
                <a:solidFill>
                  <a:srgbClr val="16191F"/>
                </a:solidFill>
                <a:highlight>
                  <a:srgbClr val="FFFFFF"/>
                </a:highlight>
                <a:latin typeface="Arial"/>
                <a:ea typeface="Arial"/>
                <a:cs typeface="Arial"/>
                <a:sym typeface="Arial"/>
              </a:rPr>
              <a:t> </a:t>
            </a:r>
            <a:r>
              <a:rPr lang="en" sz="1000">
                <a:solidFill>
                  <a:srgbClr val="16191F"/>
                </a:solidFill>
                <a:highlight>
                  <a:srgbClr val="FFFFFF"/>
                </a:highlight>
                <a:latin typeface="Arial"/>
                <a:ea typeface="Arial"/>
                <a:cs typeface="Arial"/>
                <a:sym typeface="Arial"/>
              </a:rPr>
              <a:t>on AWS.</a:t>
            </a:r>
            <a:endParaRPr sz="10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000">
                <a:solidFill>
                  <a:srgbClr val="16191F"/>
                </a:solidFill>
                <a:highlight>
                  <a:srgbClr val="FFFFFF"/>
                </a:highlight>
                <a:latin typeface="Arial"/>
                <a:ea typeface="Arial"/>
                <a:cs typeface="Arial"/>
                <a:sym typeface="Arial"/>
              </a:rPr>
              <a:t>A </a:t>
            </a:r>
            <a:r>
              <a:rPr b="1" lang="en" sz="1000">
                <a:solidFill>
                  <a:srgbClr val="16191F"/>
                </a:solidFill>
                <a:highlight>
                  <a:srgbClr val="FFFFFF"/>
                </a:highlight>
                <a:latin typeface="Arial"/>
                <a:ea typeface="Arial"/>
                <a:cs typeface="Arial"/>
                <a:sym typeface="Arial"/>
              </a:rPr>
              <a:t>serverless application</a:t>
            </a:r>
            <a:r>
              <a:rPr lang="en" sz="1000">
                <a:solidFill>
                  <a:srgbClr val="16191F"/>
                </a:solidFill>
                <a:highlight>
                  <a:srgbClr val="FFFFFF"/>
                </a:highlight>
                <a:latin typeface="Arial"/>
                <a:ea typeface="Arial"/>
                <a:cs typeface="Arial"/>
                <a:sym typeface="Arial"/>
              </a:rPr>
              <a:t> is a </a:t>
            </a:r>
            <a:r>
              <a:rPr b="1" lang="en" sz="1000">
                <a:solidFill>
                  <a:srgbClr val="16191F"/>
                </a:solidFill>
                <a:highlight>
                  <a:srgbClr val="FFFFFF"/>
                </a:highlight>
                <a:latin typeface="Arial"/>
                <a:ea typeface="Arial"/>
                <a:cs typeface="Arial"/>
                <a:sym typeface="Arial"/>
              </a:rPr>
              <a:t>combination </a:t>
            </a:r>
            <a:r>
              <a:rPr lang="en" sz="1000">
                <a:solidFill>
                  <a:srgbClr val="16191F"/>
                </a:solidFill>
                <a:highlight>
                  <a:srgbClr val="FFFFFF"/>
                </a:highlight>
                <a:latin typeface="Arial"/>
                <a:ea typeface="Arial"/>
                <a:cs typeface="Arial"/>
                <a:sym typeface="Arial"/>
              </a:rPr>
              <a:t>of </a:t>
            </a:r>
            <a:r>
              <a:rPr b="1" lang="en" sz="1000">
                <a:solidFill>
                  <a:srgbClr val="16191F"/>
                </a:solidFill>
                <a:highlight>
                  <a:srgbClr val="FFFFFF"/>
                </a:highlight>
                <a:latin typeface="Arial"/>
                <a:ea typeface="Arial"/>
                <a:cs typeface="Arial"/>
                <a:sym typeface="Arial"/>
              </a:rPr>
              <a:t>Lambda functions</a:t>
            </a:r>
            <a:r>
              <a:rPr lang="en" sz="1000">
                <a:solidFill>
                  <a:srgbClr val="16191F"/>
                </a:solidFill>
                <a:highlight>
                  <a:srgbClr val="FFFFFF"/>
                </a:highlight>
                <a:latin typeface="Arial"/>
                <a:ea typeface="Arial"/>
                <a:cs typeface="Arial"/>
                <a:sym typeface="Arial"/>
              </a:rPr>
              <a:t>, </a:t>
            </a:r>
            <a:r>
              <a:rPr b="1" lang="en" sz="1000">
                <a:solidFill>
                  <a:srgbClr val="16191F"/>
                </a:solidFill>
                <a:highlight>
                  <a:srgbClr val="FFFFFF"/>
                </a:highlight>
                <a:latin typeface="Arial"/>
                <a:ea typeface="Arial"/>
                <a:cs typeface="Arial"/>
                <a:sym typeface="Arial"/>
              </a:rPr>
              <a:t>event sources</a:t>
            </a:r>
            <a:r>
              <a:rPr lang="en" sz="1000">
                <a:solidFill>
                  <a:srgbClr val="16191F"/>
                </a:solidFill>
                <a:highlight>
                  <a:srgbClr val="FFFFFF"/>
                </a:highlight>
                <a:latin typeface="Arial"/>
                <a:ea typeface="Arial"/>
                <a:cs typeface="Arial"/>
                <a:sym typeface="Arial"/>
              </a:rPr>
              <a:t>, and </a:t>
            </a:r>
            <a:r>
              <a:rPr b="1" lang="en" sz="1000">
                <a:solidFill>
                  <a:srgbClr val="16191F"/>
                </a:solidFill>
                <a:highlight>
                  <a:srgbClr val="FFFFFF"/>
                </a:highlight>
                <a:latin typeface="Arial"/>
                <a:ea typeface="Arial"/>
                <a:cs typeface="Arial"/>
                <a:sym typeface="Arial"/>
              </a:rPr>
              <a:t>other resources</a:t>
            </a:r>
            <a:r>
              <a:rPr lang="en" sz="1000">
                <a:solidFill>
                  <a:srgbClr val="16191F"/>
                </a:solidFill>
                <a:highlight>
                  <a:srgbClr val="FFFFFF"/>
                </a:highlight>
                <a:latin typeface="Arial"/>
                <a:ea typeface="Arial"/>
                <a:cs typeface="Arial"/>
                <a:sym typeface="Arial"/>
              </a:rPr>
              <a:t> that work together to perform tasks. Note that a </a:t>
            </a:r>
            <a:r>
              <a:rPr b="1" lang="en" sz="1000">
                <a:solidFill>
                  <a:srgbClr val="16191F"/>
                </a:solidFill>
                <a:highlight>
                  <a:srgbClr val="FFFFFF"/>
                </a:highlight>
                <a:latin typeface="Arial"/>
                <a:ea typeface="Arial"/>
                <a:cs typeface="Arial"/>
                <a:sym typeface="Arial"/>
              </a:rPr>
              <a:t>serverless application</a:t>
            </a:r>
            <a:r>
              <a:rPr lang="en" sz="1000">
                <a:solidFill>
                  <a:srgbClr val="16191F"/>
                </a:solidFill>
                <a:highlight>
                  <a:srgbClr val="FFFFFF"/>
                </a:highlight>
                <a:latin typeface="Arial"/>
                <a:ea typeface="Arial"/>
                <a:cs typeface="Arial"/>
                <a:sym typeface="Arial"/>
              </a:rPr>
              <a:t> is more than just a Lambda function—it </a:t>
            </a:r>
            <a:r>
              <a:rPr b="1" lang="en" sz="1000">
                <a:solidFill>
                  <a:srgbClr val="16191F"/>
                </a:solidFill>
                <a:highlight>
                  <a:srgbClr val="FFFFFF"/>
                </a:highlight>
                <a:latin typeface="Arial"/>
                <a:ea typeface="Arial"/>
                <a:cs typeface="Arial"/>
                <a:sym typeface="Arial"/>
              </a:rPr>
              <a:t>can include additional resources</a:t>
            </a:r>
            <a:r>
              <a:rPr lang="en" sz="1000">
                <a:solidFill>
                  <a:srgbClr val="16191F"/>
                </a:solidFill>
                <a:highlight>
                  <a:srgbClr val="FFFFFF"/>
                </a:highlight>
                <a:latin typeface="Arial"/>
                <a:ea typeface="Arial"/>
                <a:cs typeface="Arial"/>
                <a:sym typeface="Arial"/>
              </a:rPr>
              <a:t> such as:</a:t>
            </a:r>
            <a:endParaRPr sz="1000">
              <a:solidFill>
                <a:srgbClr val="16191F"/>
              </a:solidFill>
              <a:highlight>
                <a:srgbClr val="FFFFFF"/>
              </a:highlight>
              <a:latin typeface="Arial"/>
              <a:ea typeface="Arial"/>
              <a:cs typeface="Arial"/>
              <a:sym typeface="Arial"/>
            </a:endParaRPr>
          </a:p>
          <a:p>
            <a:pPr indent="-292100" lvl="0" marL="457200" rtl="0" algn="l">
              <a:lnSpc>
                <a:spcPct val="100000"/>
              </a:lnSpc>
              <a:spcBef>
                <a:spcPts val="1200"/>
              </a:spcBef>
              <a:spcAft>
                <a:spcPts val="0"/>
              </a:spcAft>
              <a:buClr>
                <a:srgbClr val="16191F"/>
              </a:buClr>
              <a:buSzPts val="1000"/>
              <a:buFont typeface="Arial"/>
              <a:buChar char="●"/>
            </a:pPr>
            <a:r>
              <a:rPr lang="en" sz="1000">
                <a:solidFill>
                  <a:srgbClr val="16191F"/>
                </a:solidFill>
                <a:highlight>
                  <a:srgbClr val="FFFFFF"/>
                </a:highlight>
                <a:latin typeface="Arial"/>
                <a:ea typeface="Arial"/>
                <a:cs typeface="Arial"/>
                <a:sym typeface="Arial"/>
              </a:rPr>
              <a:t>APIs</a:t>
            </a:r>
            <a:endParaRPr sz="1000">
              <a:solidFill>
                <a:srgbClr val="16191F"/>
              </a:solidFill>
              <a:highlight>
                <a:srgbClr val="FFFFFF"/>
              </a:highlight>
              <a:latin typeface="Arial"/>
              <a:ea typeface="Arial"/>
              <a:cs typeface="Arial"/>
              <a:sym typeface="Arial"/>
            </a:endParaRPr>
          </a:p>
          <a:p>
            <a:pPr indent="-292100" lvl="0" marL="457200" rtl="0" algn="l">
              <a:lnSpc>
                <a:spcPct val="100000"/>
              </a:lnSpc>
              <a:spcBef>
                <a:spcPts val="0"/>
              </a:spcBef>
              <a:spcAft>
                <a:spcPts val="0"/>
              </a:spcAft>
              <a:buClr>
                <a:srgbClr val="16191F"/>
              </a:buClr>
              <a:buSzPts val="1000"/>
              <a:buFont typeface="Arial"/>
              <a:buChar char="●"/>
            </a:pPr>
            <a:r>
              <a:rPr lang="en" sz="1000">
                <a:solidFill>
                  <a:srgbClr val="16191F"/>
                </a:solidFill>
                <a:highlight>
                  <a:srgbClr val="FFFFFF"/>
                </a:highlight>
                <a:latin typeface="Arial"/>
                <a:ea typeface="Arial"/>
                <a:cs typeface="Arial"/>
                <a:sym typeface="Arial"/>
              </a:rPr>
              <a:t>Databases</a:t>
            </a:r>
            <a:endParaRPr sz="1000">
              <a:solidFill>
                <a:srgbClr val="16191F"/>
              </a:solidFill>
              <a:highlight>
                <a:srgbClr val="FFFFFF"/>
              </a:highlight>
              <a:latin typeface="Arial"/>
              <a:ea typeface="Arial"/>
              <a:cs typeface="Arial"/>
              <a:sym typeface="Arial"/>
            </a:endParaRPr>
          </a:p>
          <a:p>
            <a:pPr indent="-292100" lvl="0" marL="457200" rtl="0" algn="l">
              <a:lnSpc>
                <a:spcPct val="100000"/>
              </a:lnSpc>
              <a:spcBef>
                <a:spcPts val="0"/>
              </a:spcBef>
              <a:spcAft>
                <a:spcPts val="0"/>
              </a:spcAft>
              <a:buClr>
                <a:srgbClr val="16191F"/>
              </a:buClr>
              <a:buSzPts val="1000"/>
              <a:buFont typeface="Arial"/>
              <a:buChar char="●"/>
            </a:pPr>
            <a:r>
              <a:rPr lang="en" sz="1000">
                <a:solidFill>
                  <a:srgbClr val="16191F"/>
                </a:solidFill>
                <a:highlight>
                  <a:srgbClr val="FFFFFF"/>
                </a:highlight>
                <a:latin typeface="Arial"/>
                <a:ea typeface="Arial"/>
                <a:cs typeface="Arial"/>
                <a:sym typeface="Arial"/>
              </a:rPr>
              <a:t>Event source mappings</a:t>
            </a:r>
            <a:endParaRPr sz="10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 sz="1000">
                <a:solidFill>
                  <a:srgbClr val="16191F"/>
                </a:solidFill>
                <a:highlight>
                  <a:srgbClr val="FFFFFF"/>
                </a:highlight>
                <a:latin typeface="Arial"/>
                <a:ea typeface="Arial"/>
                <a:cs typeface="Arial"/>
                <a:sym typeface="Arial"/>
              </a:rPr>
              <a:t>You can use </a:t>
            </a:r>
            <a:r>
              <a:rPr b="1" lang="en" sz="1000">
                <a:solidFill>
                  <a:srgbClr val="16191F"/>
                </a:solidFill>
                <a:highlight>
                  <a:srgbClr val="FFFFFF"/>
                </a:highlight>
                <a:latin typeface="Arial"/>
                <a:ea typeface="Arial"/>
                <a:cs typeface="Arial"/>
                <a:sym typeface="Arial"/>
              </a:rPr>
              <a:t>AWS SAM to define your serverless applications</a:t>
            </a:r>
            <a:r>
              <a:rPr lang="en" sz="1000">
                <a:solidFill>
                  <a:srgbClr val="16191F"/>
                </a:solidFill>
                <a:highlight>
                  <a:srgbClr val="FFFFFF"/>
                </a:highlight>
                <a:latin typeface="Arial"/>
                <a:ea typeface="Arial"/>
                <a:cs typeface="Arial"/>
                <a:sym typeface="Arial"/>
              </a:rPr>
              <a:t>. </a:t>
            </a:r>
            <a:br>
              <a:rPr lang="en" sz="1000">
                <a:solidFill>
                  <a:srgbClr val="16191F"/>
                </a:solidFill>
                <a:highlight>
                  <a:srgbClr val="FFFFFF"/>
                </a:highlight>
                <a:latin typeface="Arial"/>
                <a:ea typeface="Arial"/>
                <a:cs typeface="Arial"/>
                <a:sym typeface="Arial"/>
              </a:rPr>
            </a:br>
            <a:r>
              <a:rPr lang="en" sz="1000">
                <a:solidFill>
                  <a:srgbClr val="16191F"/>
                </a:solidFill>
                <a:highlight>
                  <a:srgbClr val="FFFFFF"/>
                </a:highlight>
                <a:latin typeface="Arial"/>
                <a:ea typeface="Arial"/>
                <a:cs typeface="Arial"/>
                <a:sym typeface="Arial"/>
              </a:rPr>
              <a:t>AWS SAM consists of the </a:t>
            </a:r>
            <a:r>
              <a:rPr b="1" lang="en" sz="1000" u="sng">
                <a:solidFill>
                  <a:srgbClr val="16191F"/>
                </a:solidFill>
                <a:highlight>
                  <a:srgbClr val="FFFFFF"/>
                </a:highlight>
                <a:latin typeface="Arial"/>
                <a:ea typeface="Arial"/>
                <a:cs typeface="Arial"/>
                <a:sym typeface="Arial"/>
              </a:rPr>
              <a:t>following components</a:t>
            </a:r>
            <a:r>
              <a:rPr lang="en" sz="1000">
                <a:solidFill>
                  <a:srgbClr val="16191F"/>
                </a:solidFill>
                <a:highlight>
                  <a:srgbClr val="FFFFFF"/>
                </a:highlight>
                <a:latin typeface="Arial"/>
                <a:ea typeface="Arial"/>
                <a:cs typeface="Arial"/>
                <a:sym typeface="Arial"/>
              </a:rPr>
              <a:t>:</a:t>
            </a:r>
            <a:endParaRPr sz="1000">
              <a:solidFill>
                <a:srgbClr val="16191F"/>
              </a:solidFill>
              <a:highlight>
                <a:srgbClr val="FFFFFF"/>
              </a:highlight>
              <a:latin typeface="Arial"/>
              <a:ea typeface="Arial"/>
              <a:cs typeface="Arial"/>
              <a:sym typeface="Arial"/>
            </a:endParaRPr>
          </a:p>
          <a:p>
            <a:pPr indent="-292100" lvl="0" marL="457200" rtl="0" algn="l">
              <a:lnSpc>
                <a:spcPct val="100000"/>
              </a:lnSpc>
              <a:spcBef>
                <a:spcPts val="1200"/>
              </a:spcBef>
              <a:spcAft>
                <a:spcPts val="0"/>
              </a:spcAft>
              <a:buClr>
                <a:srgbClr val="16191F"/>
              </a:buClr>
              <a:buSzPts val="1000"/>
              <a:buChar char="●"/>
            </a:pPr>
            <a:r>
              <a:rPr b="1" lang="en" sz="1000">
                <a:solidFill>
                  <a:srgbClr val="16191F"/>
                </a:solidFill>
                <a:highlight>
                  <a:srgbClr val="FFFFFF"/>
                </a:highlight>
                <a:latin typeface="Arial"/>
                <a:ea typeface="Arial"/>
                <a:cs typeface="Arial"/>
                <a:sym typeface="Arial"/>
              </a:rPr>
              <a:t>AWS SAM template specification</a:t>
            </a:r>
            <a:r>
              <a:rPr lang="en" sz="1000">
                <a:solidFill>
                  <a:srgbClr val="16191F"/>
                </a:solidFill>
                <a:highlight>
                  <a:srgbClr val="FFFFFF"/>
                </a:highlight>
                <a:latin typeface="Arial"/>
                <a:ea typeface="Arial"/>
                <a:cs typeface="Arial"/>
                <a:sym typeface="Arial"/>
              </a:rPr>
              <a:t>. You use this specification to </a:t>
            </a:r>
            <a:r>
              <a:rPr b="1" lang="en" sz="1000">
                <a:solidFill>
                  <a:srgbClr val="16191F"/>
                </a:solidFill>
                <a:highlight>
                  <a:srgbClr val="FFFFFF"/>
                </a:highlight>
                <a:latin typeface="Arial"/>
                <a:ea typeface="Arial"/>
                <a:cs typeface="Arial"/>
                <a:sym typeface="Arial"/>
              </a:rPr>
              <a:t>define </a:t>
            </a:r>
            <a:r>
              <a:rPr lang="en" sz="1000">
                <a:solidFill>
                  <a:srgbClr val="16191F"/>
                </a:solidFill>
                <a:highlight>
                  <a:srgbClr val="FFFFFF"/>
                </a:highlight>
                <a:latin typeface="Arial"/>
                <a:ea typeface="Arial"/>
                <a:cs typeface="Arial"/>
                <a:sym typeface="Arial"/>
              </a:rPr>
              <a:t>your </a:t>
            </a:r>
            <a:r>
              <a:rPr b="1" lang="en" sz="1000">
                <a:solidFill>
                  <a:srgbClr val="16191F"/>
                </a:solidFill>
                <a:highlight>
                  <a:srgbClr val="FFFFFF"/>
                </a:highlight>
                <a:latin typeface="Arial"/>
                <a:ea typeface="Arial"/>
                <a:cs typeface="Arial"/>
                <a:sym typeface="Arial"/>
              </a:rPr>
              <a:t>serverless application</a:t>
            </a:r>
            <a:r>
              <a:rPr lang="en" sz="1000">
                <a:solidFill>
                  <a:srgbClr val="16191F"/>
                </a:solidFill>
                <a:highlight>
                  <a:srgbClr val="FFFFFF"/>
                </a:highlight>
                <a:latin typeface="Arial"/>
                <a:ea typeface="Arial"/>
                <a:cs typeface="Arial"/>
                <a:sym typeface="Arial"/>
              </a:rPr>
              <a:t>. It provides you with a simple and clean syntax to describe the functions, APIs, permissions, configurations, and events that make up a serverless application. You use an </a:t>
            </a:r>
            <a:r>
              <a:rPr b="1" lang="en" sz="1000">
                <a:solidFill>
                  <a:srgbClr val="16191F"/>
                </a:solidFill>
                <a:highlight>
                  <a:srgbClr val="FFFFFF"/>
                </a:highlight>
                <a:latin typeface="Arial"/>
                <a:ea typeface="Arial"/>
                <a:cs typeface="Arial"/>
                <a:sym typeface="Arial"/>
              </a:rPr>
              <a:t>AWS SAM template file</a:t>
            </a:r>
            <a:r>
              <a:rPr lang="en" sz="1000">
                <a:solidFill>
                  <a:srgbClr val="16191F"/>
                </a:solidFill>
                <a:highlight>
                  <a:srgbClr val="FFFFFF"/>
                </a:highlight>
                <a:latin typeface="Arial"/>
                <a:ea typeface="Arial"/>
                <a:cs typeface="Arial"/>
                <a:sym typeface="Arial"/>
              </a:rPr>
              <a:t> to </a:t>
            </a:r>
            <a:r>
              <a:rPr b="1" lang="en" sz="1000">
                <a:solidFill>
                  <a:srgbClr val="16191F"/>
                </a:solidFill>
                <a:highlight>
                  <a:srgbClr val="FFFFFF"/>
                </a:highlight>
                <a:latin typeface="Arial"/>
                <a:ea typeface="Arial"/>
                <a:cs typeface="Arial"/>
                <a:sym typeface="Arial"/>
              </a:rPr>
              <a:t>operate on a single, deployable, versioned entity</a:t>
            </a:r>
            <a:r>
              <a:rPr lang="en" sz="1000">
                <a:solidFill>
                  <a:srgbClr val="16191F"/>
                </a:solidFill>
                <a:highlight>
                  <a:srgbClr val="FFFFFF"/>
                </a:highlight>
                <a:latin typeface="Arial"/>
                <a:ea typeface="Arial"/>
                <a:cs typeface="Arial"/>
                <a:sym typeface="Arial"/>
              </a:rPr>
              <a:t> that's your serverless application. </a:t>
            </a:r>
            <a:endParaRPr sz="1000">
              <a:solidFill>
                <a:srgbClr val="16191F"/>
              </a:solidFill>
              <a:highlight>
                <a:srgbClr val="FFFFFF"/>
              </a:highlight>
              <a:latin typeface="Arial"/>
              <a:ea typeface="Arial"/>
              <a:cs typeface="Arial"/>
              <a:sym typeface="Arial"/>
            </a:endParaRPr>
          </a:p>
          <a:p>
            <a:pPr indent="-292100" lvl="0" marL="457200" rtl="0" algn="l">
              <a:lnSpc>
                <a:spcPct val="100000"/>
              </a:lnSpc>
              <a:spcBef>
                <a:spcPts val="0"/>
              </a:spcBef>
              <a:spcAft>
                <a:spcPts val="0"/>
              </a:spcAft>
              <a:buClr>
                <a:srgbClr val="16191F"/>
              </a:buClr>
              <a:buSzPts val="1000"/>
              <a:buChar char="●"/>
            </a:pPr>
            <a:r>
              <a:rPr b="1" lang="en" sz="1000">
                <a:solidFill>
                  <a:srgbClr val="16191F"/>
                </a:solidFill>
                <a:highlight>
                  <a:srgbClr val="FFFFFF"/>
                </a:highlight>
                <a:latin typeface="Arial"/>
                <a:ea typeface="Arial"/>
                <a:cs typeface="Arial"/>
                <a:sym typeface="Arial"/>
              </a:rPr>
              <a:t>AWS SAM command line interface</a:t>
            </a:r>
            <a:r>
              <a:rPr lang="en" sz="1000">
                <a:solidFill>
                  <a:srgbClr val="16191F"/>
                </a:solidFill>
                <a:highlight>
                  <a:srgbClr val="FFFFFF"/>
                </a:highlight>
                <a:latin typeface="Arial"/>
                <a:ea typeface="Arial"/>
                <a:cs typeface="Arial"/>
                <a:sym typeface="Arial"/>
              </a:rPr>
              <a:t> (AWS SAM CLI). You use this tool to </a:t>
            </a:r>
            <a:r>
              <a:rPr b="1" lang="en" sz="1000">
                <a:solidFill>
                  <a:srgbClr val="16191F"/>
                </a:solidFill>
                <a:highlight>
                  <a:srgbClr val="FFFFFF"/>
                </a:highlight>
                <a:latin typeface="Arial"/>
                <a:ea typeface="Arial"/>
                <a:cs typeface="Arial"/>
                <a:sym typeface="Arial"/>
              </a:rPr>
              <a:t>build serverless applications</a:t>
            </a:r>
            <a:r>
              <a:rPr lang="en" sz="1000">
                <a:solidFill>
                  <a:srgbClr val="16191F"/>
                </a:solidFill>
                <a:highlight>
                  <a:srgbClr val="FFFFFF"/>
                </a:highlight>
                <a:latin typeface="Arial"/>
                <a:ea typeface="Arial"/>
                <a:cs typeface="Arial"/>
                <a:sym typeface="Arial"/>
              </a:rPr>
              <a:t> that are defined by AWS SAM templates. The </a:t>
            </a:r>
            <a:r>
              <a:rPr b="1" lang="en" sz="1000">
                <a:solidFill>
                  <a:srgbClr val="16191F"/>
                </a:solidFill>
                <a:highlight>
                  <a:srgbClr val="FFFFFF"/>
                </a:highlight>
                <a:latin typeface="Arial"/>
                <a:ea typeface="Arial"/>
                <a:cs typeface="Arial"/>
                <a:sym typeface="Arial"/>
              </a:rPr>
              <a:t>CLI provides commands</a:t>
            </a:r>
            <a:r>
              <a:rPr lang="en" sz="1000">
                <a:solidFill>
                  <a:srgbClr val="16191F"/>
                </a:solidFill>
                <a:highlight>
                  <a:srgbClr val="FFFFFF"/>
                </a:highlight>
                <a:latin typeface="Arial"/>
                <a:ea typeface="Arial"/>
                <a:cs typeface="Arial"/>
                <a:sym typeface="Arial"/>
              </a:rPr>
              <a:t> that enable you to </a:t>
            </a:r>
            <a:r>
              <a:rPr b="1" lang="en" sz="1000">
                <a:solidFill>
                  <a:srgbClr val="16191F"/>
                </a:solidFill>
                <a:highlight>
                  <a:srgbClr val="FFFFFF"/>
                </a:highlight>
                <a:latin typeface="Arial"/>
                <a:ea typeface="Arial"/>
                <a:cs typeface="Arial"/>
                <a:sym typeface="Arial"/>
              </a:rPr>
              <a:t>verify </a:t>
            </a:r>
            <a:r>
              <a:rPr lang="en" sz="1000">
                <a:solidFill>
                  <a:srgbClr val="16191F"/>
                </a:solidFill>
                <a:highlight>
                  <a:srgbClr val="FFFFFF"/>
                </a:highlight>
                <a:latin typeface="Arial"/>
                <a:ea typeface="Arial"/>
                <a:cs typeface="Arial"/>
                <a:sym typeface="Arial"/>
              </a:rPr>
              <a:t>that AWS SAM template files are written according to the specification, </a:t>
            </a:r>
            <a:r>
              <a:rPr b="1" lang="en" sz="1000">
                <a:solidFill>
                  <a:srgbClr val="16191F"/>
                </a:solidFill>
                <a:highlight>
                  <a:srgbClr val="FFFFFF"/>
                </a:highlight>
                <a:latin typeface="Arial"/>
                <a:ea typeface="Arial"/>
                <a:cs typeface="Arial"/>
                <a:sym typeface="Arial"/>
              </a:rPr>
              <a:t>invoke </a:t>
            </a:r>
            <a:r>
              <a:rPr lang="en" sz="1000">
                <a:solidFill>
                  <a:srgbClr val="16191F"/>
                </a:solidFill>
                <a:highlight>
                  <a:srgbClr val="FFFFFF"/>
                </a:highlight>
                <a:latin typeface="Arial"/>
                <a:ea typeface="Arial"/>
                <a:cs typeface="Arial"/>
                <a:sym typeface="Arial"/>
              </a:rPr>
              <a:t>Lambda functions locally, </a:t>
            </a:r>
            <a:r>
              <a:rPr b="1" lang="en" sz="1000">
                <a:solidFill>
                  <a:srgbClr val="16191F"/>
                </a:solidFill>
                <a:highlight>
                  <a:srgbClr val="FFFFFF"/>
                </a:highlight>
                <a:latin typeface="Arial"/>
                <a:ea typeface="Arial"/>
                <a:cs typeface="Arial"/>
                <a:sym typeface="Arial"/>
              </a:rPr>
              <a:t>step-through debug</a:t>
            </a:r>
            <a:r>
              <a:rPr lang="en" sz="1000">
                <a:solidFill>
                  <a:srgbClr val="16191F"/>
                </a:solidFill>
                <a:highlight>
                  <a:srgbClr val="FFFFFF"/>
                </a:highlight>
                <a:latin typeface="Arial"/>
                <a:ea typeface="Arial"/>
                <a:cs typeface="Arial"/>
                <a:sym typeface="Arial"/>
              </a:rPr>
              <a:t> Lambda functions, </a:t>
            </a:r>
            <a:r>
              <a:rPr b="1" lang="en" sz="1000">
                <a:solidFill>
                  <a:srgbClr val="16191F"/>
                </a:solidFill>
                <a:highlight>
                  <a:srgbClr val="FFFFFF"/>
                </a:highlight>
                <a:latin typeface="Arial"/>
                <a:ea typeface="Arial"/>
                <a:cs typeface="Arial"/>
                <a:sym typeface="Arial"/>
              </a:rPr>
              <a:t>package </a:t>
            </a:r>
            <a:r>
              <a:rPr lang="en" sz="1000">
                <a:solidFill>
                  <a:srgbClr val="16191F"/>
                </a:solidFill>
                <a:highlight>
                  <a:srgbClr val="FFFFFF"/>
                </a:highlight>
                <a:latin typeface="Arial"/>
                <a:ea typeface="Arial"/>
                <a:cs typeface="Arial"/>
                <a:sym typeface="Arial"/>
              </a:rPr>
              <a:t>and </a:t>
            </a:r>
            <a:r>
              <a:rPr b="1" lang="en" sz="1000">
                <a:solidFill>
                  <a:srgbClr val="16191F"/>
                </a:solidFill>
                <a:highlight>
                  <a:srgbClr val="FFFFFF"/>
                </a:highlight>
                <a:latin typeface="Arial"/>
                <a:ea typeface="Arial"/>
                <a:cs typeface="Arial"/>
                <a:sym typeface="Arial"/>
              </a:rPr>
              <a:t>deploy </a:t>
            </a:r>
            <a:r>
              <a:rPr lang="en" sz="1000">
                <a:solidFill>
                  <a:srgbClr val="16191F"/>
                </a:solidFill>
                <a:highlight>
                  <a:srgbClr val="FFFFFF"/>
                </a:highlight>
                <a:latin typeface="Arial"/>
                <a:ea typeface="Arial"/>
                <a:cs typeface="Arial"/>
                <a:sym typeface="Arial"/>
              </a:rPr>
              <a:t>serverless applications to the AWS Cloud, and so on.</a:t>
            </a:r>
            <a:endParaRPr sz="1000">
              <a:latin typeface="Arial"/>
              <a:ea typeface="Arial"/>
              <a:cs typeface="Arial"/>
              <a:sym typeface="Arial"/>
            </a:endParaRPr>
          </a:p>
        </p:txBody>
      </p:sp>
      <p:pic>
        <p:nvPicPr>
          <p:cNvPr id="142" name="Google Shape;142;p30"/>
          <p:cNvPicPr preferRelativeResize="0"/>
          <p:nvPr/>
        </p:nvPicPr>
        <p:blipFill>
          <a:blip r:embed="rId4">
            <a:alphaModFix/>
          </a:blip>
          <a:stretch>
            <a:fillRect/>
          </a:stretch>
        </p:blipFill>
        <p:spPr>
          <a:xfrm>
            <a:off x="5548500" y="1152477"/>
            <a:ext cx="3517375" cy="27052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44875" y="50450"/>
            <a:ext cx="8520600" cy="52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sz="3000"/>
              <a:t>Benefits of using AWS SAM</a:t>
            </a:r>
            <a:endParaRPr b="1" sz="3000"/>
          </a:p>
        </p:txBody>
      </p:sp>
      <p:sp>
        <p:nvSpPr>
          <p:cNvPr id="148" name="Google Shape;148;p31"/>
          <p:cNvSpPr txBox="1"/>
          <p:nvPr>
            <p:ph idx="1" type="body"/>
          </p:nvPr>
        </p:nvSpPr>
        <p:spPr>
          <a:xfrm>
            <a:off x="317725" y="611075"/>
            <a:ext cx="8574900" cy="427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Because </a:t>
            </a:r>
            <a:r>
              <a:rPr b="1" lang="en" sz="1000">
                <a:solidFill>
                  <a:schemeClr val="dk1"/>
                </a:solidFill>
                <a:latin typeface="Arial"/>
                <a:ea typeface="Arial"/>
                <a:cs typeface="Arial"/>
                <a:sym typeface="Arial"/>
              </a:rPr>
              <a:t>AWS SAM integrates with other AWS services</a:t>
            </a:r>
            <a:r>
              <a:rPr lang="en" sz="1000">
                <a:solidFill>
                  <a:schemeClr val="dk1"/>
                </a:solidFill>
                <a:latin typeface="Arial"/>
                <a:ea typeface="Arial"/>
                <a:cs typeface="Arial"/>
                <a:sym typeface="Arial"/>
              </a:rPr>
              <a:t>, creating serverless applications with AWS SAM provides the </a:t>
            </a:r>
            <a:r>
              <a:rPr lang="en" sz="1000" u="sng">
                <a:solidFill>
                  <a:schemeClr val="dk1"/>
                </a:solidFill>
                <a:latin typeface="Arial"/>
                <a:ea typeface="Arial"/>
                <a:cs typeface="Arial"/>
                <a:sym typeface="Arial"/>
              </a:rPr>
              <a:t>following benefits</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indent="-292100" lvl="0" marL="457200" rtl="0" algn="l">
              <a:lnSpc>
                <a:spcPct val="100000"/>
              </a:lnSpc>
              <a:spcBef>
                <a:spcPts val="1200"/>
              </a:spcBef>
              <a:spcAft>
                <a:spcPts val="0"/>
              </a:spcAft>
              <a:buClr>
                <a:schemeClr val="dk1"/>
              </a:buClr>
              <a:buSzPts val="1000"/>
              <a:buChar char="●"/>
            </a:pPr>
            <a:r>
              <a:rPr b="1" lang="en" sz="1000">
                <a:solidFill>
                  <a:schemeClr val="dk1"/>
                </a:solidFill>
                <a:latin typeface="Arial"/>
                <a:ea typeface="Arial"/>
                <a:cs typeface="Arial"/>
                <a:sym typeface="Arial"/>
              </a:rPr>
              <a:t>Single-deployment configuration</a:t>
            </a:r>
            <a:r>
              <a:rPr lang="en" sz="1000">
                <a:solidFill>
                  <a:schemeClr val="dk1"/>
                </a:solidFill>
                <a:latin typeface="Arial"/>
                <a:ea typeface="Arial"/>
                <a:cs typeface="Arial"/>
                <a:sym typeface="Arial"/>
              </a:rPr>
              <a:t>. AWS SAM makes it easy to </a:t>
            </a:r>
            <a:r>
              <a:rPr b="1" lang="en" sz="1000">
                <a:solidFill>
                  <a:schemeClr val="dk1"/>
                </a:solidFill>
                <a:latin typeface="Arial"/>
                <a:ea typeface="Arial"/>
                <a:cs typeface="Arial"/>
                <a:sym typeface="Arial"/>
              </a:rPr>
              <a:t>organize related components and resources, and operate on a single stack</a:t>
            </a:r>
            <a:r>
              <a:rPr lang="en" sz="1000">
                <a:solidFill>
                  <a:schemeClr val="dk1"/>
                </a:solidFill>
                <a:latin typeface="Arial"/>
                <a:ea typeface="Arial"/>
                <a:cs typeface="Arial"/>
                <a:sym typeface="Arial"/>
              </a:rPr>
              <a:t>. You can use AWS SAM to share configuration (such as memory and timeouts) between resources, and </a:t>
            </a:r>
            <a:r>
              <a:rPr b="1" lang="en" sz="1000">
                <a:solidFill>
                  <a:schemeClr val="dk1"/>
                </a:solidFill>
                <a:latin typeface="Arial"/>
                <a:ea typeface="Arial"/>
                <a:cs typeface="Arial"/>
                <a:sym typeface="Arial"/>
              </a:rPr>
              <a:t>deploy all related resources together as a single</a:t>
            </a:r>
            <a:r>
              <a:rPr lang="en" sz="1000">
                <a:solidFill>
                  <a:schemeClr val="dk1"/>
                </a:solidFill>
                <a:latin typeface="Arial"/>
                <a:ea typeface="Arial"/>
                <a:cs typeface="Arial"/>
                <a:sym typeface="Arial"/>
              </a:rPr>
              <a:t>, </a:t>
            </a:r>
            <a:r>
              <a:rPr b="1" lang="en" sz="1000">
                <a:solidFill>
                  <a:schemeClr val="dk1"/>
                </a:solidFill>
                <a:latin typeface="Arial"/>
                <a:ea typeface="Arial"/>
                <a:cs typeface="Arial"/>
                <a:sym typeface="Arial"/>
              </a:rPr>
              <a:t>versioned entity</a:t>
            </a:r>
            <a:r>
              <a:rPr lang="en" sz="1000">
                <a:solidFill>
                  <a:schemeClr val="dk1"/>
                </a:solidFill>
                <a:latin typeface="Arial"/>
                <a:ea typeface="Arial"/>
                <a:cs typeface="Arial"/>
                <a:sym typeface="Arial"/>
              </a:rPr>
              <a:t>.</a:t>
            </a:r>
            <a:br>
              <a:rPr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latin typeface="Arial"/>
                <a:ea typeface="Arial"/>
                <a:cs typeface="Arial"/>
                <a:sym typeface="Arial"/>
              </a:rPr>
              <a:t>Extension of AWS CloudFormation</a:t>
            </a:r>
            <a:r>
              <a:rPr lang="en" sz="1000">
                <a:solidFill>
                  <a:schemeClr val="dk1"/>
                </a:solidFill>
                <a:latin typeface="Arial"/>
                <a:ea typeface="Arial"/>
                <a:cs typeface="Arial"/>
                <a:sym typeface="Arial"/>
              </a:rPr>
              <a:t>. Because AWS SAM is an extension of AWS CloudFormation, you get the reliable deployment capabilities of AWS CloudFormation. You can </a:t>
            </a:r>
            <a:r>
              <a:rPr b="1" lang="en" sz="1000">
                <a:solidFill>
                  <a:schemeClr val="dk1"/>
                </a:solidFill>
                <a:latin typeface="Arial"/>
                <a:ea typeface="Arial"/>
                <a:cs typeface="Arial"/>
                <a:sym typeface="Arial"/>
              </a:rPr>
              <a:t>define resources by using AWS CloudFormation in your AWS SAM template</a:t>
            </a:r>
            <a:r>
              <a:rPr lang="en" sz="1000">
                <a:solidFill>
                  <a:schemeClr val="dk1"/>
                </a:solidFill>
                <a:latin typeface="Arial"/>
                <a:ea typeface="Arial"/>
                <a:cs typeface="Arial"/>
                <a:sym typeface="Arial"/>
              </a:rPr>
              <a:t>. Also, you can use the full suite of resources, intrinsic functions, and other template features that are available in AWS CloudFormation.</a:t>
            </a:r>
            <a:br>
              <a:rPr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latin typeface="Arial"/>
                <a:ea typeface="Arial"/>
                <a:cs typeface="Arial"/>
                <a:sym typeface="Arial"/>
              </a:rPr>
              <a:t>Built-in best practices</a:t>
            </a:r>
            <a:r>
              <a:rPr lang="en" sz="1000">
                <a:solidFill>
                  <a:schemeClr val="dk1"/>
                </a:solidFill>
                <a:latin typeface="Arial"/>
                <a:ea typeface="Arial"/>
                <a:cs typeface="Arial"/>
                <a:sym typeface="Arial"/>
              </a:rPr>
              <a:t>. You can use AWS SAM to </a:t>
            </a:r>
            <a:r>
              <a:rPr b="1" lang="en" sz="1000">
                <a:solidFill>
                  <a:schemeClr val="dk1"/>
                </a:solidFill>
                <a:latin typeface="Arial"/>
                <a:ea typeface="Arial"/>
                <a:cs typeface="Arial"/>
                <a:sym typeface="Arial"/>
              </a:rPr>
              <a:t>define and deploy your infrastructure as config</a:t>
            </a:r>
            <a:r>
              <a:rPr lang="en" sz="1000">
                <a:solidFill>
                  <a:schemeClr val="dk1"/>
                </a:solidFill>
                <a:latin typeface="Arial"/>
                <a:ea typeface="Arial"/>
                <a:cs typeface="Arial"/>
                <a:sym typeface="Arial"/>
              </a:rPr>
              <a:t>. This makes it possible for you to use and enforce best practices such as code reviews. Also, with a few lines of configuration, you can </a:t>
            </a:r>
            <a:r>
              <a:rPr b="1" lang="en" sz="1000">
                <a:solidFill>
                  <a:schemeClr val="dk1"/>
                </a:solidFill>
                <a:latin typeface="Arial"/>
                <a:ea typeface="Arial"/>
                <a:cs typeface="Arial"/>
                <a:sym typeface="Arial"/>
              </a:rPr>
              <a:t>enable safe deployments through CodeDeploy</a:t>
            </a:r>
            <a:r>
              <a:rPr lang="en" sz="1000">
                <a:solidFill>
                  <a:schemeClr val="dk1"/>
                </a:solidFill>
                <a:latin typeface="Arial"/>
                <a:ea typeface="Arial"/>
                <a:cs typeface="Arial"/>
                <a:sym typeface="Arial"/>
              </a:rPr>
              <a:t>, and can </a:t>
            </a:r>
            <a:r>
              <a:rPr b="1" lang="en" sz="1000">
                <a:solidFill>
                  <a:schemeClr val="dk1"/>
                </a:solidFill>
                <a:latin typeface="Arial"/>
                <a:ea typeface="Arial"/>
                <a:cs typeface="Arial"/>
                <a:sym typeface="Arial"/>
              </a:rPr>
              <a:t>enable tracing by using AWS X-Ray.</a:t>
            </a:r>
            <a:br>
              <a:rPr b="1"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latin typeface="Arial"/>
                <a:ea typeface="Arial"/>
                <a:cs typeface="Arial"/>
                <a:sym typeface="Arial"/>
              </a:rPr>
              <a:t>Local debugging and testing</a:t>
            </a:r>
            <a:r>
              <a:rPr lang="en" sz="1000">
                <a:solidFill>
                  <a:schemeClr val="dk1"/>
                </a:solidFill>
                <a:latin typeface="Arial"/>
                <a:ea typeface="Arial"/>
                <a:cs typeface="Arial"/>
                <a:sym typeface="Arial"/>
              </a:rPr>
              <a:t>. The AWS SAM CLI lets you locally </a:t>
            </a:r>
            <a:r>
              <a:rPr b="1" lang="en" sz="1000">
                <a:solidFill>
                  <a:schemeClr val="dk1"/>
                </a:solidFill>
                <a:latin typeface="Arial"/>
                <a:ea typeface="Arial"/>
                <a:cs typeface="Arial"/>
                <a:sym typeface="Arial"/>
              </a:rPr>
              <a:t>build</a:t>
            </a:r>
            <a:r>
              <a:rPr lang="en" sz="1000">
                <a:solidFill>
                  <a:schemeClr val="dk1"/>
                </a:solidFill>
                <a:latin typeface="Arial"/>
                <a:ea typeface="Arial"/>
                <a:cs typeface="Arial"/>
                <a:sym typeface="Arial"/>
              </a:rPr>
              <a:t>, </a:t>
            </a:r>
            <a:r>
              <a:rPr b="1" lang="en" sz="1000">
                <a:solidFill>
                  <a:schemeClr val="dk1"/>
                </a:solidFill>
                <a:latin typeface="Arial"/>
                <a:ea typeface="Arial"/>
                <a:cs typeface="Arial"/>
                <a:sym typeface="Arial"/>
              </a:rPr>
              <a:t>test</a:t>
            </a:r>
            <a:r>
              <a:rPr lang="en" sz="1000">
                <a:solidFill>
                  <a:schemeClr val="dk1"/>
                </a:solidFill>
                <a:latin typeface="Arial"/>
                <a:ea typeface="Arial"/>
                <a:cs typeface="Arial"/>
                <a:sym typeface="Arial"/>
              </a:rPr>
              <a:t>, and </a:t>
            </a:r>
            <a:r>
              <a:rPr b="1" lang="en" sz="1000">
                <a:solidFill>
                  <a:schemeClr val="dk1"/>
                </a:solidFill>
                <a:latin typeface="Arial"/>
                <a:ea typeface="Arial"/>
                <a:cs typeface="Arial"/>
                <a:sym typeface="Arial"/>
              </a:rPr>
              <a:t>debug serverless applications </a:t>
            </a:r>
            <a:r>
              <a:rPr lang="en" sz="1000">
                <a:solidFill>
                  <a:schemeClr val="dk1"/>
                </a:solidFill>
                <a:latin typeface="Arial"/>
                <a:ea typeface="Arial"/>
                <a:cs typeface="Arial"/>
                <a:sym typeface="Arial"/>
              </a:rPr>
              <a:t>that are defined by AWS SAM templates. The </a:t>
            </a:r>
            <a:r>
              <a:rPr b="1" lang="en" sz="1000">
                <a:solidFill>
                  <a:schemeClr val="dk1"/>
                </a:solidFill>
                <a:latin typeface="Arial"/>
                <a:ea typeface="Arial"/>
                <a:cs typeface="Arial"/>
                <a:sym typeface="Arial"/>
              </a:rPr>
              <a:t>CLI provides a Lambda-like execution environment locally.</a:t>
            </a:r>
            <a:r>
              <a:rPr lang="en" sz="1000">
                <a:solidFill>
                  <a:schemeClr val="dk1"/>
                </a:solidFill>
                <a:latin typeface="Arial"/>
                <a:ea typeface="Arial"/>
                <a:cs typeface="Arial"/>
                <a:sym typeface="Arial"/>
              </a:rPr>
              <a:t> It helps you catch issues upfront by providing parity with the actual Lambda execution environment. To step through and debug your code to understand what the code is doing, you can use AWS SAM with AWS toolkits like the </a:t>
            </a:r>
            <a:r>
              <a:rPr lang="en" sz="1000" u="sng">
                <a:solidFill>
                  <a:schemeClr val="dk1"/>
                </a:solidFill>
                <a:latin typeface="Arial"/>
                <a:ea typeface="Arial"/>
                <a:cs typeface="Arial"/>
                <a:sym typeface="Arial"/>
                <a:hlinkClick r:id="rId3">
                  <a:extLst>
                    <a:ext uri="{A12FA001-AC4F-418D-AE19-62706E023703}">
                      <ahyp:hlinkClr val="tx"/>
                    </a:ext>
                  </a:extLst>
                </a:hlinkClick>
              </a:rPr>
              <a:t>AWS Toolkit for JetBrains</a:t>
            </a:r>
            <a:r>
              <a:rPr lang="en" sz="1000">
                <a:solidFill>
                  <a:schemeClr val="dk1"/>
                </a:solidFill>
                <a:latin typeface="Arial"/>
                <a:ea typeface="Arial"/>
                <a:cs typeface="Arial"/>
                <a:sym typeface="Arial"/>
              </a:rPr>
              <a:t>, </a:t>
            </a:r>
            <a:r>
              <a:rPr lang="en" sz="1000" u="sng">
                <a:solidFill>
                  <a:schemeClr val="dk1"/>
                </a:solidFill>
                <a:latin typeface="Arial"/>
                <a:ea typeface="Arial"/>
                <a:cs typeface="Arial"/>
                <a:sym typeface="Arial"/>
                <a:hlinkClick r:id="rId4">
                  <a:extLst>
                    <a:ext uri="{A12FA001-AC4F-418D-AE19-62706E023703}">
                      <ahyp:hlinkClr val="tx"/>
                    </a:ext>
                  </a:extLst>
                </a:hlinkClick>
              </a:rPr>
              <a:t>AWS Toolkit for PyCharm</a:t>
            </a:r>
            <a:r>
              <a:rPr lang="en" sz="1000">
                <a:solidFill>
                  <a:schemeClr val="dk1"/>
                </a:solidFill>
                <a:latin typeface="Arial"/>
                <a:ea typeface="Arial"/>
                <a:cs typeface="Arial"/>
                <a:sym typeface="Arial"/>
              </a:rPr>
              <a:t>, </a:t>
            </a:r>
            <a:r>
              <a:rPr lang="en" sz="1000" u="sng">
                <a:solidFill>
                  <a:schemeClr val="dk1"/>
                </a:solidFill>
                <a:latin typeface="Arial"/>
                <a:ea typeface="Arial"/>
                <a:cs typeface="Arial"/>
                <a:sym typeface="Arial"/>
                <a:hlinkClick r:id="rId5">
                  <a:extLst>
                    <a:ext uri="{A12FA001-AC4F-418D-AE19-62706E023703}">
                      <ahyp:hlinkClr val="tx"/>
                    </a:ext>
                  </a:extLst>
                </a:hlinkClick>
              </a:rPr>
              <a:t>AWS Toolkit for IntelliJ</a:t>
            </a:r>
            <a:r>
              <a:rPr lang="en" sz="1000">
                <a:solidFill>
                  <a:schemeClr val="dk1"/>
                </a:solidFill>
                <a:latin typeface="Arial"/>
                <a:ea typeface="Arial"/>
                <a:cs typeface="Arial"/>
                <a:sym typeface="Arial"/>
              </a:rPr>
              <a:t>, and </a:t>
            </a:r>
            <a:r>
              <a:rPr lang="en" sz="1000" u="sng">
                <a:solidFill>
                  <a:schemeClr val="dk1"/>
                </a:solidFill>
                <a:latin typeface="Arial"/>
                <a:ea typeface="Arial"/>
                <a:cs typeface="Arial"/>
                <a:sym typeface="Arial"/>
                <a:hlinkClick r:id="rId6">
                  <a:extLst>
                    <a:ext uri="{A12FA001-AC4F-418D-AE19-62706E023703}">
                      <ahyp:hlinkClr val="tx"/>
                    </a:ext>
                  </a:extLst>
                </a:hlinkClick>
              </a:rPr>
              <a:t>AWS Toolkit for Visual Studio Code</a:t>
            </a:r>
            <a:r>
              <a:rPr lang="en" sz="1000">
                <a:solidFill>
                  <a:schemeClr val="dk1"/>
                </a:solidFill>
                <a:latin typeface="Arial"/>
                <a:ea typeface="Arial"/>
                <a:cs typeface="Arial"/>
                <a:sym typeface="Arial"/>
              </a:rPr>
              <a:t>. This tightens the feedback loop by making it possible for you to find and troubleshoot issues that you might run into in the cloud.</a:t>
            </a:r>
            <a:br>
              <a:rPr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latin typeface="Arial"/>
                <a:ea typeface="Arial"/>
                <a:cs typeface="Arial"/>
                <a:sym typeface="Arial"/>
              </a:rPr>
              <a:t>Deep integration with development tools</a:t>
            </a:r>
            <a:r>
              <a:rPr lang="en" sz="1000">
                <a:solidFill>
                  <a:schemeClr val="dk1"/>
                </a:solidFill>
                <a:latin typeface="Arial"/>
                <a:ea typeface="Arial"/>
                <a:cs typeface="Arial"/>
                <a:sym typeface="Arial"/>
              </a:rPr>
              <a:t>. You can use AWS SAM with a suite of AWS tools for building serverless applications. You can discover new applications in the </a:t>
            </a:r>
            <a:r>
              <a:rPr lang="en" sz="1000" u="sng">
                <a:solidFill>
                  <a:schemeClr val="dk1"/>
                </a:solidFill>
                <a:latin typeface="Arial"/>
                <a:ea typeface="Arial"/>
                <a:cs typeface="Arial"/>
                <a:sym typeface="Arial"/>
                <a:hlinkClick r:id="rId7">
                  <a:extLst>
                    <a:ext uri="{A12FA001-AC4F-418D-AE19-62706E023703}">
                      <ahyp:hlinkClr val="tx"/>
                    </a:ext>
                  </a:extLst>
                </a:hlinkClick>
              </a:rPr>
              <a:t>AWS Serverless Application Repository</a:t>
            </a:r>
            <a:r>
              <a:rPr lang="en" sz="1000">
                <a:solidFill>
                  <a:schemeClr val="dk1"/>
                </a:solidFill>
                <a:latin typeface="Arial"/>
                <a:ea typeface="Arial"/>
                <a:cs typeface="Arial"/>
                <a:sym typeface="Arial"/>
              </a:rPr>
              <a:t>. For authoring, testing, and debugging AWS SAM–based serverless applications, you can use the </a:t>
            </a:r>
            <a:r>
              <a:rPr lang="en" sz="1000" u="sng">
                <a:solidFill>
                  <a:schemeClr val="dk1"/>
                </a:solidFill>
                <a:latin typeface="Arial"/>
                <a:ea typeface="Arial"/>
                <a:cs typeface="Arial"/>
                <a:sym typeface="Arial"/>
                <a:hlinkClick r:id="rId8">
                  <a:extLst>
                    <a:ext uri="{A12FA001-AC4F-418D-AE19-62706E023703}">
                      <ahyp:hlinkClr val="tx"/>
                    </a:ext>
                  </a:extLst>
                </a:hlinkClick>
              </a:rPr>
              <a:t>AWS Cloud9 IDE</a:t>
            </a:r>
            <a:r>
              <a:rPr lang="en" sz="1000">
                <a:solidFill>
                  <a:schemeClr val="dk1"/>
                </a:solidFill>
                <a:latin typeface="Arial"/>
                <a:ea typeface="Arial"/>
                <a:cs typeface="Arial"/>
                <a:sym typeface="Arial"/>
              </a:rPr>
              <a:t>. To build a deployment pipeline for your serverless applications, you can use </a:t>
            </a:r>
            <a:r>
              <a:rPr lang="en" sz="1000" u="sng">
                <a:solidFill>
                  <a:schemeClr val="dk1"/>
                </a:solidFill>
                <a:latin typeface="Arial"/>
                <a:ea typeface="Arial"/>
                <a:cs typeface="Arial"/>
                <a:sym typeface="Arial"/>
                <a:hlinkClick r:id="rId9">
                  <a:extLst>
                    <a:ext uri="{A12FA001-AC4F-418D-AE19-62706E023703}">
                      <ahyp:hlinkClr val="tx"/>
                    </a:ext>
                  </a:extLst>
                </a:hlinkClick>
              </a:rPr>
              <a:t>CodeBuild</a:t>
            </a:r>
            <a:r>
              <a:rPr lang="en" sz="1000">
                <a:solidFill>
                  <a:schemeClr val="dk1"/>
                </a:solidFill>
                <a:latin typeface="Arial"/>
                <a:ea typeface="Arial"/>
                <a:cs typeface="Arial"/>
                <a:sym typeface="Arial"/>
              </a:rPr>
              <a:t>, </a:t>
            </a:r>
            <a:r>
              <a:rPr lang="en" sz="1000" u="sng">
                <a:solidFill>
                  <a:schemeClr val="dk1"/>
                </a:solidFill>
                <a:latin typeface="Arial"/>
                <a:ea typeface="Arial"/>
                <a:cs typeface="Arial"/>
                <a:sym typeface="Arial"/>
                <a:hlinkClick r:id="rId10">
                  <a:extLst>
                    <a:ext uri="{A12FA001-AC4F-418D-AE19-62706E023703}">
                      <ahyp:hlinkClr val="tx"/>
                    </a:ext>
                  </a:extLst>
                </a:hlinkClick>
              </a:rPr>
              <a:t>CodeDeploy</a:t>
            </a:r>
            <a:r>
              <a:rPr lang="en" sz="1000">
                <a:solidFill>
                  <a:schemeClr val="dk1"/>
                </a:solidFill>
                <a:latin typeface="Arial"/>
                <a:ea typeface="Arial"/>
                <a:cs typeface="Arial"/>
                <a:sym typeface="Arial"/>
              </a:rPr>
              <a:t>, and </a:t>
            </a:r>
            <a:r>
              <a:rPr lang="en" sz="1000" u="sng">
                <a:solidFill>
                  <a:schemeClr val="dk1"/>
                </a:solidFill>
                <a:latin typeface="Arial"/>
                <a:ea typeface="Arial"/>
                <a:cs typeface="Arial"/>
                <a:sym typeface="Arial"/>
                <a:hlinkClick r:id="rId11">
                  <a:extLst>
                    <a:ext uri="{A12FA001-AC4F-418D-AE19-62706E023703}">
                      <ahyp:hlinkClr val="tx"/>
                    </a:ext>
                  </a:extLst>
                </a:hlinkClick>
              </a:rPr>
              <a:t>CodePipeline</a:t>
            </a:r>
            <a:r>
              <a:rPr lang="en" sz="1000">
                <a:solidFill>
                  <a:schemeClr val="dk1"/>
                </a:solidFill>
                <a:latin typeface="Arial"/>
                <a:ea typeface="Arial"/>
                <a:cs typeface="Arial"/>
                <a:sym typeface="Arial"/>
              </a:rPr>
              <a:t>. You can also use </a:t>
            </a:r>
            <a:r>
              <a:rPr lang="en" sz="1000" u="sng">
                <a:solidFill>
                  <a:schemeClr val="dk1"/>
                </a:solidFill>
                <a:latin typeface="Arial"/>
                <a:ea typeface="Arial"/>
                <a:cs typeface="Arial"/>
                <a:sym typeface="Arial"/>
                <a:hlinkClick r:id="rId12">
                  <a:extLst>
                    <a:ext uri="{A12FA001-AC4F-418D-AE19-62706E023703}">
                      <ahyp:hlinkClr val="tx"/>
                    </a:ext>
                  </a:extLst>
                </a:hlinkClick>
              </a:rPr>
              <a:t>AWS CodeStar</a:t>
            </a:r>
            <a:r>
              <a:rPr lang="en" sz="1000">
                <a:solidFill>
                  <a:schemeClr val="dk1"/>
                </a:solidFill>
                <a:latin typeface="Arial"/>
                <a:ea typeface="Arial"/>
                <a:cs typeface="Arial"/>
                <a:sym typeface="Arial"/>
              </a:rPr>
              <a:t> to get started with a project structure, code repository, and a CI/CD pipeline that's automatically configured for you. To deploy your serverless application, you can use the </a:t>
            </a:r>
            <a:r>
              <a:rPr lang="en" sz="1000" u="sng">
                <a:solidFill>
                  <a:schemeClr val="dk1"/>
                </a:solidFill>
                <a:latin typeface="Arial"/>
                <a:ea typeface="Arial"/>
                <a:cs typeface="Arial"/>
                <a:sym typeface="Arial"/>
                <a:hlinkClick r:id="rId13">
                  <a:extLst>
                    <a:ext uri="{A12FA001-AC4F-418D-AE19-62706E023703}">
                      <ahyp:hlinkClr val="tx"/>
                    </a:ext>
                  </a:extLst>
                </a:hlinkClick>
              </a:rPr>
              <a:t>Jenkins plugin</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indent="0" lvl="0" marL="0" rtl="0" algn="l">
              <a:lnSpc>
                <a:spcPct val="100000"/>
              </a:lnSpc>
              <a:spcBef>
                <a:spcPts val="1200"/>
              </a:spcBef>
              <a:spcAft>
                <a:spcPts val="1200"/>
              </a:spcAft>
              <a:buNone/>
            </a:pPr>
            <a:r>
              <a:t/>
            </a:r>
            <a:endParaRPr sz="1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77000"/>
            <a:ext cx="8520600" cy="560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sz="3000"/>
              <a:t>AWS SAM template anatomy</a:t>
            </a:r>
            <a:endParaRPr b="1" sz="3000"/>
          </a:p>
        </p:txBody>
      </p:sp>
      <p:sp>
        <p:nvSpPr>
          <p:cNvPr id="154" name="Google Shape;154;p32"/>
          <p:cNvSpPr txBox="1"/>
          <p:nvPr>
            <p:ph idx="1" type="body"/>
          </p:nvPr>
        </p:nvSpPr>
        <p:spPr>
          <a:xfrm>
            <a:off x="311700" y="637100"/>
            <a:ext cx="4706700" cy="429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Arial"/>
                <a:ea typeface="Arial"/>
                <a:cs typeface="Arial"/>
                <a:sym typeface="Arial"/>
              </a:rPr>
              <a:t>An AWS SAM template file closely follows the format of an AWS CloudFormation template file, which is described in </a:t>
            </a:r>
            <a:r>
              <a:rPr lang="en" sz="100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Template anatomy</a:t>
            </a:r>
            <a:r>
              <a:rPr lang="en" sz="1000">
                <a:solidFill>
                  <a:schemeClr val="dk1"/>
                </a:solidFill>
                <a:highlight>
                  <a:srgbClr val="FFFFFF"/>
                </a:highlight>
                <a:latin typeface="Arial"/>
                <a:ea typeface="Arial"/>
                <a:cs typeface="Arial"/>
                <a:sym typeface="Arial"/>
              </a:rPr>
              <a:t> in the </a:t>
            </a:r>
            <a:r>
              <a:rPr i="1" lang="en" sz="1000">
                <a:solidFill>
                  <a:schemeClr val="dk1"/>
                </a:solidFill>
                <a:highlight>
                  <a:srgbClr val="FFFFFF"/>
                </a:highlight>
                <a:latin typeface="Arial"/>
                <a:ea typeface="Arial"/>
                <a:cs typeface="Arial"/>
                <a:sym typeface="Arial"/>
              </a:rPr>
              <a:t>AWS CloudFormation User Guide</a:t>
            </a:r>
            <a:r>
              <a:rPr lang="en" sz="1000">
                <a:solidFill>
                  <a:schemeClr val="dk1"/>
                </a:solidFill>
                <a:highlight>
                  <a:srgbClr val="FFFFFF"/>
                </a:highlight>
                <a:latin typeface="Arial"/>
                <a:ea typeface="Arial"/>
                <a:cs typeface="Arial"/>
                <a:sym typeface="Arial"/>
              </a:rPr>
              <a:t>. The primary differences between AWS SAM template files and AWS CloudFormation template files are the following:</a:t>
            </a:r>
            <a:endParaRPr sz="1000">
              <a:solidFill>
                <a:schemeClr val="dk1"/>
              </a:solidFill>
              <a:highlight>
                <a:srgbClr val="FFFFFF"/>
              </a:highlight>
              <a:latin typeface="Arial"/>
              <a:ea typeface="Arial"/>
              <a:cs typeface="Arial"/>
              <a:sym typeface="Arial"/>
            </a:endParaRPr>
          </a:p>
          <a:p>
            <a:pPr indent="-292100" lvl="0" marL="457200" rtl="0" algn="l">
              <a:lnSpc>
                <a:spcPct val="100000"/>
              </a:lnSpc>
              <a:spcBef>
                <a:spcPts val="1200"/>
              </a:spcBef>
              <a:spcAft>
                <a:spcPts val="0"/>
              </a:spcAft>
              <a:buClr>
                <a:schemeClr val="dk1"/>
              </a:buClr>
              <a:buSzPts val="1000"/>
              <a:buChar char="●"/>
            </a:pPr>
            <a:r>
              <a:rPr b="1" lang="en" sz="1000">
                <a:solidFill>
                  <a:schemeClr val="dk1"/>
                </a:solidFill>
                <a:highlight>
                  <a:srgbClr val="FFFFFF"/>
                </a:highlight>
                <a:latin typeface="Arial"/>
                <a:ea typeface="Arial"/>
                <a:cs typeface="Arial"/>
                <a:sym typeface="Arial"/>
              </a:rPr>
              <a:t>Transform declaration</a:t>
            </a:r>
            <a:r>
              <a:rPr lang="en" sz="1000">
                <a:solidFill>
                  <a:schemeClr val="dk1"/>
                </a:solidFill>
                <a:highlight>
                  <a:srgbClr val="FFFFFF"/>
                </a:highlight>
                <a:latin typeface="Arial"/>
                <a:ea typeface="Arial"/>
                <a:cs typeface="Arial"/>
                <a:sym typeface="Arial"/>
              </a:rPr>
              <a:t>. The declaration Transform: AWS::Serverless-2016-10-31 is required for AWS SAM template files. This declaration identifies an AWS CloudFormation template file as an AWS SAM template file. For more information about transforms, see </a:t>
            </a:r>
            <a:r>
              <a:rPr lang="en" sz="1000">
                <a:solidFill>
                  <a:schemeClr val="dk1"/>
                </a:solidFill>
                <a:highlight>
                  <a:srgbClr val="FFFFFF"/>
                </a:highlight>
                <a:uFill>
                  <a:noFill/>
                </a:uFill>
                <a:latin typeface="Arial"/>
                <a:ea typeface="Arial"/>
                <a:cs typeface="Arial"/>
                <a:sym typeface="Arial"/>
                <a:hlinkClick r:id="rId4">
                  <a:extLst>
                    <a:ext uri="{A12FA001-AC4F-418D-AE19-62706E023703}">
                      <ahyp:hlinkClr val="tx"/>
                    </a:ext>
                  </a:extLst>
                </a:hlinkClick>
              </a:rPr>
              <a:t>Transform</a:t>
            </a:r>
            <a:r>
              <a:rPr lang="en" sz="1000">
                <a:solidFill>
                  <a:schemeClr val="dk1"/>
                </a:solidFill>
                <a:highlight>
                  <a:srgbClr val="FFFFFF"/>
                </a:highlight>
                <a:latin typeface="Arial"/>
                <a:ea typeface="Arial"/>
                <a:cs typeface="Arial"/>
                <a:sym typeface="Arial"/>
              </a:rPr>
              <a:t> in the </a:t>
            </a:r>
            <a:r>
              <a:rPr i="1" lang="en" sz="1000">
                <a:solidFill>
                  <a:schemeClr val="dk1"/>
                </a:solidFill>
                <a:highlight>
                  <a:srgbClr val="FFFFFF"/>
                </a:highlight>
                <a:latin typeface="Arial"/>
                <a:ea typeface="Arial"/>
                <a:cs typeface="Arial"/>
                <a:sym typeface="Arial"/>
              </a:rPr>
              <a:t>AWS CloudFormation User Guide</a:t>
            </a:r>
            <a:r>
              <a:rPr lang="en" sz="1000">
                <a:solidFill>
                  <a:schemeClr val="dk1"/>
                </a:solidFill>
                <a:highlight>
                  <a:srgbClr val="FFFFFF"/>
                </a:highlight>
                <a:latin typeface="Arial"/>
                <a:ea typeface="Arial"/>
                <a:cs typeface="Arial"/>
                <a:sym typeface="Arial"/>
              </a:rPr>
              <a:t>.</a:t>
            </a:r>
            <a:endParaRPr sz="1000">
              <a:solidFill>
                <a:schemeClr val="dk1"/>
              </a:solidFill>
              <a:highlight>
                <a:srgbClr val="FFFFFF"/>
              </a:highlight>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highlight>
                  <a:srgbClr val="FFFFFF"/>
                </a:highlight>
                <a:latin typeface="Arial"/>
                <a:ea typeface="Arial"/>
                <a:cs typeface="Arial"/>
                <a:sym typeface="Arial"/>
              </a:rPr>
              <a:t>Globals section</a:t>
            </a:r>
            <a:r>
              <a:rPr lang="en" sz="1000">
                <a:solidFill>
                  <a:schemeClr val="dk1"/>
                </a:solidFill>
                <a:highlight>
                  <a:srgbClr val="FFFFFF"/>
                </a:highlight>
                <a:latin typeface="Arial"/>
                <a:ea typeface="Arial"/>
                <a:cs typeface="Arial"/>
                <a:sym typeface="Arial"/>
              </a:rPr>
              <a:t>. The Globals section is unique to AWS SAM. It defines properties that are common to all your serverless functions and APIs. All the AWS::Serverless::Function, AWS::Serverless::Api, and AWS::Serverless::SimpleTable resources inherit the properties that are defined in the Globals section. For more information about this section, see </a:t>
            </a:r>
            <a:r>
              <a:rPr lang="en" sz="100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Globals section of the AWS SAM template</a:t>
            </a:r>
            <a:r>
              <a:rPr lang="en" sz="1000">
                <a:solidFill>
                  <a:schemeClr val="dk1"/>
                </a:solidFill>
                <a:highlight>
                  <a:srgbClr val="FFFFFF"/>
                </a:highlight>
                <a:latin typeface="Arial"/>
                <a:ea typeface="Arial"/>
                <a:cs typeface="Arial"/>
                <a:sym typeface="Arial"/>
              </a:rPr>
              <a:t>.</a:t>
            </a:r>
            <a:endParaRPr sz="1000">
              <a:solidFill>
                <a:schemeClr val="dk1"/>
              </a:solidFill>
              <a:highlight>
                <a:srgbClr val="FFFFFF"/>
              </a:highlight>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highlight>
                  <a:srgbClr val="FFFFFF"/>
                </a:highlight>
                <a:latin typeface="Arial"/>
                <a:ea typeface="Arial"/>
                <a:cs typeface="Arial"/>
                <a:sym typeface="Arial"/>
              </a:rPr>
              <a:t>Resources section</a:t>
            </a:r>
            <a:r>
              <a:rPr lang="en" sz="1000">
                <a:solidFill>
                  <a:schemeClr val="dk1"/>
                </a:solidFill>
                <a:highlight>
                  <a:srgbClr val="FFFFFF"/>
                </a:highlight>
                <a:latin typeface="Arial"/>
                <a:ea typeface="Arial"/>
                <a:cs typeface="Arial"/>
                <a:sym typeface="Arial"/>
              </a:rPr>
              <a:t>. In AWS SAM templates the Resources section can contain a combination of AWS CloudFormation resources and AWS SAM resources. For more information about AWS CloudFormation resources, see </a:t>
            </a:r>
            <a:r>
              <a:rPr lang="en" sz="1000">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AWS resource and property types reference</a:t>
            </a:r>
            <a:r>
              <a:rPr lang="en" sz="1000">
                <a:solidFill>
                  <a:schemeClr val="dk1"/>
                </a:solidFill>
                <a:highlight>
                  <a:srgbClr val="FFFFFF"/>
                </a:highlight>
                <a:latin typeface="Arial"/>
                <a:ea typeface="Arial"/>
                <a:cs typeface="Arial"/>
                <a:sym typeface="Arial"/>
              </a:rPr>
              <a:t> in the </a:t>
            </a:r>
            <a:r>
              <a:rPr i="1" lang="en" sz="1000">
                <a:solidFill>
                  <a:schemeClr val="dk1"/>
                </a:solidFill>
                <a:highlight>
                  <a:srgbClr val="FFFFFF"/>
                </a:highlight>
                <a:latin typeface="Arial"/>
                <a:ea typeface="Arial"/>
                <a:cs typeface="Arial"/>
                <a:sym typeface="Arial"/>
              </a:rPr>
              <a:t>AWS CloudFormation User Guide</a:t>
            </a:r>
            <a:r>
              <a:rPr lang="en" sz="1000">
                <a:solidFill>
                  <a:schemeClr val="dk1"/>
                </a:solidFill>
                <a:highlight>
                  <a:srgbClr val="FFFFFF"/>
                </a:highlight>
                <a:latin typeface="Arial"/>
                <a:ea typeface="Arial"/>
                <a:cs typeface="Arial"/>
                <a:sym typeface="Arial"/>
              </a:rPr>
              <a:t>. For more information about AWS SAM resources, see </a:t>
            </a:r>
            <a:r>
              <a:rPr lang="en" sz="1000">
                <a:solidFill>
                  <a:schemeClr val="dk1"/>
                </a:solidFill>
                <a:highlight>
                  <a:srgbClr val="FFFFFF"/>
                </a:highlight>
                <a:uFill>
                  <a:noFill/>
                </a:uFill>
                <a:latin typeface="Arial"/>
                <a:ea typeface="Arial"/>
                <a:cs typeface="Arial"/>
                <a:sym typeface="Arial"/>
                <a:hlinkClick r:id="rId7">
                  <a:extLst>
                    <a:ext uri="{A12FA001-AC4F-418D-AE19-62706E023703}">
                      <ahyp:hlinkClr val="tx"/>
                    </a:ext>
                  </a:extLst>
                </a:hlinkClick>
              </a:rPr>
              <a:t>AWS SAM resource and property reference</a:t>
            </a:r>
            <a:r>
              <a:rPr lang="en" sz="1000">
                <a:solidFill>
                  <a:schemeClr val="dk1"/>
                </a:solidFill>
                <a:highlight>
                  <a:srgbClr val="FFFFFF"/>
                </a:highlight>
                <a:latin typeface="Arial"/>
                <a:ea typeface="Arial"/>
                <a:cs typeface="Arial"/>
                <a:sym typeface="Arial"/>
              </a:rPr>
              <a:t>.</a:t>
            </a:r>
            <a:endParaRPr sz="1000">
              <a:solidFill>
                <a:schemeClr val="dk1"/>
              </a:solidFill>
              <a:highlight>
                <a:srgbClr val="FFFFFF"/>
              </a:highlight>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Char char="●"/>
            </a:pPr>
            <a:r>
              <a:rPr b="1" lang="en" sz="1000">
                <a:solidFill>
                  <a:schemeClr val="dk1"/>
                </a:solidFill>
                <a:highlight>
                  <a:srgbClr val="FFFFFF"/>
                </a:highlight>
                <a:latin typeface="Arial"/>
                <a:ea typeface="Arial"/>
                <a:cs typeface="Arial"/>
                <a:sym typeface="Arial"/>
              </a:rPr>
              <a:t>Parameters section</a:t>
            </a:r>
            <a:r>
              <a:rPr lang="en" sz="1000">
                <a:solidFill>
                  <a:schemeClr val="dk1"/>
                </a:solidFill>
                <a:highlight>
                  <a:srgbClr val="FFFFFF"/>
                </a:highlight>
                <a:latin typeface="Arial"/>
                <a:ea typeface="Arial"/>
                <a:cs typeface="Arial"/>
                <a:sym typeface="Arial"/>
              </a:rPr>
              <a:t>. Objects that are declared in the Parameters section cause the sam deploy --guided command to present additional prompts to the user. For examples of declared objects and the corresponding prompts, see </a:t>
            </a:r>
            <a:r>
              <a:rPr lang="en" sz="1000">
                <a:solidFill>
                  <a:schemeClr val="dk1"/>
                </a:solidFill>
                <a:highlight>
                  <a:srgbClr val="FFFFFF"/>
                </a:highlight>
                <a:uFill>
                  <a:noFill/>
                </a:uFill>
                <a:latin typeface="Arial"/>
                <a:ea typeface="Arial"/>
                <a:cs typeface="Arial"/>
                <a:sym typeface="Arial"/>
                <a:hlinkClick r:id="rId8">
                  <a:extLst>
                    <a:ext uri="{A12FA001-AC4F-418D-AE19-62706E023703}">
                      <ahyp:hlinkClr val="tx"/>
                    </a:ext>
                  </a:extLst>
                </a:hlinkClick>
              </a:rPr>
              <a:t>sam deploy</a:t>
            </a:r>
            <a:r>
              <a:rPr lang="en" sz="1000">
                <a:solidFill>
                  <a:schemeClr val="dk1"/>
                </a:solidFill>
                <a:highlight>
                  <a:srgbClr val="FFFFFF"/>
                </a:highlight>
                <a:latin typeface="Arial"/>
                <a:ea typeface="Arial"/>
                <a:cs typeface="Arial"/>
                <a:sym typeface="Arial"/>
              </a:rPr>
              <a:t> in the AWS SAM CLI command reference.</a:t>
            </a:r>
            <a:endParaRPr sz="1000">
              <a:solidFill>
                <a:schemeClr val="dk1"/>
              </a:solidFill>
              <a:highlight>
                <a:srgbClr val="FFFFFF"/>
              </a:highlight>
              <a:latin typeface="Arial"/>
              <a:ea typeface="Arial"/>
              <a:cs typeface="Arial"/>
              <a:sym typeface="Arial"/>
            </a:endParaRPr>
          </a:p>
          <a:p>
            <a:pPr indent="0" lvl="0" marL="0" rtl="0" algn="l">
              <a:lnSpc>
                <a:spcPct val="100000"/>
              </a:lnSpc>
              <a:spcBef>
                <a:spcPts val="800"/>
              </a:spcBef>
              <a:spcAft>
                <a:spcPts val="1200"/>
              </a:spcAft>
              <a:buNone/>
            </a:pPr>
            <a:r>
              <a:t/>
            </a:r>
            <a:endParaRPr sz="1000">
              <a:solidFill>
                <a:schemeClr val="dk1"/>
              </a:solidFill>
              <a:latin typeface="Arial"/>
              <a:ea typeface="Arial"/>
              <a:cs typeface="Arial"/>
              <a:sym typeface="Arial"/>
            </a:endParaRPr>
          </a:p>
        </p:txBody>
      </p:sp>
      <p:pic>
        <p:nvPicPr>
          <p:cNvPr id="155" name="Google Shape;155;p32"/>
          <p:cNvPicPr preferRelativeResize="0"/>
          <p:nvPr/>
        </p:nvPicPr>
        <p:blipFill>
          <a:blip r:embed="rId9">
            <a:alphaModFix/>
          </a:blip>
          <a:stretch>
            <a:fillRect/>
          </a:stretch>
        </p:blipFill>
        <p:spPr>
          <a:xfrm>
            <a:off x="5368650" y="950188"/>
            <a:ext cx="343827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Template sections</a:t>
            </a:r>
            <a:endParaRPr b="1"/>
          </a:p>
        </p:txBody>
      </p:sp>
      <p:sp>
        <p:nvSpPr>
          <p:cNvPr id="161" name="Google Shape;161;p33"/>
          <p:cNvSpPr txBox="1"/>
          <p:nvPr>
            <p:ph idx="1" type="body"/>
          </p:nvPr>
        </p:nvSpPr>
        <p:spPr>
          <a:xfrm>
            <a:off x="311700" y="1152475"/>
            <a:ext cx="3548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AWS SAM templates can include several major sections. Only the </a:t>
            </a:r>
            <a:r>
              <a:rPr b="1" lang="en" sz="1000">
                <a:solidFill>
                  <a:schemeClr val="dk1"/>
                </a:solidFill>
              </a:rPr>
              <a:t>Transform and Resources sections are required</a:t>
            </a:r>
            <a:r>
              <a:rPr lang="en" sz="1000">
                <a:solidFill>
                  <a:schemeClr val="dk1"/>
                </a:solidFill>
              </a:rPr>
              <a:t>.</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rPr>
              <a:t>You can </a:t>
            </a:r>
            <a:r>
              <a:rPr b="1" lang="en" sz="1000">
                <a:solidFill>
                  <a:schemeClr val="dk1"/>
                </a:solidFill>
              </a:rPr>
              <a:t>include </a:t>
            </a:r>
            <a:r>
              <a:rPr lang="en" sz="1000">
                <a:solidFill>
                  <a:schemeClr val="dk1"/>
                </a:solidFill>
              </a:rPr>
              <a:t>template </a:t>
            </a:r>
            <a:r>
              <a:rPr b="1" lang="en" sz="1000">
                <a:solidFill>
                  <a:schemeClr val="dk1"/>
                </a:solidFill>
              </a:rPr>
              <a:t>sections in any order</a:t>
            </a:r>
            <a:r>
              <a:rPr lang="en" sz="1000">
                <a:solidFill>
                  <a:schemeClr val="dk1"/>
                </a:solidFill>
              </a:rPr>
              <a:t>. However, as you build your template, it can be helpful to use the logical order that's shown in the following list. </a:t>
            </a:r>
            <a:br>
              <a:rPr lang="en" sz="1000">
                <a:solidFill>
                  <a:schemeClr val="dk1"/>
                </a:solidFill>
              </a:rPr>
            </a:br>
            <a:r>
              <a:rPr lang="en" sz="1000">
                <a:solidFill>
                  <a:schemeClr val="dk1"/>
                </a:solidFill>
              </a:rPr>
              <a:t>This is because the values in one section might refer to values from a previous section.</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000" u="sng">
                <a:solidFill>
                  <a:schemeClr val="dk1"/>
                </a:solidFill>
                <a:hlinkClick r:id="rId3">
                  <a:extLst>
                    <a:ext uri="{A12FA001-AC4F-418D-AE19-62706E023703}">
                      <ahyp:hlinkClr val="tx"/>
                    </a:ext>
                  </a:extLst>
                </a:hlinkClick>
              </a:rPr>
              <a:t>Transform (required)</a:t>
            </a:r>
            <a:endParaRPr b="1"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rPr>
              <a:t>For AWS SAM templates, you must include this section with a value of </a:t>
            </a:r>
            <a:r>
              <a:rPr b="1" lang="en" sz="1000">
                <a:solidFill>
                  <a:schemeClr val="dk1"/>
                </a:solidFill>
              </a:rPr>
              <a:t>AWS::Serverless-2016-10-31.</a:t>
            </a:r>
            <a:endParaRPr b="1"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rPr>
              <a:t>Additional transforms are optional. For more information about transforms, see </a:t>
            </a:r>
            <a:r>
              <a:rPr lang="en" sz="1000" u="sng">
                <a:solidFill>
                  <a:schemeClr val="dk1"/>
                </a:solidFill>
                <a:hlinkClick r:id="rId4">
                  <a:extLst>
                    <a:ext uri="{A12FA001-AC4F-418D-AE19-62706E023703}">
                      <ahyp:hlinkClr val="tx"/>
                    </a:ext>
                  </a:extLst>
                </a:hlinkClick>
              </a:rPr>
              <a:t>Transform</a:t>
            </a:r>
            <a:r>
              <a:rPr lang="en" sz="1000">
                <a:solidFill>
                  <a:schemeClr val="dk1"/>
                </a:solidFill>
              </a:rPr>
              <a:t> in the AWS CloudFormation User Guide.</a:t>
            </a:r>
            <a:endParaRPr sz="1000">
              <a:solidFill>
                <a:schemeClr val="dk1"/>
              </a:solidFill>
            </a:endParaRPr>
          </a:p>
          <a:p>
            <a:pPr indent="0" lvl="0" marL="0" rtl="0" algn="l">
              <a:lnSpc>
                <a:spcPct val="100000"/>
              </a:lnSpc>
              <a:spcBef>
                <a:spcPts val="1200"/>
              </a:spcBef>
              <a:spcAft>
                <a:spcPts val="1200"/>
              </a:spcAft>
              <a:buNone/>
            </a:pPr>
            <a:r>
              <a:t/>
            </a:r>
            <a:endParaRPr sz="1000">
              <a:solidFill>
                <a:schemeClr val="dk1"/>
              </a:solidFill>
            </a:endParaRPr>
          </a:p>
        </p:txBody>
      </p:sp>
      <p:sp>
        <p:nvSpPr>
          <p:cNvPr id="162" name="Google Shape;162;p33"/>
          <p:cNvSpPr txBox="1"/>
          <p:nvPr/>
        </p:nvSpPr>
        <p:spPr>
          <a:xfrm>
            <a:off x="4116000" y="1152175"/>
            <a:ext cx="3961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dk1"/>
                </a:solidFill>
                <a:hlinkClick r:id="rId5">
                  <a:extLst>
                    <a:ext uri="{A12FA001-AC4F-418D-AE19-62706E023703}">
                      <ahyp:hlinkClr val="tx"/>
                    </a:ext>
                  </a:extLst>
                </a:hlinkClick>
              </a:rPr>
              <a:t>Globals (optional)</a:t>
            </a:r>
            <a:endParaRPr b="1" sz="1000">
              <a:solidFill>
                <a:schemeClr val="dk1"/>
              </a:solidFill>
            </a:endParaRPr>
          </a:p>
          <a:p>
            <a:pPr indent="0" lvl="0" marL="0" rtl="0" algn="l">
              <a:spcBef>
                <a:spcPts val="1200"/>
              </a:spcBef>
              <a:spcAft>
                <a:spcPts val="0"/>
              </a:spcAft>
              <a:buNone/>
            </a:pPr>
            <a:r>
              <a:rPr b="1" lang="en" sz="1000">
                <a:solidFill>
                  <a:schemeClr val="dk1"/>
                </a:solidFill>
              </a:rPr>
              <a:t>Properties </a:t>
            </a:r>
            <a:r>
              <a:rPr lang="en" sz="1000">
                <a:solidFill>
                  <a:schemeClr val="dk1"/>
                </a:solidFill>
              </a:rPr>
              <a:t>that are </a:t>
            </a:r>
            <a:r>
              <a:rPr b="1" lang="en" sz="1000">
                <a:solidFill>
                  <a:schemeClr val="dk1"/>
                </a:solidFill>
              </a:rPr>
              <a:t>common</a:t>
            </a:r>
            <a:r>
              <a:rPr lang="en" sz="1000">
                <a:solidFill>
                  <a:schemeClr val="dk1"/>
                </a:solidFill>
              </a:rPr>
              <a:t> to all your serverless functions, APIs, and simple tables. </a:t>
            </a:r>
            <a:endParaRPr sz="1000">
              <a:solidFill>
                <a:schemeClr val="dk1"/>
              </a:solidFill>
            </a:endParaRPr>
          </a:p>
          <a:p>
            <a:pPr indent="0" lvl="0" marL="0" rtl="0" algn="l">
              <a:spcBef>
                <a:spcPts val="1200"/>
              </a:spcBef>
              <a:spcAft>
                <a:spcPts val="0"/>
              </a:spcAft>
              <a:buNone/>
            </a:pPr>
            <a:r>
              <a:rPr lang="en" sz="1000">
                <a:solidFill>
                  <a:schemeClr val="dk1"/>
                </a:solidFill>
              </a:rPr>
              <a:t>This section is unique to AWS SAM. There isn't a corresponding section in AWS CloudFormation templates.</a:t>
            </a:r>
            <a:endParaRPr sz="1000">
              <a:solidFill>
                <a:schemeClr val="dk1"/>
              </a:solidFill>
            </a:endParaRPr>
          </a:p>
          <a:p>
            <a:pPr indent="0" lvl="0" marL="0" rtl="0" algn="l">
              <a:spcBef>
                <a:spcPts val="1200"/>
              </a:spcBef>
              <a:spcAft>
                <a:spcPts val="0"/>
              </a:spcAft>
              <a:buNone/>
            </a:pPr>
            <a:r>
              <a:rPr b="1" lang="en" sz="1000" u="sng">
                <a:solidFill>
                  <a:schemeClr val="dk1"/>
                </a:solidFill>
                <a:hlinkClick r:id="rId6">
                  <a:extLst>
                    <a:ext uri="{A12FA001-AC4F-418D-AE19-62706E023703}">
                      <ahyp:hlinkClr val="tx"/>
                    </a:ext>
                  </a:extLst>
                </a:hlinkClick>
              </a:rPr>
              <a:t>Description (optional)</a:t>
            </a:r>
            <a:endParaRPr b="1" sz="1000">
              <a:solidFill>
                <a:schemeClr val="dk1"/>
              </a:solidFill>
            </a:endParaRPr>
          </a:p>
          <a:p>
            <a:pPr indent="0" lvl="0" marL="0" rtl="0" algn="l">
              <a:spcBef>
                <a:spcPts val="1200"/>
              </a:spcBef>
              <a:spcAft>
                <a:spcPts val="0"/>
              </a:spcAft>
              <a:buNone/>
            </a:pPr>
            <a:r>
              <a:rPr lang="en" sz="1000">
                <a:solidFill>
                  <a:schemeClr val="dk1"/>
                </a:solidFill>
              </a:rPr>
              <a:t>A text string that </a:t>
            </a:r>
            <a:r>
              <a:rPr b="1" lang="en" sz="1000">
                <a:solidFill>
                  <a:schemeClr val="dk1"/>
                </a:solidFill>
              </a:rPr>
              <a:t>describes </a:t>
            </a:r>
            <a:r>
              <a:rPr lang="en" sz="1000">
                <a:solidFill>
                  <a:schemeClr val="dk1"/>
                </a:solidFill>
              </a:rPr>
              <a:t>the template.</a:t>
            </a:r>
            <a:endParaRPr sz="1000">
              <a:solidFill>
                <a:schemeClr val="dk1"/>
              </a:solidFill>
            </a:endParaRPr>
          </a:p>
          <a:p>
            <a:pPr indent="0" lvl="0" marL="0" rtl="0" algn="l">
              <a:spcBef>
                <a:spcPts val="1200"/>
              </a:spcBef>
              <a:spcAft>
                <a:spcPts val="0"/>
              </a:spcAft>
              <a:buNone/>
            </a:pPr>
            <a:r>
              <a:rPr lang="en" sz="1000">
                <a:solidFill>
                  <a:schemeClr val="dk1"/>
                </a:solidFill>
              </a:rPr>
              <a:t>This section corresponds directly with the Description section of AWS CloudFormation templates.</a:t>
            </a:r>
            <a:endParaRPr sz="1000">
              <a:solidFill>
                <a:schemeClr val="dk1"/>
              </a:solidFill>
            </a:endParaRPr>
          </a:p>
          <a:p>
            <a:pPr indent="0" lvl="0" marL="0" rtl="0" algn="l">
              <a:spcBef>
                <a:spcPts val="1200"/>
              </a:spcBef>
              <a:spcAft>
                <a:spcPts val="0"/>
              </a:spcAft>
              <a:buNone/>
            </a:pPr>
            <a:r>
              <a:rPr b="1" lang="en" sz="1000" u="sng">
                <a:solidFill>
                  <a:schemeClr val="dk1"/>
                </a:solidFill>
                <a:hlinkClick r:id="rId7">
                  <a:extLst>
                    <a:ext uri="{A12FA001-AC4F-418D-AE19-62706E023703}">
                      <ahyp:hlinkClr val="tx"/>
                    </a:ext>
                  </a:extLst>
                </a:hlinkClick>
              </a:rPr>
              <a:t>Metadata (optional)</a:t>
            </a:r>
            <a:endParaRPr b="1" sz="1000">
              <a:solidFill>
                <a:schemeClr val="dk1"/>
              </a:solidFill>
            </a:endParaRPr>
          </a:p>
          <a:p>
            <a:pPr indent="0" lvl="0" marL="0" rtl="0" algn="l">
              <a:spcBef>
                <a:spcPts val="1200"/>
              </a:spcBef>
              <a:spcAft>
                <a:spcPts val="0"/>
              </a:spcAft>
              <a:buNone/>
            </a:pPr>
            <a:r>
              <a:rPr lang="en" sz="1000">
                <a:solidFill>
                  <a:schemeClr val="dk1"/>
                </a:solidFill>
              </a:rPr>
              <a:t>Objects that provide </a:t>
            </a:r>
            <a:r>
              <a:rPr b="1" lang="en" sz="1000">
                <a:solidFill>
                  <a:schemeClr val="dk1"/>
                </a:solidFill>
              </a:rPr>
              <a:t>additional information about the template</a:t>
            </a:r>
            <a:r>
              <a:rPr lang="en" sz="1000">
                <a:solidFill>
                  <a:schemeClr val="dk1"/>
                </a:solidFill>
              </a:rPr>
              <a:t>.</a:t>
            </a:r>
            <a:endParaRPr sz="1000">
              <a:solidFill>
                <a:schemeClr val="dk1"/>
              </a:solidFill>
            </a:endParaRPr>
          </a:p>
          <a:p>
            <a:pPr indent="0" lvl="0" marL="0" rtl="0" algn="l">
              <a:spcBef>
                <a:spcPts val="1200"/>
              </a:spcBef>
              <a:spcAft>
                <a:spcPts val="1200"/>
              </a:spcAft>
              <a:buNone/>
            </a:pPr>
            <a:r>
              <a:rPr lang="en" sz="1000">
                <a:solidFill>
                  <a:schemeClr val="dk1"/>
                </a:solidFill>
              </a:rPr>
              <a:t>This section corresponds directly with the Metadata section of AWS CloudFormation templates.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1463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Template sections</a:t>
            </a:r>
            <a:endParaRPr b="1"/>
          </a:p>
        </p:txBody>
      </p:sp>
      <p:sp>
        <p:nvSpPr>
          <p:cNvPr id="168" name="Google Shape;168;p34"/>
          <p:cNvSpPr txBox="1"/>
          <p:nvPr>
            <p:ph idx="1" type="body"/>
          </p:nvPr>
        </p:nvSpPr>
        <p:spPr>
          <a:xfrm>
            <a:off x="311700" y="719075"/>
            <a:ext cx="3862200" cy="392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000" u="sng">
                <a:solidFill>
                  <a:schemeClr val="dk1"/>
                </a:solidFill>
                <a:hlinkClick r:id="rId3">
                  <a:extLst>
                    <a:ext uri="{A12FA001-AC4F-418D-AE19-62706E023703}">
                      <ahyp:hlinkClr val="tx"/>
                    </a:ext>
                  </a:extLst>
                </a:hlinkClick>
              </a:rPr>
              <a:t>Parameters (optional)</a:t>
            </a:r>
            <a:endParaRPr b="1"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000">
                <a:solidFill>
                  <a:schemeClr val="dk1"/>
                </a:solidFill>
              </a:rPr>
              <a:t>Values to pass to your template at runtime</a:t>
            </a:r>
            <a:r>
              <a:rPr lang="en" sz="1000">
                <a:solidFill>
                  <a:schemeClr val="dk1"/>
                </a:solidFill>
              </a:rPr>
              <a:t> (when you create or update a stack). You can refer to parameters from the Resources and Outputs sections of the template.</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rPr>
              <a:t>Values that are passed in using the --parameter-overrides parameter of the sam deploy command—and entries in the configuration file—take precendence over entries in the AWS SAM template file. For more information about the sam deploy command, see </a:t>
            </a:r>
            <a:r>
              <a:rPr lang="en" sz="1000" u="sng">
                <a:solidFill>
                  <a:schemeClr val="dk1"/>
                </a:solidFill>
                <a:hlinkClick r:id="rId4">
                  <a:extLst>
                    <a:ext uri="{A12FA001-AC4F-418D-AE19-62706E023703}">
                      <ahyp:hlinkClr val="tx"/>
                    </a:ext>
                  </a:extLst>
                </a:hlinkClick>
              </a:rPr>
              <a:t>sam deploy</a:t>
            </a:r>
            <a:r>
              <a:rPr lang="en" sz="1000">
                <a:solidFill>
                  <a:schemeClr val="dk1"/>
                </a:solidFill>
              </a:rPr>
              <a:t> in the AWS SAM CLI command reference. For more information about the configuration file, see </a:t>
            </a:r>
            <a:r>
              <a:rPr lang="en" sz="1000" u="sng">
                <a:solidFill>
                  <a:schemeClr val="dk1"/>
                </a:solidFill>
                <a:hlinkClick r:id="rId5">
                  <a:extLst>
                    <a:ext uri="{A12FA001-AC4F-418D-AE19-62706E023703}">
                      <ahyp:hlinkClr val="tx"/>
                    </a:ext>
                  </a:extLst>
                </a:hlinkClick>
              </a:rPr>
              <a:t>AWS SAM CLI configuration file</a:t>
            </a:r>
            <a:r>
              <a:rPr lang="en" sz="1000">
                <a:solidFill>
                  <a:schemeClr val="dk1"/>
                </a:solidFill>
              </a:rPr>
              <a:t>.</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000" u="sng">
                <a:solidFill>
                  <a:schemeClr val="dk1"/>
                </a:solidFill>
                <a:hlinkClick r:id="rId6">
                  <a:extLst>
                    <a:ext uri="{A12FA001-AC4F-418D-AE19-62706E023703}">
                      <ahyp:hlinkClr val="tx"/>
                    </a:ext>
                  </a:extLst>
                </a:hlinkClick>
              </a:rPr>
              <a:t>Mappings (optional)</a:t>
            </a:r>
            <a:endParaRPr b="1"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rPr>
              <a:t>A </a:t>
            </a:r>
            <a:r>
              <a:rPr b="1" lang="en" sz="1000">
                <a:solidFill>
                  <a:schemeClr val="dk1"/>
                </a:solidFill>
              </a:rPr>
              <a:t>mapping of keys and associated values</a:t>
            </a:r>
            <a:r>
              <a:rPr lang="en" sz="1000">
                <a:solidFill>
                  <a:schemeClr val="dk1"/>
                </a:solidFill>
              </a:rPr>
              <a:t> that you can use to </a:t>
            </a:r>
            <a:r>
              <a:rPr b="1" lang="en" sz="1000">
                <a:solidFill>
                  <a:schemeClr val="dk1"/>
                </a:solidFill>
              </a:rPr>
              <a:t>specify conditional parameter values</a:t>
            </a:r>
            <a:r>
              <a:rPr lang="en" sz="1000">
                <a:solidFill>
                  <a:schemeClr val="dk1"/>
                </a:solidFill>
              </a:rPr>
              <a:t>, similar to a lookup table. You can match a key to a corresponding value by using the </a:t>
            </a:r>
            <a:r>
              <a:rPr lang="en" sz="1000" u="sng">
                <a:solidFill>
                  <a:schemeClr val="dk1"/>
                </a:solidFill>
                <a:hlinkClick r:id="rId7">
                  <a:extLst>
                    <a:ext uri="{A12FA001-AC4F-418D-AE19-62706E023703}">
                      <ahyp:hlinkClr val="tx"/>
                    </a:ext>
                  </a:extLst>
                </a:hlinkClick>
              </a:rPr>
              <a:t>Fn::FindInMap</a:t>
            </a:r>
            <a:r>
              <a:rPr lang="en" sz="1000">
                <a:solidFill>
                  <a:schemeClr val="dk1"/>
                </a:solidFill>
              </a:rPr>
              <a:t> intrinsic function in the Resources and Outputs sections.</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rPr>
              <a:t>This section corresponds directly with the Mappings section of AWS CloudFormation templates.</a:t>
            </a:r>
            <a:endParaRPr sz="1000">
              <a:solidFill>
                <a:schemeClr val="dk1"/>
              </a:solidFill>
            </a:endParaRPr>
          </a:p>
          <a:p>
            <a:pPr indent="0" lvl="0" marL="0" rtl="0" algn="l">
              <a:spcBef>
                <a:spcPts val="1200"/>
              </a:spcBef>
              <a:spcAft>
                <a:spcPts val="1200"/>
              </a:spcAft>
              <a:buNone/>
            </a:pPr>
            <a:r>
              <a:t/>
            </a:r>
            <a:endParaRPr sz="1000"/>
          </a:p>
        </p:txBody>
      </p:sp>
      <p:sp>
        <p:nvSpPr>
          <p:cNvPr id="169" name="Google Shape;169;p34"/>
          <p:cNvSpPr txBox="1"/>
          <p:nvPr/>
        </p:nvSpPr>
        <p:spPr>
          <a:xfrm>
            <a:off x="4173900" y="648900"/>
            <a:ext cx="3000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dk1"/>
                </a:solidFill>
                <a:hlinkClick r:id="rId8">
                  <a:extLst>
                    <a:ext uri="{A12FA001-AC4F-418D-AE19-62706E023703}">
                      <ahyp:hlinkClr val="tx"/>
                    </a:ext>
                  </a:extLst>
                </a:hlinkClick>
              </a:rPr>
              <a:t>Conditions (optional)</a:t>
            </a:r>
            <a:endParaRPr b="1" sz="1000">
              <a:solidFill>
                <a:schemeClr val="dk1"/>
              </a:solidFill>
            </a:endParaRPr>
          </a:p>
          <a:p>
            <a:pPr indent="0" lvl="0" marL="0" rtl="0" algn="l">
              <a:spcBef>
                <a:spcPts val="1200"/>
              </a:spcBef>
              <a:spcAft>
                <a:spcPts val="0"/>
              </a:spcAft>
              <a:buNone/>
            </a:pPr>
            <a:r>
              <a:rPr lang="en" sz="1000">
                <a:solidFill>
                  <a:schemeClr val="dk1"/>
                </a:solidFill>
              </a:rPr>
              <a:t>Conditions that </a:t>
            </a:r>
            <a:r>
              <a:rPr b="1" lang="en" sz="1000">
                <a:solidFill>
                  <a:schemeClr val="dk1"/>
                </a:solidFill>
              </a:rPr>
              <a:t>control </a:t>
            </a:r>
            <a:r>
              <a:rPr lang="en" sz="1000">
                <a:solidFill>
                  <a:schemeClr val="dk1"/>
                </a:solidFill>
              </a:rPr>
              <a:t>whether certain </a:t>
            </a:r>
            <a:r>
              <a:rPr b="1" lang="en" sz="1000">
                <a:solidFill>
                  <a:schemeClr val="dk1"/>
                </a:solidFill>
              </a:rPr>
              <a:t>resources are created</a:t>
            </a:r>
            <a:r>
              <a:rPr lang="en" sz="1000">
                <a:solidFill>
                  <a:schemeClr val="dk1"/>
                </a:solidFill>
              </a:rPr>
              <a:t> or whether certain </a:t>
            </a:r>
            <a:r>
              <a:rPr b="1" lang="en" sz="1000">
                <a:solidFill>
                  <a:schemeClr val="dk1"/>
                </a:solidFill>
              </a:rPr>
              <a:t>resource properties are assigned</a:t>
            </a:r>
            <a:r>
              <a:rPr lang="en" sz="1000">
                <a:solidFill>
                  <a:schemeClr val="dk1"/>
                </a:solidFill>
              </a:rPr>
              <a:t> a value </a:t>
            </a:r>
            <a:r>
              <a:rPr b="1" lang="en" sz="1000">
                <a:solidFill>
                  <a:schemeClr val="dk1"/>
                </a:solidFill>
              </a:rPr>
              <a:t>during stack creation or update</a:t>
            </a:r>
            <a:r>
              <a:rPr lang="en" sz="1000">
                <a:solidFill>
                  <a:schemeClr val="dk1"/>
                </a:solidFill>
              </a:rPr>
              <a:t>. For example, you could conditionally create a resource that depends on whether the stack is for a production or test environment.</a:t>
            </a:r>
            <a:endParaRPr sz="1000">
              <a:solidFill>
                <a:schemeClr val="dk1"/>
              </a:solidFill>
            </a:endParaRPr>
          </a:p>
          <a:p>
            <a:pPr indent="0" lvl="0" marL="0" rtl="0" algn="l">
              <a:spcBef>
                <a:spcPts val="1200"/>
              </a:spcBef>
              <a:spcAft>
                <a:spcPts val="0"/>
              </a:spcAft>
              <a:buNone/>
            </a:pPr>
            <a:r>
              <a:rPr lang="en" sz="1000">
                <a:solidFill>
                  <a:schemeClr val="dk1"/>
                </a:solidFill>
              </a:rPr>
              <a:t>This section corresponds directly with the Conditions section of AWS CloudFormation templates.</a:t>
            </a:r>
            <a:endParaRPr sz="1000">
              <a:solidFill>
                <a:schemeClr val="dk1"/>
              </a:solidFill>
            </a:endParaRPr>
          </a:p>
          <a:p>
            <a:pPr indent="0" lvl="0" marL="0" rtl="0" algn="l">
              <a:spcBef>
                <a:spcPts val="1200"/>
              </a:spcBef>
              <a:spcAft>
                <a:spcPts val="0"/>
              </a:spcAft>
              <a:buNone/>
            </a:pPr>
            <a:r>
              <a:rPr b="1" lang="en" sz="1000" u="sng">
                <a:solidFill>
                  <a:schemeClr val="dk1"/>
                </a:solidFill>
                <a:hlinkClick r:id="rId9">
                  <a:extLst>
                    <a:ext uri="{A12FA001-AC4F-418D-AE19-62706E023703}">
                      <ahyp:hlinkClr val="tx"/>
                    </a:ext>
                  </a:extLst>
                </a:hlinkClick>
              </a:rPr>
              <a:t>Resources (required)</a:t>
            </a:r>
            <a:endParaRPr b="1" sz="1000">
              <a:solidFill>
                <a:schemeClr val="dk1"/>
              </a:solidFill>
            </a:endParaRPr>
          </a:p>
          <a:p>
            <a:pPr indent="0" lvl="0" marL="0" rtl="0" algn="l">
              <a:spcBef>
                <a:spcPts val="1200"/>
              </a:spcBef>
              <a:spcAft>
                <a:spcPts val="0"/>
              </a:spcAft>
              <a:buNone/>
            </a:pPr>
            <a:r>
              <a:rPr lang="en" sz="1000">
                <a:solidFill>
                  <a:schemeClr val="dk1"/>
                </a:solidFill>
              </a:rPr>
              <a:t>The </a:t>
            </a:r>
            <a:r>
              <a:rPr b="1" lang="en" sz="1000">
                <a:solidFill>
                  <a:schemeClr val="dk1"/>
                </a:solidFill>
              </a:rPr>
              <a:t>stack resources and their properties</a:t>
            </a:r>
            <a:r>
              <a:rPr lang="en" sz="1000">
                <a:solidFill>
                  <a:schemeClr val="dk1"/>
                </a:solidFill>
              </a:rPr>
              <a:t>, such as an Amazon Elastic Compute Cloud (Amazon EC2) instance or an Amazon Simple Storage Service (Amazon S3) bucket. You can refer to resources in the Resources and Outputs sections of the template.</a:t>
            </a:r>
            <a:endParaRPr sz="1000">
              <a:solidFill>
                <a:schemeClr val="dk1"/>
              </a:solidFill>
            </a:endParaRPr>
          </a:p>
          <a:p>
            <a:pPr indent="0" lvl="0" marL="0" rtl="0" algn="l">
              <a:spcBef>
                <a:spcPts val="1200"/>
              </a:spcBef>
              <a:spcAft>
                <a:spcPts val="1200"/>
              </a:spcAft>
              <a:buNone/>
            </a:pPr>
            <a:r>
              <a:rPr lang="en" sz="1000">
                <a:solidFill>
                  <a:schemeClr val="dk1"/>
                </a:solidFill>
              </a:rPr>
              <a:t>This section is similar to the Resources section of AWS CloudFormation templates. In AWS SAM templates, this section can contain AWS SAM resources in addition to AWS CloudFormation resources.</a:t>
            </a:r>
            <a:endParaRPr sz="1000">
              <a:solidFill>
                <a:schemeClr val="dk2"/>
              </a:solidFill>
            </a:endParaRPr>
          </a:p>
        </p:txBody>
      </p:sp>
      <p:sp>
        <p:nvSpPr>
          <p:cNvPr id="170" name="Google Shape;170;p34"/>
          <p:cNvSpPr txBox="1"/>
          <p:nvPr/>
        </p:nvSpPr>
        <p:spPr>
          <a:xfrm>
            <a:off x="7102900" y="680375"/>
            <a:ext cx="1920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dk1"/>
                </a:solidFill>
                <a:hlinkClick r:id="rId10">
                  <a:extLst>
                    <a:ext uri="{A12FA001-AC4F-418D-AE19-62706E023703}">
                      <ahyp:hlinkClr val="tx"/>
                    </a:ext>
                  </a:extLst>
                </a:hlinkClick>
              </a:rPr>
              <a:t>Outputs (optional)</a:t>
            </a:r>
            <a:endParaRPr b="1" sz="1000">
              <a:solidFill>
                <a:schemeClr val="dk1"/>
              </a:solidFill>
            </a:endParaRPr>
          </a:p>
          <a:p>
            <a:pPr indent="0" lvl="0" marL="0" rtl="0" algn="l">
              <a:spcBef>
                <a:spcPts val="1200"/>
              </a:spcBef>
              <a:spcAft>
                <a:spcPts val="0"/>
              </a:spcAft>
              <a:buNone/>
            </a:pPr>
            <a:r>
              <a:rPr lang="en" sz="1000">
                <a:solidFill>
                  <a:schemeClr val="dk1"/>
                </a:solidFill>
              </a:rPr>
              <a:t>The </a:t>
            </a:r>
            <a:r>
              <a:rPr b="1" lang="en" sz="1000">
                <a:solidFill>
                  <a:schemeClr val="dk1"/>
                </a:solidFill>
              </a:rPr>
              <a:t>values </a:t>
            </a:r>
            <a:r>
              <a:rPr lang="en" sz="1000">
                <a:solidFill>
                  <a:schemeClr val="dk1"/>
                </a:solidFill>
              </a:rPr>
              <a:t>that are </a:t>
            </a:r>
            <a:r>
              <a:rPr b="1" lang="en" sz="1000">
                <a:solidFill>
                  <a:schemeClr val="dk1"/>
                </a:solidFill>
              </a:rPr>
              <a:t>returned whenever you view your stack's properties</a:t>
            </a:r>
            <a:r>
              <a:rPr lang="en" sz="1000">
                <a:solidFill>
                  <a:schemeClr val="dk1"/>
                </a:solidFill>
              </a:rPr>
              <a:t>. For example, you can declare an output for an S3 bucket name, and then call the aws cloudformation describe-stacks AWS Command Line Interface (AWS CLI) command to view the name.</a:t>
            </a:r>
            <a:endParaRPr sz="1000">
              <a:solidFill>
                <a:schemeClr val="dk1"/>
              </a:solidFill>
            </a:endParaRPr>
          </a:p>
          <a:p>
            <a:pPr indent="0" lvl="0" marL="0" rtl="0" algn="l">
              <a:spcBef>
                <a:spcPts val="1200"/>
              </a:spcBef>
              <a:spcAft>
                <a:spcPts val="0"/>
              </a:spcAft>
              <a:buNone/>
            </a:pPr>
            <a:r>
              <a:rPr lang="en" sz="1000">
                <a:solidFill>
                  <a:schemeClr val="dk1"/>
                </a:solidFill>
              </a:rPr>
              <a:t>This section corresponds directly with the Outputs section of AWS CloudFormation templates.</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168875" y="445025"/>
            <a:ext cx="8975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420"/>
              <a:t>Publishing serverless applications using the AWS SAM CLI</a:t>
            </a:r>
            <a:endParaRPr b="1" sz="2420"/>
          </a:p>
        </p:txBody>
      </p:sp>
      <p:sp>
        <p:nvSpPr>
          <p:cNvPr id="176" name="Google Shape;176;p3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sz="1200">
                <a:solidFill>
                  <a:srgbClr val="16191F"/>
                </a:solidFill>
                <a:highlight>
                  <a:srgbClr val="FFFFFF"/>
                </a:highlight>
              </a:rPr>
              <a:t>To make your AWS SAM application </a:t>
            </a:r>
            <a:r>
              <a:rPr b="1" lang="en" sz="1200">
                <a:solidFill>
                  <a:srgbClr val="16191F"/>
                </a:solidFill>
                <a:highlight>
                  <a:srgbClr val="FFFFFF"/>
                </a:highlight>
              </a:rPr>
              <a:t>available for others to find and deploy</a:t>
            </a:r>
            <a:r>
              <a:rPr lang="en" sz="1200">
                <a:solidFill>
                  <a:srgbClr val="16191F"/>
                </a:solidFill>
                <a:highlight>
                  <a:srgbClr val="FFFFFF"/>
                </a:highlight>
              </a:rPr>
              <a:t>, you can use the AWS SAM CLI to publish it to the </a:t>
            </a:r>
            <a:r>
              <a:rPr b="1" lang="en" sz="1200">
                <a:solidFill>
                  <a:srgbClr val="16191F"/>
                </a:solidFill>
                <a:highlight>
                  <a:srgbClr val="FFFFFF"/>
                </a:highlight>
              </a:rPr>
              <a:t>AWS Serverless Application Repository.</a:t>
            </a:r>
            <a:r>
              <a:rPr lang="en" sz="1200">
                <a:solidFill>
                  <a:srgbClr val="16191F"/>
                </a:solidFill>
                <a:highlight>
                  <a:srgbClr val="FFFFFF"/>
                </a:highlight>
              </a:rPr>
              <a:t> </a:t>
            </a:r>
            <a:endParaRPr sz="1200">
              <a:solidFill>
                <a:srgbClr val="16191F"/>
              </a:solidFill>
              <a:highlight>
                <a:srgbClr val="FFFFFF"/>
              </a:highlight>
            </a:endParaRPr>
          </a:p>
          <a:p>
            <a:pPr indent="0" lvl="0" marL="0" rtl="0" algn="l">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To publish your application using the AWS SAM CLI, you must </a:t>
            </a:r>
            <a:r>
              <a:rPr b="1" lang="en" sz="1200">
                <a:solidFill>
                  <a:srgbClr val="16191F"/>
                </a:solidFill>
                <a:highlight>
                  <a:srgbClr val="FFFFFF"/>
                </a:highlight>
              </a:rPr>
              <a:t>define </a:t>
            </a:r>
            <a:r>
              <a:rPr lang="en" sz="1200">
                <a:solidFill>
                  <a:srgbClr val="16191F"/>
                </a:solidFill>
                <a:highlight>
                  <a:srgbClr val="FFFFFF"/>
                </a:highlight>
              </a:rPr>
              <a:t>it using an AWS SAM template. You also must have </a:t>
            </a:r>
            <a:r>
              <a:rPr b="1" lang="en" sz="1200">
                <a:solidFill>
                  <a:srgbClr val="16191F"/>
                </a:solidFill>
                <a:highlight>
                  <a:srgbClr val="FFFFFF"/>
                </a:highlight>
              </a:rPr>
              <a:t>tested</a:t>
            </a:r>
            <a:r>
              <a:rPr lang="en" sz="1200">
                <a:solidFill>
                  <a:srgbClr val="16191F"/>
                </a:solidFill>
                <a:highlight>
                  <a:srgbClr val="FFFFFF"/>
                </a:highlight>
              </a:rPr>
              <a:t> it locally or in the AWS Cloud.</a:t>
            </a:r>
            <a:endParaRPr sz="1200">
              <a:solidFill>
                <a:srgbClr val="16191F"/>
              </a:solidFill>
              <a:highlight>
                <a:srgbClr val="FFFFFF"/>
              </a:highlight>
            </a:endParaRPr>
          </a:p>
          <a:p>
            <a:pPr indent="0" lvl="0" marL="0" rtl="0" algn="l">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Follow the instructions in this topic to create a new application, create a new version of an existing application, or update the metadata of an existing application. (What you do depends on whether the application already exists in the AWS Serverless Application Repository, and whether any application metadata is changing.).</a:t>
            </a:r>
            <a:endParaRPr sz="1200">
              <a:solidFill>
                <a:srgbClr val="16191F"/>
              </a:solidFill>
              <a:highlight>
                <a:srgbClr val="FFFFFF"/>
              </a:highlight>
            </a:endParaRPr>
          </a:p>
          <a:p>
            <a:pPr indent="0" lvl="0" marL="0" rtl="0" algn="l">
              <a:spcBef>
                <a:spcPts val="1200"/>
              </a:spcBef>
              <a:spcAft>
                <a:spcPts val="1200"/>
              </a:spcAft>
              <a:buNone/>
            </a:pPr>
            <a:r>
              <a:t/>
            </a:r>
            <a:endParaRPr/>
          </a:p>
        </p:txBody>
      </p:sp>
      <p:pic>
        <p:nvPicPr>
          <p:cNvPr id="177" name="Google Shape;177;p35"/>
          <p:cNvPicPr preferRelativeResize="0"/>
          <p:nvPr/>
        </p:nvPicPr>
        <p:blipFill>
          <a:blip r:embed="rId3">
            <a:alphaModFix/>
          </a:blip>
          <a:stretch>
            <a:fillRect/>
          </a:stretch>
        </p:blipFill>
        <p:spPr>
          <a:xfrm>
            <a:off x="4724400" y="1170125"/>
            <a:ext cx="4267200" cy="2495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175100"/>
            <a:ext cx="8520600" cy="642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SAM Importants</a:t>
            </a:r>
            <a:endParaRPr/>
          </a:p>
        </p:txBody>
      </p:sp>
      <p:sp>
        <p:nvSpPr>
          <p:cNvPr id="183" name="Google Shape;183;p36"/>
          <p:cNvSpPr txBox="1"/>
          <p:nvPr>
            <p:ph idx="1" type="body"/>
          </p:nvPr>
        </p:nvSpPr>
        <p:spPr>
          <a:xfrm>
            <a:off x="311700" y="983825"/>
            <a:ext cx="8520600" cy="3904800"/>
          </a:xfrm>
          <a:prstGeom prst="rect">
            <a:avLst/>
          </a:prstGeom>
        </p:spPr>
        <p:txBody>
          <a:bodyPr anchorCtr="0" anchor="t" bIns="91425" lIns="91425" spcFirstLastPara="1" rIns="91425" wrap="square" tIns="91425">
            <a:noAutofit/>
          </a:bodyPr>
          <a:lstStyle/>
          <a:p>
            <a:pPr indent="-297894" lvl="0" marL="4572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An open-source framework for building serverless applications</a:t>
            </a:r>
            <a:endParaRPr sz="1091">
              <a:highlight>
                <a:srgbClr val="FFFFFF"/>
              </a:highlight>
              <a:latin typeface="Arial"/>
              <a:ea typeface="Arial"/>
              <a:cs typeface="Arial"/>
              <a:sym typeface="Arial"/>
            </a:endParaRPr>
          </a:p>
          <a:p>
            <a:pPr indent="-297894" lvl="0" marL="457200" rtl="0" algn="l">
              <a:lnSpc>
                <a:spcPct val="95000"/>
              </a:lnSpc>
              <a:spcBef>
                <a:spcPts val="0"/>
              </a:spcBef>
              <a:spcAft>
                <a:spcPts val="0"/>
              </a:spcAft>
              <a:buSzPts val="1091"/>
              <a:buChar char="●"/>
            </a:pPr>
            <a:r>
              <a:rPr lang="en" sz="1091">
                <a:highlight>
                  <a:srgbClr val="FFFFFF"/>
                </a:highlight>
                <a:latin typeface="Arial"/>
                <a:ea typeface="Arial"/>
                <a:cs typeface="Arial"/>
                <a:sym typeface="Arial"/>
              </a:rPr>
              <a:t>During deployment, SAM transforms and expands the SAM syntax into </a:t>
            </a:r>
            <a:r>
              <a:rPr b="1" lang="en" sz="1091">
                <a:highlight>
                  <a:srgbClr val="FFFFFF"/>
                </a:highlight>
                <a:latin typeface="Arial"/>
                <a:ea typeface="Arial"/>
                <a:cs typeface="Arial"/>
                <a:sym typeface="Arial"/>
              </a:rPr>
              <a:t>AWS CloudFormation syntax</a:t>
            </a:r>
            <a:r>
              <a:rPr lang="en" sz="1091">
                <a:highlight>
                  <a:srgbClr val="FFFFFF"/>
                </a:highlight>
                <a:latin typeface="Arial"/>
                <a:ea typeface="Arial"/>
                <a:cs typeface="Arial"/>
                <a:sym typeface="Arial"/>
              </a:rPr>
              <a:t>. Any resource that you can declare in an AWS CloudFormation template you can also declare in an AWS SAM template.</a:t>
            </a:r>
            <a:endParaRPr sz="1091">
              <a:highlight>
                <a:srgbClr val="FFFFFF"/>
              </a:highlight>
              <a:latin typeface="Arial"/>
              <a:ea typeface="Arial"/>
              <a:cs typeface="Arial"/>
              <a:sym typeface="Arial"/>
            </a:endParaRPr>
          </a:p>
          <a:p>
            <a:pPr indent="-297894" lvl="0" marL="4572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Overview of Syntax</a:t>
            </a:r>
            <a:endParaRPr sz="1091">
              <a:highlight>
                <a:srgbClr val="FFFFFF"/>
              </a:highlight>
              <a:latin typeface="Arial"/>
              <a:ea typeface="Arial"/>
              <a:cs typeface="Arial"/>
              <a:sym typeface="Arial"/>
            </a:endParaRPr>
          </a:p>
          <a:p>
            <a:pPr indent="-297894" lvl="1" marL="9144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AWS::Serverless::Api</a:t>
            </a:r>
            <a:endParaRPr sz="1091">
              <a:highlight>
                <a:srgbClr val="FFFFFF"/>
              </a:highlight>
              <a:latin typeface="Arial"/>
              <a:ea typeface="Arial"/>
              <a:cs typeface="Arial"/>
              <a:sym typeface="Arial"/>
            </a:endParaRPr>
          </a:p>
          <a:p>
            <a:pPr indent="-297894" lvl="2" marL="13716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This resource type describes an API Gateway resource. It’s useful for advanced use cases where you want full control and flexibility when you configure your APIs.</a:t>
            </a:r>
            <a:endParaRPr sz="1091">
              <a:highlight>
                <a:srgbClr val="FFFFFF"/>
              </a:highlight>
              <a:latin typeface="Arial"/>
              <a:ea typeface="Arial"/>
              <a:cs typeface="Arial"/>
              <a:sym typeface="Arial"/>
            </a:endParaRPr>
          </a:p>
          <a:p>
            <a:pPr indent="-297894" lvl="1" marL="9144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AWS::Serverless::Application</a:t>
            </a:r>
            <a:endParaRPr sz="1091">
              <a:highlight>
                <a:srgbClr val="FFFFFF"/>
              </a:highlight>
              <a:latin typeface="Arial"/>
              <a:ea typeface="Arial"/>
              <a:cs typeface="Arial"/>
              <a:sym typeface="Arial"/>
            </a:endParaRPr>
          </a:p>
          <a:p>
            <a:pPr indent="-297894" lvl="2" marL="13716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This resource type embeds a serverless application from the AWS Serverless Application Repository or from an Amazon S3 bucket as a nested application. Nested applications are deployed as nested stacks, which can contain multiple other resources.</a:t>
            </a:r>
            <a:endParaRPr sz="1091">
              <a:highlight>
                <a:srgbClr val="FFFFFF"/>
              </a:highlight>
              <a:latin typeface="Arial"/>
              <a:ea typeface="Arial"/>
              <a:cs typeface="Arial"/>
              <a:sym typeface="Arial"/>
            </a:endParaRPr>
          </a:p>
          <a:p>
            <a:pPr indent="-297894" lvl="1" marL="9144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AWS::Serverless::Function</a:t>
            </a:r>
            <a:endParaRPr sz="1091">
              <a:highlight>
                <a:srgbClr val="FFFFFF"/>
              </a:highlight>
              <a:latin typeface="Arial"/>
              <a:ea typeface="Arial"/>
              <a:cs typeface="Arial"/>
              <a:sym typeface="Arial"/>
            </a:endParaRPr>
          </a:p>
          <a:p>
            <a:pPr indent="-297894" lvl="2" marL="13716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This resource type describes configuration information for creating a Lambda function. You can describe any event source that you want to attach to the Lambda function—such as Amazon S3, Amazon DynamoDB Streams, and Amazon Kinesis Data Streams.</a:t>
            </a:r>
            <a:endParaRPr sz="1091">
              <a:highlight>
                <a:srgbClr val="FFFFFF"/>
              </a:highlight>
              <a:latin typeface="Arial"/>
              <a:ea typeface="Arial"/>
              <a:cs typeface="Arial"/>
              <a:sym typeface="Arial"/>
            </a:endParaRPr>
          </a:p>
          <a:p>
            <a:pPr indent="-297894" lvl="1" marL="9144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AWS::Serverless::LayerVersion</a:t>
            </a:r>
            <a:endParaRPr sz="1091">
              <a:highlight>
                <a:srgbClr val="FFFFFF"/>
              </a:highlight>
              <a:latin typeface="Arial"/>
              <a:ea typeface="Arial"/>
              <a:cs typeface="Arial"/>
              <a:sym typeface="Arial"/>
            </a:endParaRPr>
          </a:p>
          <a:p>
            <a:pPr indent="-297894" lvl="2" marL="13716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This resource type creates a Lambda layer version that contains library or runtime code needed by a Lambda function. When a serverless layer version is transformed, AWS SAM also transforms the logical ID of the resource so that old layer versions are not automatically deleted by AWS CloudFormation when the resource is updated.</a:t>
            </a:r>
            <a:endParaRPr sz="1091">
              <a:highlight>
                <a:srgbClr val="FFFFFF"/>
              </a:highlight>
              <a:latin typeface="Arial"/>
              <a:ea typeface="Arial"/>
              <a:cs typeface="Arial"/>
              <a:sym typeface="Arial"/>
            </a:endParaRPr>
          </a:p>
          <a:p>
            <a:pPr indent="-297894" lvl="1" marL="9144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AWS::Serverless::SimpleTable</a:t>
            </a:r>
            <a:endParaRPr sz="1091">
              <a:highlight>
                <a:srgbClr val="FFFFFF"/>
              </a:highlight>
              <a:latin typeface="Arial"/>
              <a:ea typeface="Arial"/>
              <a:cs typeface="Arial"/>
              <a:sym typeface="Arial"/>
            </a:endParaRPr>
          </a:p>
          <a:p>
            <a:pPr indent="-297894" lvl="2" marL="1371600" rtl="0" algn="l">
              <a:lnSpc>
                <a:spcPct val="95000"/>
              </a:lnSpc>
              <a:spcBef>
                <a:spcPts val="0"/>
              </a:spcBef>
              <a:spcAft>
                <a:spcPts val="0"/>
              </a:spcAft>
              <a:buSzPts val="1091"/>
              <a:buFont typeface="Arial"/>
              <a:buChar char="■"/>
            </a:pPr>
            <a:r>
              <a:rPr lang="en" sz="1091">
                <a:highlight>
                  <a:srgbClr val="FFFFFF"/>
                </a:highlight>
                <a:latin typeface="Arial"/>
                <a:ea typeface="Arial"/>
                <a:cs typeface="Arial"/>
                <a:sym typeface="Arial"/>
              </a:rPr>
              <a:t>This resource type provides simple syntax for describing how to create DynamoDB tables.</a:t>
            </a:r>
            <a:endParaRPr sz="1091">
              <a:highlight>
                <a:srgbClr val="FFFFFF"/>
              </a:highlight>
              <a:latin typeface="Arial"/>
              <a:ea typeface="Arial"/>
              <a:cs typeface="Arial"/>
              <a:sym typeface="Arial"/>
            </a:endParaRPr>
          </a:p>
          <a:p>
            <a:pPr indent="0" lvl="0" marL="0" rtl="0" algn="l">
              <a:lnSpc>
                <a:spcPct val="95000"/>
              </a:lnSpc>
              <a:spcBef>
                <a:spcPts val="1100"/>
              </a:spcBef>
              <a:spcAft>
                <a:spcPts val="0"/>
              </a:spcAft>
              <a:buSzPts val="852"/>
              <a:buNone/>
            </a:pPr>
            <a:r>
              <a:t/>
            </a:r>
            <a:endParaRPr sz="1091">
              <a:highlight>
                <a:srgbClr val="FFFFFF"/>
              </a:highlight>
              <a:latin typeface="Arial"/>
              <a:ea typeface="Arial"/>
              <a:cs typeface="Arial"/>
              <a:sym typeface="Arial"/>
            </a:endParaRPr>
          </a:p>
          <a:p>
            <a:pPr indent="0" lvl="0" marL="0" rtl="0" algn="l">
              <a:lnSpc>
                <a:spcPct val="95000"/>
              </a:lnSpc>
              <a:spcBef>
                <a:spcPts val="1200"/>
              </a:spcBef>
              <a:spcAft>
                <a:spcPts val="1200"/>
              </a:spcAft>
              <a:buSzPts val="852"/>
              <a:buNone/>
            </a:pPr>
            <a:r>
              <a:t/>
            </a:r>
            <a:endParaRPr sz="1091">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