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Economica-regular.fntdata"/><Relationship Id="rId14" Type="http://schemas.openxmlformats.org/officeDocument/2006/relationships/slide" Target="slides/slide8.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slideMaster" Target="slideMasters/slideMaster2.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3420e4a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3420e4a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f3420e4a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5f3420e4a5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f3420e4a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5f3420e4a5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f3420e4a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5f3420e4a5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f3420e4a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5f3420e4a5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f3420e4a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5f3420e4a5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f3420e4a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5f3420e4a5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03" name="Shape 103"/>
        <p:cNvGrpSpPr/>
        <p:nvPr/>
      </p:nvGrpSpPr>
      <p:grpSpPr>
        <a:xfrm>
          <a:off x="0" y="0"/>
          <a:ext cx="0" cy="0"/>
          <a:chOff x="0" y="0"/>
          <a:chExt cx="0" cy="0"/>
        </a:xfrm>
      </p:grpSpPr>
      <p:sp>
        <p:nvSpPr>
          <p:cNvPr id="104" name="Google Shape;104;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05" name="Google Shape;105;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6" name="Google Shape;10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8" name="Google Shape;108;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09" name="Shape 109"/>
        <p:cNvGrpSpPr/>
        <p:nvPr/>
      </p:nvGrpSpPr>
      <p:grpSpPr>
        <a:xfrm>
          <a:off x="0" y="0"/>
          <a:ext cx="0" cy="0"/>
          <a:chOff x="0" y="0"/>
          <a:chExt cx="0" cy="0"/>
        </a:xfrm>
      </p:grpSpPr>
      <p:sp>
        <p:nvSpPr>
          <p:cNvPr id="110" name="Google Shape;110;p2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11" name="Google Shape;111;p2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2" name="Google Shape;112;p2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3" name="Google Shape;113;p2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14" name="Google Shape;114;p2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15" name="Google Shape;11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6" name="Google Shape;11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17" name="Google Shape;11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18" name="Shape 118"/>
        <p:cNvGrpSpPr/>
        <p:nvPr/>
      </p:nvGrpSpPr>
      <p:grpSpPr>
        <a:xfrm>
          <a:off x="0" y="0"/>
          <a:ext cx="0" cy="0"/>
          <a:chOff x="0" y="0"/>
          <a:chExt cx="0" cy="0"/>
        </a:xfrm>
      </p:grpSpPr>
      <p:sp>
        <p:nvSpPr>
          <p:cNvPr id="119" name="Google Shape;119;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20" name="Google Shape;120;p2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1" name="Google Shape;121;p2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22" name="Google Shape;122;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3" name="Google Shape;123;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24" name="Google Shape;124;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0" name="Google Shape;130;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X-ray</a:t>
            </a:r>
            <a:endParaRPr/>
          </a:p>
        </p:txBody>
      </p:sp>
      <p:sp>
        <p:nvSpPr>
          <p:cNvPr id="136" name="Google Shape;136;p2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What is AWS X-Ray?</a:t>
            </a:r>
            <a:endParaRPr/>
          </a:p>
        </p:txBody>
      </p:sp>
      <p:sp>
        <p:nvSpPr>
          <p:cNvPr id="142" name="Google Shape;142;p30"/>
          <p:cNvSpPr txBox="1"/>
          <p:nvPr>
            <p:ph idx="1" type="body"/>
          </p:nvPr>
        </p:nvSpPr>
        <p:spPr>
          <a:xfrm>
            <a:off x="226314" y="1369219"/>
            <a:ext cx="32163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FF0000"/>
              </a:buClr>
              <a:buSzPts val="1100"/>
              <a:buNone/>
            </a:pPr>
            <a:r>
              <a:rPr lang="en" sz="1100">
                <a:solidFill>
                  <a:srgbClr val="FF0000"/>
                </a:solidFill>
              </a:rPr>
              <a:t>AWS X-Ray </a:t>
            </a:r>
            <a:r>
              <a:rPr lang="en" sz="1100"/>
              <a:t>analyzes and debugs production, distributed applications, such as those built using a microservices architecture. With X-Ray, you can identify performance bottlenecks, edge case errors, and other hard to detect issues.</a:t>
            </a:r>
            <a:endParaRPr/>
          </a:p>
          <a:p>
            <a:pPr indent="0" lvl="0" marL="0" rtl="0" algn="l">
              <a:lnSpc>
                <a:spcPct val="90000"/>
              </a:lnSpc>
              <a:spcBef>
                <a:spcPts val="800"/>
              </a:spcBef>
              <a:spcAft>
                <a:spcPts val="0"/>
              </a:spcAft>
              <a:buClr>
                <a:schemeClr val="dk1"/>
              </a:buClr>
              <a:buSzPts val="1100"/>
              <a:buNone/>
            </a:pPr>
            <a:r>
              <a:rPr lang="en" sz="1100"/>
              <a:t>AWS X-Ray receives data from services as </a:t>
            </a:r>
            <a:r>
              <a:rPr i="1" lang="en" sz="1100"/>
              <a:t>segments</a:t>
            </a:r>
            <a:r>
              <a:rPr lang="en" sz="1100"/>
              <a:t>. X-Ray then groups segments that have a common request into </a:t>
            </a:r>
            <a:r>
              <a:rPr i="1" lang="en" sz="1100"/>
              <a:t>traces</a:t>
            </a:r>
            <a:r>
              <a:rPr lang="en" sz="1100"/>
              <a:t>. X-Ray processes the traces to generate a </a:t>
            </a:r>
            <a:r>
              <a:rPr i="1" lang="en" sz="1100"/>
              <a:t>service graph</a:t>
            </a:r>
            <a:r>
              <a:rPr lang="en" sz="1100"/>
              <a:t> that provides a visual representation of your application.</a:t>
            </a:r>
            <a:endParaRPr/>
          </a:p>
          <a:p>
            <a:pPr indent="0" lvl="0" marL="0" rtl="0" algn="l">
              <a:lnSpc>
                <a:spcPct val="90000"/>
              </a:lnSpc>
              <a:spcBef>
                <a:spcPts val="800"/>
              </a:spcBef>
              <a:spcAft>
                <a:spcPts val="1200"/>
              </a:spcAft>
              <a:buClr>
                <a:schemeClr val="dk1"/>
              </a:buClr>
              <a:buSzPts val="1100"/>
              <a:buNone/>
            </a:pPr>
            <a:r>
              <a:t/>
            </a:r>
            <a:endParaRPr sz="1100"/>
          </a:p>
        </p:txBody>
      </p:sp>
      <p:pic>
        <p:nvPicPr>
          <p:cNvPr id="143" name="Google Shape;143;p30"/>
          <p:cNvPicPr preferRelativeResize="0"/>
          <p:nvPr>
            <p:ph idx="2" type="body"/>
          </p:nvPr>
        </p:nvPicPr>
        <p:blipFill rotWithShape="1">
          <a:blip r:embed="rId3">
            <a:alphaModFix/>
          </a:blip>
          <a:srcRect b="0" l="0" r="0" t="0"/>
          <a:stretch/>
        </p:blipFill>
        <p:spPr>
          <a:xfrm>
            <a:off x="3511296" y="1369219"/>
            <a:ext cx="5482500" cy="179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Segments</a:t>
            </a:r>
            <a:endParaRPr/>
          </a:p>
        </p:txBody>
      </p:sp>
      <p:sp>
        <p:nvSpPr>
          <p:cNvPr id="149" name="Google Shape;149;p31"/>
          <p:cNvSpPr txBox="1"/>
          <p:nvPr>
            <p:ph idx="1" type="body"/>
          </p:nvPr>
        </p:nvSpPr>
        <p:spPr>
          <a:xfrm>
            <a:off x="349758" y="1369219"/>
            <a:ext cx="3641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lang="en" sz="1100"/>
              <a:t>The compute resources running your application logic send data about their work as </a:t>
            </a:r>
            <a:r>
              <a:rPr b="1" lang="en" sz="1100"/>
              <a:t>segments</a:t>
            </a:r>
            <a:r>
              <a:rPr lang="en" sz="1100"/>
              <a:t>. A segment provides the resource's name, details about the request, and details about the work done. For example, when an HTTP request reaches your application, it can record the following data about:</a:t>
            </a:r>
            <a:endParaRPr/>
          </a:p>
          <a:p>
            <a:pPr indent="0" lvl="0" marL="0" rtl="0" algn="l">
              <a:lnSpc>
                <a:spcPct val="90000"/>
              </a:lnSpc>
              <a:spcBef>
                <a:spcPts val="800"/>
              </a:spcBef>
              <a:spcAft>
                <a:spcPts val="0"/>
              </a:spcAft>
              <a:buClr>
                <a:schemeClr val="dk1"/>
              </a:buClr>
              <a:buSzPts val="1100"/>
              <a:buNone/>
            </a:pPr>
            <a:r>
              <a:t/>
            </a:r>
            <a:endParaRPr sz="1100"/>
          </a:p>
          <a:p>
            <a:pPr indent="-184150" lvl="0" marL="177800" rtl="0" algn="l">
              <a:lnSpc>
                <a:spcPct val="90000"/>
              </a:lnSpc>
              <a:spcBef>
                <a:spcPts val="800"/>
              </a:spcBef>
              <a:spcAft>
                <a:spcPts val="0"/>
              </a:spcAft>
              <a:buClr>
                <a:schemeClr val="dk1"/>
              </a:buClr>
              <a:buSzPts val="1100"/>
              <a:buChar char="●"/>
            </a:pPr>
            <a:r>
              <a:rPr lang="en" sz="1100"/>
              <a:t>The host – hostname, alias or IP address</a:t>
            </a:r>
            <a:endParaRPr/>
          </a:p>
          <a:p>
            <a:pPr indent="-184150" lvl="0" marL="177800" rtl="0" algn="l">
              <a:lnSpc>
                <a:spcPct val="90000"/>
              </a:lnSpc>
              <a:spcBef>
                <a:spcPts val="800"/>
              </a:spcBef>
              <a:spcAft>
                <a:spcPts val="0"/>
              </a:spcAft>
              <a:buClr>
                <a:schemeClr val="dk1"/>
              </a:buClr>
              <a:buSzPts val="1100"/>
              <a:buChar char="●"/>
            </a:pPr>
            <a:r>
              <a:rPr lang="en" sz="1100"/>
              <a:t>The request – method, client address, path, user agent</a:t>
            </a:r>
            <a:endParaRPr/>
          </a:p>
          <a:p>
            <a:pPr indent="-184150" lvl="0" marL="177800" rtl="0" algn="l">
              <a:lnSpc>
                <a:spcPct val="90000"/>
              </a:lnSpc>
              <a:spcBef>
                <a:spcPts val="800"/>
              </a:spcBef>
              <a:spcAft>
                <a:spcPts val="0"/>
              </a:spcAft>
              <a:buClr>
                <a:schemeClr val="dk1"/>
              </a:buClr>
              <a:buSzPts val="1100"/>
              <a:buChar char="●"/>
            </a:pPr>
            <a:r>
              <a:rPr lang="en" sz="1100"/>
              <a:t>The response – status, content</a:t>
            </a:r>
            <a:endParaRPr/>
          </a:p>
          <a:p>
            <a:pPr indent="-184150" lvl="0" marL="177800" rtl="0" algn="l">
              <a:lnSpc>
                <a:spcPct val="90000"/>
              </a:lnSpc>
              <a:spcBef>
                <a:spcPts val="800"/>
              </a:spcBef>
              <a:spcAft>
                <a:spcPts val="0"/>
              </a:spcAft>
              <a:buClr>
                <a:schemeClr val="dk1"/>
              </a:buClr>
              <a:buSzPts val="1100"/>
              <a:buChar char="●"/>
            </a:pPr>
            <a:r>
              <a:rPr lang="en" sz="1100"/>
              <a:t>The work done – start and end times, subsegments</a:t>
            </a:r>
            <a:endParaRPr sz="1100"/>
          </a:p>
          <a:p>
            <a:pPr indent="-184150" lvl="0" marL="177800" rtl="0" algn="l">
              <a:lnSpc>
                <a:spcPct val="90000"/>
              </a:lnSpc>
              <a:spcBef>
                <a:spcPts val="800"/>
              </a:spcBef>
              <a:spcAft>
                <a:spcPts val="1200"/>
              </a:spcAft>
              <a:buClr>
                <a:schemeClr val="dk1"/>
              </a:buClr>
              <a:buSzPts val="1100"/>
              <a:buChar char="●"/>
            </a:pPr>
            <a:r>
              <a:rPr lang="en" sz="1100"/>
              <a:t>Issues that occur – errors, faults and exceptions, including automatic capture of exception stacks.</a:t>
            </a:r>
            <a:endParaRPr sz="1100"/>
          </a:p>
        </p:txBody>
      </p:sp>
      <p:pic>
        <p:nvPicPr>
          <p:cNvPr id="150" name="Google Shape;150;p31"/>
          <p:cNvPicPr preferRelativeResize="0"/>
          <p:nvPr>
            <p:ph idx="2" type="body"/>
          </p:nvPr>
        </p:nvPicPr>
        <p:blipFill rotWithShape="1">
          <a:blip r:embed="rId3">
            <a:alphaModFix/>
          </a:blip>
          <a:srcRect b="0" l="0" r="0" t="0"/>
          <a:stretch/>
        </p:blipFill>
        <p:spPr>
          <a:xfrm>
            <a:off x="4162806" y="1369219"/>
            <a:ext cx="4791000" cy="304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Subsegments</a:t>
            </a:r>
            <a:endParaRPr sz="2400"/>
          </a:p>
        </p:txBody>
      </p:sp>
      <p:sp>
        <p:nvSpPr>
          <p:cNvPr id="156" name="Google Shape;156;p32"/>
          <p:cNvSpPr txBox="1"/>
          <p:nvPr>
            <p:ph idx="1" type="body"/>
          </p:nvPr>
        </p:nvSpPr>
        <p:spPr>
          <a:xfrm>
            <a:off x="356616" y="1369219"/>
            <a:ext cx="48348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lang="en" sz="1100"/>
              <a:t>A segment can break down the data about the work done into </a:t>
            </a:r>
            <a:r>
              <a:rPr b="1" lang="en" sz="1100"/>
              <a:t>subsegments</a:t>
            </a:r>
            <a:r>
              <a:rPr lang="en" sz="1100"/>
              <a:t>. Subsegments provide more granular timing information and details about downstream calls that your application made to fulfill the original request. A subsegment can contain additional details about a call to an AWS service, an external HTTP API, or an SQL database. You can even define arbitrary subsegments to instrument specific functions or lines of code in your application.</a:t>
            </a:r>
            <a:endParaRPr/>
          </a:p>
          <a:p>
            <a:pPr indent="0" lvl="0" marL="0" rtl="0" algn="l">
              <a:lnSpc>
                <a:spcPct val="90000"/>
              </a:lnSpc>
              <a:spcBef>
                <a:spcPts val="800"/>
              </a:spcBef>
              <a:spcAft>
                <a:spcPts val="1200"/>
              </a:spcAft>
              <a:buClr>
                <a:schemeClr val="dk1"/>
              </a:buClr>
              <a:buSzPts val="1100"/>
              <a:buNone/>
            </a:pPr>
            <a:br>
              <a:rPr lang="en" sz="1100"/>
            </a:br>
            <a:endParaRPr sz="1100"/>
          </a:p>
        </p:txBody>
      </p:sp>
      <p:pic>
        <p:nvPicPr>
          <p:cNvPr id="157" name="Google Shape;157;p32"/>
          <p:cNvPicPr preferRelativeResize="0"/>
          <p:nvPr>
            <p:ph idx="2" type="body"/>
          </p:nvPr>
        </p:nvPicPr>
        <p:blipFill rotWithShape="1">
          <a:blip r:embed="rId3">
            <a:alphaModFix/>
          </a:blip>
          <a:srcRect b="0" l="0" r="0" t="0"/>
          <a:stretch/>
        </p:blipFill>
        <p:spPr>
          <a:xfrm>
            <a:off x="356616" y="2727102"/>
            <a:ext cx="7584600" cy="172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Service map (graph)</a:t>
            </a:r>
            <a:endParaRPr sz="2400"/>
          </a:p>
        </p:txBody>
      </p:sp>
      <p:sp>
        <p:nvSpPr>
          <p:cNvPr id="163" name="Google Shape;163;p33"/>
          <p:cNvSpPr txBox="1"/>
          <p:nvPr>
            <p:ph idx="1" type="body"/>
          </p:nvPr>
        </p:nvSpPr>
        <p:spPr>
          <a:xfrm>
            <a:off x="315469" y="1369219"/>
            <a:ext cx="362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1200"/>
              </a:spcAft>
              <a:buClr>
                <a:schemeClr val="dk1"/>
              </a:buClr>
              <a:buSzPts val="1100"/>
              <a:buNone/>
            </a:pPr>
            <a:r>
              <a:rPr lang="en" sz="1100"/>
              <a:t>X-Ray uses the data that your application sends to generate a service graph. Each AWS resource that sends data to X-Ray appears as a service in the graph. Edges connect the services that work together to serve requests. Edges connect clients to your application, and your application to the downstream services and resources that it uses.</a:t>
            </a:r>
            <a:endParaRPr sz="1100"/>
          </a:p>
        </p:txBody>
      </p:sp>
      <p:pic>
        <p:nvPicPr>
          <p:cNvPr id="164" name="Google Shape;164;p33"/>
          <p:cNvPicPr preferRelativeResize="0"/>
          <p:nvPr>
            <p:ph idx="2" type="body"/>
          </p:nvPr>
        </p:nvPicPr>
        <p:blipFill rotWithShape="1">
          <a:blip r:embed="rId3">
            <a:alphaModFix/>
          </a:blip>
          <a:srcRect b="0" l="0" r="0" t="0"/>
          <a:stretch/>
        </p:blipFill>
        <p:spPr>
          <a:xfrm>
            <a:off x="4032504" y="1369219"/>
            <a:ext cx="4677000" cy="361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Traces</a:t>
            </a:r>
            <a:endParaRPr/>
          </a:p>
        </p:txBody>
      </p:sp>
      <p:sp>
        <p:nvSpPr>
          <p:cNvPr id="170" name="Google Shape;170;p34"/>
          <p:cNvSpPr txBox="1"/>
          <p:nvPr>
            <p:ph idx="1" type="body"/>
          </p:nvPr>
        </p:nvSpPr>
        <p:spPr>
          <a:xfrm>
            <a:off x="219456" y="1369219"/>
            <a:ext cx="30930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1200"/>
              </a:spcAft>
              <a:buClr>
                <a:schemeClr val="dk1"/>
              </a:buClr>
              <a:buSzPts val="1100"/>
              <a:buNone/>
            </a:pPr>
            <a:r>
              <a:rPr lang="en" sz="1100"/>
              <a:t>Use the </a:t>
            </a:r>
            <a:r>
              <a:rPr b="1" lang="en" sz="1100"/>
              <a:t>Traces</a:t>
            </a:r>
            <a:r>
              <a:rPr lang="en" sz="1100"/>
              <a:t> page in the X-Ray console to find traces by URL, response code, or other data from the trace summary. After selecting a trace from the trace list, the </a:t>
            </a:r>
            <a:r>
              <a:rPr b="1" lang="en" sz="1100"/>
              <a:t>Trace details</a:t>
            </a:r>
            <a:r>
              <a:rPr lang="en" sz="1100"/>
              <a:t> page displays a map of service nodes involved in the selected trace, along with a timeline of trace segments.</a:t>
            </a:r>
            <a:endParaRPr sz="1100"/>
          </a:p>
        </p:txBody>
      </p:sp>
      <p:pic>
        <p:nvPicPr>
          <p:cNvPr id="171" name="Google Shape;171;p34"/>
          <p:cNvPicPr preferRelativeResize="0"/>
          <p:nvPr>
            <p:ph idx="2" type="body"/>
          </p:nvPr>
        </p:nvPicPr>
        <p:blipFill rotWithShape="1">
          <a:blip r:embed="rId3">
            <a:alphaModFix/>
          </a:blip>
          <a:srcRect b="0" l="0" r="0" t="0"/>
          <a:stretch/>
        </p:blipFill>
        <p:spPr>
          <a:xfrm>
            <a:off x="3696462" y="1369218"/>
            <a:ext cx="5200500" cy="350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lang="en" sz="2400"/>
              <a:t>Sampling</a:t>
            </a:r>
            <a:endParaRPr/>
          </a:p>
        </p:txBody>
      </p:sp>
      <p:sp>
        <p:nvSpPr>
          <p:cNvPr id="177" name="Google Shape;177;p35"/>
          <p:cNvSpPr txBox="1"/>
          <p:nvPr>
            <p:ph idx="1" type="body"/>
          </p:nvPr>
        </p:nvSpPr>
        <p:spPr>
          <a:xfrm>
            <a:off x="628650" y="1369219"/>
            <a:ext cx="30060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1200"/>
              </a:spcAft>
              <a:buClr>
                <a:schemeClr val="dk1"/>
              </a:buClr>
              <a:buSzPts val="1100"/>
              <a:buNone/>
            </a:pPr>
            <a:r>
              <a:rPr lang="en" sz="1100"/>
              <a:t>Customize the default sampling strategy to control cost or filter out unwanted requests by applying sampling rules. By default, you can create up to 25 sampling rules in addition to the default rule. If you'd like to create more than 25 sampling rules, please contact customer support to get the limit increased.</a:t>
            </a:r>
            <a:endParaRPr sz="1100"/>
          </a:p>
        </p:txBody>
      </p:sp>
      <p:pic>
        <p:nvPicPr>
          <p:cNvPr id="178" name="Google Shape;178;p35"/>
          <p:cNvPicPr preferRelativeResize="0"/>
          <p:nvPr>
            <p:ph idx="2" type="body"/>
          </p:nvPr>
        </p:nvPicPr>
        <p:blipFill rotWithShape="1">
          <a:blip r:embed="rId3">
            <a:alphaModFix/>
          </a:blip>
          <a:srcRect b="0" l="0" r="0" t="0"/>
          <a:stretch/>
        </p:blipFill>
        <p:spPr>
          <a:xfrm>
            <a:off x="3794760" y="1369219"/>
            <a:ext cx="5118000" cy="263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