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D433F-E6DE-5ECD-3CE5-C896356076C9}"/>
              </a:ext>
            </a:extLst>
          </p:cNvPr>
          <p:cNvSpPr>
            <a:spLocks noGrp="1"/>
          </p:cNvSpPr>
          <p:nvPr>
            <p:ph type="ctrTitle"/>
          </p:nvPr>
        </p:nvSpPr>
        <p:spPr>
          <a:xfrm>
            <a:off x="638881" y="417576"/>
            <a:ext cx="10909640" cy="1249394"/>
          </a:xfrm>
        </p:spPr>
        <p:txBody>
          <a:bodyPr anchor="ctr">
            <a:normAutofit/>
          </a:bodyPr>
          <a:lstStyle/>
          <a:p>
            <a:r>
              <a:rPr lang="en-GB" sz="5600" b="0" i="0" dirty="0">
                <a:effectLst/>
                <a:latin typeface="AmazonEmberBold"/>
              </a:rPr>
              <a:t>AWS Application Migration Service</a:t>
            </a:r>
            <a:endParaRPr lang="en-CH" sz="5600" dirty="0"/>
          </a:p>
        </p:txBody>
      </p:sp>
      <p:sp>
        <p:nvSpPr>
          <p:cNvPr id="3" name="Subtitle 2">
            <a:extLst>
              <a:ext uri="{FF2B5EF4-FFF2-40B4-BE49-F238E27FC236}">
                <a16:creationId xmlns:a16="http://schemas.microsoft.com/office/drawing/2014/main" id="{863D3BD2-6F8E-4CCB-AAE2-1E8C4B5E8DB0}"/>
              </a:ext>
            </a:extLst>
          </p:cNvPr>
          <p:cNvSpPr>
            <a:spLocks noGrp="1"/>
          </p:cNvSpPr>
          <p:nvPr>
            <p:ph type="subTitle" idx="1"/>
          </p:nvPr>
        </p:nvSpPr>
        <p:spPr>
          <a:xfrm>
            <a:off x="638881" y="1809541"/>
            <a:ext cx="10909643" cy="687406"/>
          </a:xfrm>
        </p:spPr>
        <p:txBody>
          <a:bodyPr anchor="ctr">
            <a:normAutofit/>
          </a:bodyPr>
          <a:lstStyle/>
          <a:p>
            <a:r>
              <a:rPr lang="en-GB" b="0" i="0" dirty="0">
                <a:effectLst/>
                <a:latin typeface="AmazonEmber"/>
              </a:rPr>
              <a:t>Move and improve your on-premises and cloud-based applications</a:t>
            </a:r>
            <a:endParaRPr lang="en-CH" dirty="0"/>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WS Cloud Migration Services - nClouds">
            <a:extLst>
              <a:ext uri="{FF2B5EF4-FFF2-40B4-BE49-F238E27FC236}">
                <a16:creationId xmlns:a16="http://schemas.microsoft.com/office/drawing/2014/main" id="{ED037C0E-53FE-E9F7-2348-0C1393076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7702" y="3153473"/>
            <a:ext cx="4572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12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Freeform: Shape 103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429EB3-74C4-3FE2-7E33-AF1B2FFD8416}"/>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b="0" i="0" kern="1200" dirty="0">
                <a:solidFill>
                  <a:schemeClr val="tx1"/>
                </a:solidFill>
                <a:effectLst/>
                <a:latin typeface="+mj-lt"/>
                <a:ea typeface="+mj-ea"/>
                <a:cs typeface="+mj-cs"/>
              </a:rPr>
              <a:t>AWS Application Migration Service</a:t>
            </a:r>
            <a:endParaRPr lang="en-US" sz="3600" kern="1200" dirty="0">
              <a:solidFill>
                <a:schemeClr val="tx1"/>
              </a:solidFill>
              <a:latin typeface="+mj-lt"/>
              <a:ea typeface="+mj-ea"/>
              <a:cs typeface="+mj-cs"/>
            </a:endParaRPr>
          </a:p>
        </p:txBody>
      </p:sp>
      <p:pic>
        <p:nvPicPr>
          <p:cNvPr id="1026" name="Picture 2" descr="Diagram shows the general process of how AWS Application Migration Service lets you seamlessly migrate your applications to the cloud.">
            <a:extLst>
              <a:ext uri="{FF2B5EF4-FFF2-40B4-BE49-F238E27FC236}">
                <a16:creationId xmlns:a16="http://schemas.microsoft.com/office/drawing/2014/main" id="{3E8E1EB3-084F-87AF-4239-C90A78C88C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4005" y="2199502"/>
            <a:ext cx="9023989" cy="439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5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2D6B8-DD22-0DE0-2C43-CCD64857FB2B}"/>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b="0" i="0" dirty="0">
                <a:effectLst/>
              </a:rPr>
              <a:t>AWS Application Migration Service </a:t>
            </a:r>
            <a:r>
              <a:rPr lang="en-US" sz="4600" i="0" u="none" strike="noStrike" dirty="0">
                <a:effectLst/>
              </a:rPr>
              <a:t>Use cases</a:t>
            </a:r>
            <a:endParaRPr lang="en-US" sz="4600" dirty="0"/>
          </a:p>
        </p:txBody>
      </p:sp>
      <p:sp>
        <p:nvSpPr>
          <p:cNvPr id="10" name="TextBox 9">
            <a:extLst>
              <a:ext uri="{FF2B5EF4-FFF2-40B4-BE49-F238E27FC236}">
                <a16:creationId xmlns:a16="http://schemas.microsoft.com/office/drawing/2014/main" id="{27C7B7A7-F29E-179C-C729-7BB980CCF8F5}"/>
              </a:ext>
            </a:extLst>
          </p:cNvPr>
          <p:cNvSpPr txBox="1"/>
          <p:nvPr/>
        </p:nvSpPr>
        <p:spPr>
          <a:xfrm>
            <a:off x="4589826" y="2187410"/>
            <a:ext cx="3291839" cy="3276638"/>
          </a:xfrm>
          <a:prstGeom prst="rect">
            <a:avLst/>
          </a:prstGeom>
        </p:spPr>
        <p:txBody>
          <a:bodyPr vert="horz" lIns="91440" tIns="45720" rIns="91440" bIns="45720" rtlCol="0" anchor="ctr">
            <a:noAutofit/>
          </a:bodyPr>
          <a:lstStyle/>
          <a:p>
            <a:pPr algn="ctr">
              <a:lnSpc>
                <a:spcPct val="90000"/>
              </a:lnSpc>
              <a:spcBef>
                <a:spcPts val="1000"/>
              </a:spcBef>
            </a:pPr>
            <a:r>
              <a:rPr lang="en-US" b="1" i="0" dirty="0">
                <a:effectLst/>
                <a:highlight>
                  <a:srgbClr val="FFFF00"/>
                </a:highlight>
              </a:rPr>
              <a:t>Cross-cloud migration</a:t>
            </a:r>
          </a:p>
          <a:p>
            <a:pPr algn="ctr">
              <a:lnSpc>
                <a:spcPct val="90000"/>
              </a:lnSpc>
              <a:spcBef>
                <a:spcPts val="1000"/>
              </a:spcBef>
            </a:pPr>
            <a:endParaRPr lang="en-US" b="0" i="0" dirty="0">
              <a:effectLst/>
            </a:endParaRPr>
          </a:p>
          <a:p>
            <a:pPr algn="ctr">
              <a:lnSpc>
                <a:spcPct val="90000"/>
              </a:lnSpc>
              <a:spcBef>
                <a:spcPts val="1000"/>
              </a:spcBef>
            </a:pPr>
            <a:r>
              <a:rPr lang="en-US" b="0" i="0" dirty="0">
                <a:effectLst/>
              </a:rPr>
              <a:t>Easily migrate workloads running on another public or private cloud to AWS. AWS Application Migration Service automatically converts your cloud-based servers to run natively on AWS as EC2 instances.</a:t>
            </a:r>
          </a:p>
          <a:p>
            <a:pPr algn="ctr">
              <a:lnSpc>
                <a:spcPct val="90000"/>
              </a:lnSpc>
              <a:spcBef>
                <a:spcPts val="1000"/>
              </a:spcBef>
            </a:pPr>
            <a:br>
              <a:rPr lang="en-US" b="0" i="0" dirty="0">
                <a:effectLst/>
              </a:rPr>
            </a:br>
            <a:endParaRPr lang="en-US" b="0" i="0" dirty="0">
              <a:effectLst/>
            </a:endParaRPr>
          </a:p>
        </p:txBody>
      </p:sp>
      <p:sp>
        <p:nvSpPr>
          <p:cNvPr id="21"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C7CE268-2AA4-C9C7-B42D-94A9D6E5CB5B}"/>
              </a:ext>
            </a:extLst>
          </p:cNvPr>
          <p:cNvSpPr txBox="1"/>
          <p:nvPr/>
        </p:nvSpPr>
        <p:spPr>
          <a:xfrm>
            <a:off x="457200" y="2187410"/>
            <a:ext cx="3384331" cy="3924151"/>
          </a:xfrm>
          <a:prstGeom prst="rect">
            <a:avLst/>
          </a:prstGeom>
          <a:noFill/>
        </p:spPr>
        <p:txBody>
          <a:bodyPr wrap="square">
            <a:spAutoFit/>
          </a:bodyPr>
          <a:lstStyle/>
          <a:p>
            <a:pPr algn="l">
              <a:spcAft>
                <a:spcPts val="600"/>
              </a:spcAft>
            </a:pPr>
            <a:r>
              <a:rPr lang="en-GB" b="1" i="0" dirty="0">
                <a:solidFill>
                  <a:srgbClr val="16191F"/>
                </a:solidFill>
                <a:effectLst/>
                <a:highlight>
                  <a:srgbClr val="FFFF00"/>
                </a:highlight>
                <a:latin typeface="Amazon Ember"/>
              </a:rPr>
              <a:t>Data </a:t>
            </a:r>
            <a:r>
              <a:rPr lang="en-GB" b="1" i="0" dirty="0" err="1">
                <a:solidFill>
                  <a:srgbClr val="16191F"/>
                </a:solidFill>
                <a:effectLst/>
                <a:highlight>
                  <a:srgbClr val="FFFF00"/>
                </a:highlight>
                <a:latin typeface="Amazon Ember"/>
              </a:rPr>
              <a:t>center</a:t>
            </a:r>
            <a:r>
              <a:rPr lang="en-GB" b="1" i="0" dirty="0">
                <a:solidFill>
                  <a:srgbClr val="16191F"/>
                </a:solidFill>
                <a:effectLst/>
                <a:highlight>
                  <a:srgbClr val="FFFF00"/>
                </a:highlight>
                <a:latin typeface="Amazon Ember"/>
              </a:rPr>
              <a:t> to cloud migration</a:t>
            </a:r>
          </a:p>
          <a:p>
            <a:pPr algn="l">
              <a:spcAft>
                <a:spcPts val="600"/>
              </a:spcAft>
            </a:pPr>
            <a:endParaRPr lang="en-GB" b="0" i="0" dirty="0">
              <a:solidFill>
                <a:srgbClr val="16191F"/>
              </a:solidFill>
              <a:effectLst/>
              <a:latin typeface="Amazon Ember"/>
            </a:endParaRPr>
          </a:p>
          <a:p>
            <a:pPr algn="l">
              <a:spcAft>
                <a:spcPts val="600"/>
              </a:spcAft>
            </a:pPr>
            <a:r>
              <a:rPr lang="en-GB" b="0" i="0" dirty="0">
                <a:solidFill>
                  <a:srgbClr val="16191F"/>
                </a:solidFill>
                <a:effectLst/>
                <a:latin typeface="Amazon Ember"/>
              </a:rPr>
              <a:t>Use AWS Application Migration Service to rapidly move your virtual and physical servers to AWS. The automated rehosting capabilities of Application Migration Service help you avoid complications that can be caused by manual replication, reconfiguration, and rebuilds.</a:t>
            </a:r>
          </a:p>
          <a:p>
            <a:pPr algn="l">
              <a:spcAft>
                <a:spcPts val="600"/>
              </a:spcAft>
            </a:pPr>
            <a:br>
              <a:rPr lang="en-GB" b="0" i="0" dirty="0">
                <a:solidFill>
                  <a:srgbClr val="16191F"/>
                </a:solidFill>
                <a:effectLst/>
                <a:latin typeface="Amazon Ember"/>
              </a:rPr>
            </a:br>
            <a:endParaRPr lang="en-GB" b="0" i="0" dirty="0">
              <a:solidFill>
                <a:srgbClr val="16191F"/>
              </a:solidFill>
              <a:effectLst/>
              <a:latin typeface="Amazon Ember"/>
            </a:endParaRPr>
          </a:p>
        </p:txBody>
      </p:sp>
      <p:sp>
        <p:nvSpPr>
          <p:cNvPr id="12" name="TextBox 11">
            <a:extLst>
              <a:ext uri="{FF2B5EF4-FFF2-40B4-BE49-F238E27FC236}">
                <a16:creationId xmlns:a16="http://schemas.microsoft.com/office/drawing/2014/main" id="{D4F6BFF3-FAAD-3953-6D45-3CFB69CDEAF1}"/>
              </a:ext>
            </a:extLst>
          </p:cNvPr>
          <p:cNvSpPr txBox="1"/>
          <p:nvPr/>
        </p:nvSpPr>
        <p:spPr>
          <a:xfrm>
            <a:off x="9033641" y="2187410"/>
            <a:ext cx="2701159" cy="3093154"/>
          </a:xfrm>
          <a:prstGeom prst="rect">
            <a:avLst/>
          </a:prstGeom>
          <a:noFill/>
        </p:spPr>
        <p:txBody>
          <a:bodyPr wrap="square">
            <a:spAutoFit/>
          </a:bodyPr>
          <a:lstStyle/>
          <a:p>
            <a:pPr algn="l" rtl="0">
              <a:spcAft>
                <a:spcPts val="600"/>
              </a:spcAft>
            </a:pPr>
            <a:r>
              <a:rPr lang="en-GB" b="1" i="0" dirty="0">
                <a:solidFill>
                  <a:srgbClr val="16191F"/>
                </a:solidFill>
                <a:effectLst/>
                <a:highlight>
                  <a:srgbClr val="FFFF00"/>
                </a:highlight>
                <a:latin typeface="var(--font-family-base-m6jzpk,&quot;Amazon Ember&quot;,&quot;Helvetica Neue&quot;,Roboto,Arial,sans-serif)"/>
              </a:rPr>
              <a:t>Cross-region migration</a:t>
            </a:r>
          </a:p>
          <a:p>
            <a:pPr algn="l" rtl="0">
              <a:spcAft>
                <a:spcPts val="600"/>
              </a:spcAft>
            </a:pPr>
            <a:endParaRPr lang="en-GB" b="0" i="0" dirty="0">
              <a:solidFill>
                <a:srgbClr val="16191F"/>
              </a:solidFill>
              <a:effectLst/>
              <a:latin typeface="var(--font-family-base-m6jzpk,&quot;Amazon Ember&quot;,&quot;Helvetica Neue&quot;,Roboto,Arial,sans-serif)"/>
            </a:endParaRPr>
          </a:p>
          <a:p>
            <a:pPr algn="l" rtl="0">
              <a:spcAft>
                <a:spcPts val="600"/>
              </a:spcAft>
            </a:pPr>
            <a:r>
              <a:rPr lang="en-GB" b="0" i="0" dirty="0">
                <a:solidFill>
                  <a:srgbClr val="16191F"/>
                </a:solidFill>
                <a:effectLst/>
                <a:latin typeface="var(--font-family-base-m6jzpk,&quot;Amazon Ember&quot;,&quot;Helvetica Neue&quot;,Roboto,Arial,sans-serif)"/>
              </a:rPr>
              <a:t>Use AWS Application Migration Service to simplify migration between different AWS accounts, Availability Zones, or regions.</a:t>
            </a:r>
          </a:p>
          <a:p>
            <a:pPr algn="l" rtl="0">
              <a:spcAft>
                <a:spcPts val="600"/>
              </a:spcAft>
            </a:pPr>
            <a:br>
              <a:rPr lang="en-GB" b="0" i="0" dirty="0">
                <a:solidFill>
                  <a:srgbClr val="16191F"/>
                </a:solidFill>
                <a:effectLst/>
                <a:latin typeface="var(--font-family-base-m6jzpk,&quot;Amazon Ember&quot;,&quot;Helvetica Neue&quot;,Roboto,Arial,sans-serif)"/>
              </a:rPr>
            </a:br>
            <a:endParaRPr lang="en-GB" b="0" i="0" dirty="0">
              <a:solidFill>
                <a:srgbClr val="16191F"/>
              </a:solidFill>
              <a:effectLst/>
              <a:latin typeface="var(--font-family-base-m6jzpk,&quot;Amazon Ember&quot;,&quot;Helvetica Neue&quot;,Roboto,Arial,sans-serif)"/>
            </a:endParaRPr>
          </a:p>
        </p:txBody>
      </p:sp>
      <p:pic>
        <p:nvPicPr>
          <p:cNvPr id="16" name="Graphic 15" descr="Cloud Computing">
            <a:extLst>
              <a:ext uri="{FF2B5EF4-FFF2-40B4-BE49-F238E27FC236}">
                <a16:creationId xmlns:a16="http://schemas.microsoft.com/office/drawing/2014/main" id="{4E37686B-DDB5-633E-4775-09DF07B82C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spTree>
    <p:extLst>
      <p:ext uri="{BB962C8B-B14F-4D97-AF65-F5344CB8AC3E}">
        <p14:creationId xmlns:p14="http://schemas.microsoft.com/office/powerpoint/2010/main" val="425910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FBD2F7-47EE-0784-B581-79A297CBA36F}"/>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AWS MGN Architecture</a:t>
            </a:r>
          </a:p>
        </p:txBody>
      </p:sp>
      <p:pic>
        <p:nvPicPr>
          <p:cNvPr id="5" name="Picture 2">
            <a:extLst>
              <a:ext uri="{FF2B5EF4-FFF2-40B4-BE49-F238E27FC236}">
                <a16:creationId xmlns:a16="http://schemas.microsoft.com/office/drawing/2014/main" id="{5769316A-E6DE-B82D-4176-83E9AD9F61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96556" y="2354239"/>
            <a:ext cx="10598888" cy="394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23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128</Words>
  <Application>Microsoft Macintosh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Amazon Ember</vt:lpstr>
      <vt:lpstr>AmazonEmber</vt:lpstr>
      <vt:lpstr>AmazonEmberBold</vt:lpstr>
      <vt:lpstr>Arial</vt:lpstr>
      <vt:lpstr>Calibri</vt:lpstr>
      <vt:lpstr>Calibri Light</vt:lpstr>
      <vt:lpstr>var(--font-family-base-m6jzpk,"Amazon Ember","Helvetica Neue",Roboto,Arial,sans-serif)</vt:lpstr>
      <vt:lpstr>Office Theme</vt:lpstr>
      <vt:lpstr>AWS Application Migration Service</vt:lpstr>
      <vt:lpstr>AWS Application Migration Service</vt:lpstr>
      <vt:lpstr>AWS Application Migration Service Use cases</vt:lpstr>
      <vt:lpstr>AWS MGN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3</cp:revision>
  <dcterms:created xsi:type="dcterms:W3CDTF">2023-08-06T12:53:09Z</dcterms:created>
  <dcterms:modified xsi:type="dcterms:W3CDTF">2023-09-03T18:04:20Z</dcterms:modified>
</cp:coreProperties>
</file>