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9" r:id="rId4"/>
    <p:sldId id="262" r:id="rId5"/>
    <p:sldId id="260" r:id="rId6"/>
    <p:sldId id="261" r:id="rId7"/>
    <p:sldId id="258" r:id="rId8"/>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4978E-8C47-9C4E-BCE6-5C2BF56662FA}" type="datetimeFigureOut">
              <a:rPr lang="en-CH" smtClean="0"/>
              <a:t>03.09.23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AF55D-16B2-E941-9E17-6C2A22BD8A9D}" type="slidenum">
              <a:rPr lang="en-CH" smtClean="0"/>
              <a:t>‹#›</a:t>
            </a:fld>
            <a:endParaRPr lang="en-CH"/>
          </a:p>
        </p:txBody>
      </p:sp>
    </p:spTree>
    <p:extLst>
      <p:ext uri="{BB962C8B-B14F-4D97-AF65-F5344CB8AC3E}">
        <p14:creationId xmlns:p14="http://schemas.microsoft.com/office/powerpoint/2010/main" val="1090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FFAAF55D-16B2-E941-9E17-6C2A22BD8A9D}" type="slidenum">
              <a:rPr lang="en-CH" smtClean="0"/>
              <a:t>4</a:t>
            </a:fld>
            <a:endParaRPr lang="en-CH"/>
          </a:p>
        </p:txBody>
      </p:sp>
    </p:spTree>
    <p:extLst>
      <p:ext uri="{BB962C8B-B14F-4D97-AF65-F5344CB8AC3E}">
        <p14:creationId xmlns:p14="http://schemas.microsoft.com/office/powerpoint/2010/main" val="305214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CF7B-BC99-DF18-CE0D-FDE15A29D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2D84D4C9-17E3-F7CE-1BE1-28C188E4F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43C4FF75-85A0-D3D8-C2C6-3C579A3AC3C7}"/>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50FECE30-1BA0-E91E-E69B-EBBDD0D33C4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E308F0-B5A7-CB50-32C7-23CF8953BB01}"/>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42839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9AA-C576-75DE-05C7-3761B884425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EFAAEFB-943D-EA63-92B1-D47C97432D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1C13001-E9B2-B896-7FE6-E33DC7895F37}"/>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C089020C-EFBE-9711-DB6A-2C1F9102A9A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C5BD7D3-A42E-33ED-DE4C-296F280ABEEA}"/>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67096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31CB33-C99C-73B8-ADAC-E381FD38D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B96DC8E-DA32-428A-3838-21630E5EF0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AEBBE0F9-EE75-F498-8C44-9633991F48CA}"/>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ABADD194-B54F-383D-43CC-DCCFDD29B04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E99EC78-1D9B-755E-D4B7-E6EAA4C898D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95834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7260-2540-D64D-2528-D7346228E6A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79D9037-D1AD-02DD-5275-6C219E0332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6360EAD-2229-9A4A-81B7-57EEAEA4ABA1}"/>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1B78B1F6-87FB-24E5-4291-4E759A0492B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B78C72F-B6E7-5926-8E0A-09EF6B3EAB3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86839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F950-C753-EED1-64A3-7909EBC965D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0F3EBA2A-BBA3-343B-3922-3B6B9CED7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C301F9-9C97-D1E6-4444-3F84DEF4F0AE}"/>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F25858E8-CA9D-D3B8-BE46-A6DC94F89D3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BF5689-72EC-5C6A-7361-8574FBBEE380}"/>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90116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43F8-E718-1850-AD03-80F64C9BD6E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1AE6A76-3A24-4160-B0BF-C09050E5B87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73F019C5-E78B-A00C-7B6E-B3316322A3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817061B6-C92E-2B4D-D16F-A3327F66BCDE}"/>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6" name="Footer Placeholder 5">
            <a:extLst>
              <a:ext uri="{FF2B5EF4-FFF2-40B4-BE49-F238E27FC236}">
                <a16:creationId xmlns:a16="http://schemas.microsoft.com/office/drawing/2014/main" id="{404275D0-6991-7E5B-2AE8-596ECC22C7F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A7F5ED2-894A-C254-FF98-843BCE87DE33}"/>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2275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F018-3716-0252-E5F8-A058BAE279D6}"/>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45BBA4A2-03EB-84B1-E67F-B6ABC71D9F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1E446-5167-5471-D41D-B9108412168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71440AA-BBA1-CFE9-1485-16E0F70E6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B96D822-6CDA-40DB-D58E-07A5CF831C4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FD17D69-A4DD-F8CC-A675-E64114F84752}"/>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8" name="Footer Placeholder 7">
            <a:extLst>
              <a:ext uri="{FF2B5EF4-FFF2-40B4-BE49-F238E27FC236}">
                <a16:creationId xmlns:a16="http://schemas.microsoft.com/office/drawing/2014/main" id="{EF67C424-9E5C-1F7A-F0D9-4FA8676123CA}"/>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79C7C-8E73-4AD1-B045-E284A1456884}"/>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59516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EFF6-21F5-45EC-9F3B-B2FD4A4CBAD9}"/>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09F9B50A-575F-13A9-1DA7-F60D25BEE074}"/>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4" name="Footer Placeholder 3">
            <a:extLst>
              <a:ext uri="{FF2B5EF4-FFF2-40B4-BE49-F238E27FC236}">
                <a16:creationId xmlns:a16="http://schemas.microsoft.com/office/drawing/2014/main" id="{41DB648E-BF9D-5DF0-C66C-641C1918C2B6}"/>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F68E8585-E870-6735-1A1A-6994328DA7B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182569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5436E-D0EE-EE45-81E6-39A398A84036}"/>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3" name="Footer Placeholder 2">
            <a:extLst>
              <a:ext uri="{FF2B5EF4-FFF2-40B4-BE49-F238E27FC236}">
                <a16:creationId xmlns:a16="http://schemas.microsoft.com/office/drawing/2014/main" id="{2852AA8B-967C-42E6-AC46-7A17828C917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03EA0FFF-DEDB-4884-988E-94D68BB499C8}"/>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00428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2665-57D5-2C5C-BF79-CA9624CF44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26030588-F0AD-53F9-3DDD-FAB7C18CE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677AD8C-8C0B-62CD-EA6E-8E96EA602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3D3239-311A-A5ED-4100-B9769073A96B}"/>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6" name="Footer Placeholder 5">
            <a:extLst>
              <a:ext uri="{FF2B5EF4-FFF2-40B4-BE49-F238E27FC236}">
                <a16:creationId xmlns:a16="http://schemas.microsoft.com/office/drawing/2014/main" id="{3EE56C61-A9F3-D6C0-28B7-0C49A712FDF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5CA4E72-26E9-44CD-050D-E99BD885E422}"/>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377878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9776-D002-8C3B-1063-5C779623AE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79B032B-FA75-BAFB-E08C-1181B66EA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8F387D7-1A19-5105-A490-0D0AA6B2C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F0B1FE-009E-AFA6-4F97-708940B34FFC}"/>
              </a:ext>
            </a:extLst>
          </p:cNvPr>
          <p:cNvSpPr>
            <a:spLocks noGrp="1"/>
          </p:cNvSpPr>
          <p:nvPr>
            <p:ph type="dt" sz="half" idx="10"/>
          </p:nvPr>
        </p:nvSpPr>
        <p:spPr/>
        <p:txBody>
          <a:bodyPr/>
          <a:lstStyle/>
          <a:p>
            <a:fld id="{322C9020-58D6-4B4B-AE71-CBBD8D6FD410}" type="datetimeFigureOut">
              <a:rPr lang="en-CH" smtClean="0"/>
              <a:t>03.09.23</a:t>
            </a:fld>
            <a:endParaRPr lang="en-CH"/>
          </a:p>
        </p:txBody>
      </p:sp>
      <p:sp>
        <p:nvSpPr>
          <p:cNvPr id="6" name="Footer Placeholder 5">
            <a:extLst>
              <a:ext uri="{FF2B5EF4-FFF2-40B4-BE49-F238E27FC236}">
                <a16:creationId xmlns:a16="http://schemas.microsoft.com/office/drawing/2014/main" id="{EAA75DAD-BB92-30B2-A3C6-4D80BD74CD0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1E91FFA-4FA0-5FBE-BDCF-0AF8A2E71EC6}"/>
              </a:ext>
            </a:extLst>
          </p:cNvPr>
          <p:cNvSpPr>
            <a:spLocks noGrp="1"/>
          </p:cNvSpPr>
          <p:nvPr>
            <p:ph type="sldNum" sz="quarter" idx="12"/>
          </p:nvPr>
        </p:nvSpPr>
        <p:spPr/>
        <p:txBody>
          <a:bodyPr/>
          <a:lstStyle/>
          <a:p>
            <a:fld id="{44A51453-4106-7949-847C-1FA663AA342B}" type="slidenum">
              <a:rPr lang="en-CH" smtClean="0"/>
              <a:t>‹#›</a:t>
            </a:fld>
            <a:endParaRPr lang="en-CH"/>
          </a:p>
        </p:txBody>
      </p:sp>
    </p:spTree>
    <p:extLst>
      <p:ext uri="{BB962C8B-B14F-4D97-AF65-F5344CB8AC3E}">
        <p14:creationId xmlns:p14="http://schemas.microsoft.com/office/powerpoint/2010/main" val="28160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91D697-D1DB-9013-3FB9-AB1CD55C8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2EBD13D2-C6C7-A236-3F68-5559321F95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399E4B4-8FE7-DFF0-FB1C-AF817A100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C9020-58D6-4B4B-AE71-CBBD8D6FD410}" type="datetimeFigureOut">
              <a:rPr lang="en-CH" smtClean="0"/>
              <a:t>03.09.23</a:t>
            </a:fld>
            <a:endParaRPr lang="en-CH"/>
          </a:p>
        </p:txBody>
      </p:sp>
      <p:sp>
        <p:nvSpPr>
          <p:cNvPr id="5" name="Footer Placeholder 4">
            <a:extLst>
              <a:ext uri="{FF2B5EF4-FFF2-40B4-BE49-F238E27FC236}">
                <a16:creationId xmlns:a16="http://schemas.microsoft.com/office/drawing/2014/main" id="{9F10B890-5F67-33B6-3F06-5BCAC72088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5750A08-4A65-4B25-B7EF-9485EF2303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51453-4106-7949-847C-1FA663AA342B}" type="slidenum">
              <a:rPr lang="en-CH" smtClean="0"/>
              <a:t>‹#›</a:t>
            </a:fld>
            <a:endParaRPr lang="en-CH"/>
          </a:p>
        </p:txBody>
      </p:sp>
    </p:spTree>
    <p:extLst>
      <p:ext uri="{BB962C8B-B14F-4D97-AF65-F5344CB8AC3E}">
        <p14:creationId xmlns:p14="http://schemas.microsoft.com/office/powerpoint/2010/main" val="2628871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03955-267C-15FE-65F3-8EAC7463D788}"/>
              </a:ext>
            </a:extLst>
          </p:cNvPr>
          <p:cNvSpPr>
            <a:spLocks noGrp="1"/>
          </p:cNvSpPr>
          <p:nvPr>
            <p:ph type="ctrTitle"/>
          </p:nvPr>
        </p:nvSpPr>
        <p:spPr>
          <a:xfrm>
            <a:off x="755903" y="3399769"/>
            <a:ext cx="10640754" cy="775845"/>
          </a:xfrm>
        </p:spPr>
        <p:txBody>
          <a:bodyPr anchor="b">
            <a:normAutofit/>
          </a:bodyPr>
          <a:lstStyle/>
          <a:p>
            <a:r>
              <a:rPr lang="en-GB" sz="4000" b="0" i="0">
                <a:solidFill>
                  <a:schemeClr val="tx2"/>
                </a:solidFill>
                <a:effectLst/>
                <a:latin typeface="AmazonEmberBold"/>
              </a:rPr>
              <a:t>AWS Snow Family</a:t>
            </a:r>
          </a:p>
        </p:txBody>
      </p:sp>
      <p:sp>
        <p:nvSpPr>
          <p:cNvPr id="3" name="Subtitle 2">
            <a:extLst>
              <a:ext uri="{FF2B5EF4-FFF2-40B4-BE49-F238E27FC236}">
                <a16:creationId xmlns:a16="http://schemas.microsoft.com/office/drawing/2014/main" id="{CB5A7416-4AFE-05B1-36AC-A213E2385333}"/>
              </a:ext>
            </a:extLst>
          </p:cNvPr>
          <p:cNvSpPr>
            <a:spLocks noGrp="1"/>
          </p:cNvSpPr>
          <p:nvPr>
            <p:ph type="subTitle" idx="1"/>
          </p:nvPr>
        </p:nvSpPr>
        <p:spPr>
          <a:xfrm>
            <a:off x="1514121" y="4171528"/>
            <a:ext cx="9163757" cy="450447"/>
          </a:xfrm>
        </p:spPr>
        <p:txBody>
          <a:bodyPr anchor="ctr">
            <a:normAutofit/>
          </a:bodyPr>
          <a:lstStyle/>
          <a:p>
            <a:r>
              <a:rPr lang="en-GB" sz="2000" b="0" i="0" dirty="0">
                <a:solidFill>
                  <a:schemeClr val="tx2"/>
                </a:solidFill>
                <a:effectLst/>
                <a:latin typeface="AmazonEmberLight"/>
              </a:rPr>
              <a:t>Process data at the edge or move petabytes of data to and from AWS</a:t>
            </a:r>
          </a:p>
          <a:p>
            <a:endParaRPr lang="en-CH" sz="2000" dirty="0">
              <a:solidFill>
                <a:schemeClr val="tx2"/>
              </a:solidFill>
            </a:endParaRPr>
          </a:p>
        </p:txBody>
      </p:sp>
      <p:grpSp>
        <p:nvGrpSpPr>
          <p:cNvPr id="14" name="Group 13">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5" name="Freeform: Shape 14">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1" name="Freeform: Shape 20">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2021, Amazon Web Services, Inc. or its affiliates. All rights reserved.">
            <a:extLst>
              <a:ext uri="{FF2B5EF4-FFF2-40B4-BE49-F238E27FC236}">
                <a16:creationId xmlns:a16="http://schemas.microsoft.com/office/drawing/2014/main" id="{4A548A43-03AD-066A-7057-3C6268320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3413" y="395004"/>
            <a:ext cx="2685173" cy="2685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577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1E366A00-C073-DE85-084F-684F925FB19E}"/>
              </a:ext>
            </a:extLst>
          </p:cNvPr>
          <p:cNvSpPr>
            <a:spLocks noGrp="1"/>
          </p:cNvSpPr>
          <p:nvPr>
            <p:ph type="title"/>
          </p:nvPr>
        </p:nvSpPr>
        <p:spPr>
          <a:xfrm>
            <a:off x="1170192" y="457200"/>
            <a:ext cx="7655427" cy="739881"/>
          </a:xfrm>
        </p:spPr>
        <p:txBody>
          <a:bodyPr vert="horz" lIns="91440" tIns="45720" rIns="91440" bIns="45720" rtlCol="0" anchor="b">
            <a:normAutofit/>
          </a:bodyPr>
          <a:lstStyle/>
          <a:p>
            <a:r>
              <a:rPr lang="en-US" sz="3600" dirty="0"/>
              <a:t>AWS Snow Family</a:t>
            </a:r>
          </a:p>
        </p:txBody>
      </p:sp>
      <p:sp>
        <p:nvSpPr>
          <p:cNvPr id="7" name="TextBox 6">
            <a:extLst>
              <a:ext uri="{FF2B5EF4-FFF2-40B4-BE49-F238E27FC236}">
                <a16:creationId xmlns:a16="http://schemas.microsoft.com/office/drawing/2014/main" id="{356E2C98-3E1E-37FD-362A-20916D913530}"/>
              </a:ext>
            </a:extLst>
          </p:cNvPr>
          <p:cNvSpPr txBox="1"/>
          <p:nvPr/>
        </p:nvSpPr>
        <p:spPr>
          <a:xfrm>
            <a:off x="4587172" y="2402019"/>
            <a:ext cx="2959256" cy="1570891"/>
          </a:xfrm>
          <a:prstGeom prst="rect">
            <a:avLst/>
          </a:prstGeom>
        </p:spPr>
        <p:txBody>
          <a:bodyPr vert="horz" lIns="91440" tIns="45720" rIns="91440" bIns="45720" rtlCol="0">
            <a:noAutofit/>
          </a:bodyPr>
          <a:lstStyle/>
          <a:p>
            <a:pPr>
              <a:lnSpc>
                <a:spcPct val="90000"/>
              </a:lnSpc>
              <a:spcBef>
                <a:spcPts val="1000"/>
              </a:spcBef>
            </a:pPr>
            <a:r>
              <a:rPr lang="en-US" b="0" i="0" dirty="0">
                <a:effectLst/>
              </a:rPr>
              <a:t>Field-tested for the most extreme conditions, delivering high security and ruggedization into compute and storage-compatible devices.</a:t>
            </a:r>
            <a:br>
              <a:rPr lang="en-US" b="0" i="0" dirty="0">
                <a:effectLst/>
              </a:rPr>
            </a:br>
            <a:endParaRPr lang="en-US" b="0" i="0" dirty="0">
              <a:effectLst/>
            </a:endParaRPr>
          </a:p>
          <a:p>
            <a:pPr>
              <a:lnSpc>
                <a:spcPct val="90000"/>
              </a:lnSpc>
              <a:spcBef>
                <a:spcPts val="1000"/>
              </a:spcBef>
            </a:pPr>
            <a:br>
              <a:rPr lang="en-US" b="0" i="0" dirty="0">
                <a:effectLst/>
              </a:rPr>
            </a:br>
            <a:endParaRPr lang="en-US" b="0" i="0" dirty="0">
              <a:effectLst/>
            </a:endParaRPr>
          </a:p>
        </p:txBody>
      </p:sp>
      <p:sp>
        <p:nvSpPr>
          <p:cNvPr id="20" name="Freeform: Shape 19">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125B94D-AC46-6351-D770-6D716C0509C9}"/>
              </a:ext>
            </a:extLst>
          </p:cNvPr>
          <p:cNvSpPr txBox="1"/>
          <p:nvPr/>
        </p:nvSpPr>
        <p:spPr>
          <a:xfrm>
            <a:off x="705222" y="2402019"/>
            <a:ext cx="3195145" cy="1477328"/>
          </a:xfrm>
          <a:prstGeom prst="rect">
            <a:avLst/>
          </a:prstGeom>
          <a:noFill/>
        </p:spPr>
        <p:txBody>
          <a:bodyPr wrap="square">
            <a:spAutoFit/>
          </a:bodyPr>
          <a:lstStyle/>
          <a:p>
            <a:pPr algn="l">
              <a:spcAft>
                <a:spcPts val="600"/>
              </a:spcAft>
            </a:pPr>
            <a:r>
              <a:rPr lang="en-GB" b="0" i="0" dirty="0">
                <a:effectLst/>
                <a:latin typeface="AmazonEmber"/>
              </a:rPr>
              <a:t>Purpose-built devices to cost effectively move petabytes of data, offline. Lease a Snow device to move your data to the cloud.</a:t>
            </a:r>
          </a:p>
        </p:txBody>
      </p:sp>
      <p:sp>
        <p:nvSpPr>
          <p:cNvPr id="9" name="TextBox 8">
            <a:extLst>
              <a:ext uri="{FF2B5EF4-FFF2-40B4-BE49-F238E27FC236}">
                <a16:creationId xmlns:a16="http://schemas.microsoft.com/office/drawing/2014/main" id="{C5440E8C-08B5-022E-F389-FD21B21EDAEF}"/>
              </a:ext>
            </a:extLst>
          </p:cNvPr>
          <p:cNvSpPr txBox="1"/>
          <p:nvPr/>
        </p:nvSpPr>
        <p:spPr>
          <a:xfrm>
            <a:off x="8153400" y="2402019"/>
            <a:ext cx="3195145" cy="1477328"/>
          </a:xfrm>
          <a:prstGeom prst="rect">
            <a:avLst/>
          </a:prstGeom>
          <a:noFill/>
        </p:spPr>
        <p:txBody>
          <a:bodyPr wrap="square">
            <a:spAutoFit/>
          </a:bodyPr>
          <a:lstStyle/>
          <a:p>
            <a:pPr algn="l">
              <a:spcAft>
                <a:spcPts val="600"/>
              </a:spcAft>
            </a:pPr>
            <a:r>
              <a:rPr lang="en-GB" b="0" i="0" dirty="0">
                <a:effectLst/>
                <a:latin typeface="AmazonEmber"/>
              </a:rPr>
              <a:t>Device options range to optimize for space- or weight-constrained environments, portability, and flexible networking options.</a:t>
            </a:r>
          </a:p>
        </p:txBody>
      </p:sp>
      <p:pic>
        <p:nvPicPr>
          <p:cNvPr id="13" name="Graphic 12" descr="Laptop Secure">
            <a:extLst>
              <a:ext uri="{FF2B5EF4-FFF2-40B4-BE49-F238E27FC236}">
                <a16:creationId xmlns:a16="http://schemas.microsoft.com/office/drawing/2014/main" id="{12FE69D3-5C83-F9B7-D4A4-B34C694931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 cy="914400"/>
          </a:xfrm>
          <a:prstGeom prst="rect">
            <a:avLst/>
          </a:prstGeom>
        </p:spPr>
      </p:pic>
    </p:spTree>
    <p:extLst>
      <p:ext uri="{BB962C8B-B14F-4D97-AF65-F5344CB8AC3E}">
        <p14:creationId xmlns:p14="http://schemas.microsoft.com/office/powerpoint/2010/main" val="356134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1E366A00-C073-DE85-084F-684F925FB19E}"/>
              </a:ext>
            </a:extLst>
          </p:cNvPr>
          <p:cNvSpPr>
            <a:spLocks noGrp="1"/>
          </p:cNvSpPr>
          <p:nvPr>
            <p:ph type="title"/>
          </p:nvPr>
        </p:nvSpPr>
        <p:spPr>
          <a:xfrm>
            <a:off x="1170192" y="457200"/>
            <a:ext cx="7655427" cy="739881"/>
          </a:xfrm>
        </p:spPr>
        <p:txBody>
          <a:bodyPr vert="horz" lIns="91440" tIns="45720" rIns="91440" bIns="45720" rtlCol="0" anchor="b">
            <a:normAutofit/>
          </a:bodyPr>
          <a:lstStyle/>
          <a:p>
            <a:r>
              <a:rPr lang="en-US" sz="3600" dirty="0"/>
              <a:t>AWS Snow Family Service Models</a:t>
            </a:r>
          </a:p>
        </p:txBody>
      </p:sp>
      <p:sp>
        <p:nvSpPr>
          <p:cNvPr id="7" name="TextBox 6">
            <a:extLst>
              <a:ext uri="{FF2B5EF4-FFF2-40B4-BE49-F238E27FC236}">
                <a16:creationId xmlns:a16="http://schemas.microsoft.com/office/drawing/2014/main" id="{356E2C98-3E1E-37FD-362A-20916D913530}"/>
              </a:ext>
            </a:extLst>
          </p:cNvPr>
          <p:cNvSpPr txBox="1"/>
          <p:nvPr/>
        </p:nvSpPr>
        <p:spPr>
          <a:xfrm>
            <a:off x="4587172" y="2402019"/>
            <a:ext cx="2959256" cy="2748050"/>
          </a:xfrm>
          <a:prstGeom prst="rect">
            <a:avLst/>
          </a:prstGeom>
        </p:spPr>
        <p:txBody>
          <a:bodyPr vert="horz" lIns="91440" tIns="45720" rIns="91440" bIns="45720" rtlCol="0">
            <a:noAutofit/>
          </a:bodyPr>
          <a:lstStyle/>
          <a:p>
            <a:r>
              <a:rPr lang="en-GB" b="1" dirty="0">
                <a:solidFill>
                  <a:srgbClr val="232F3E"/>
                </a:solidFill>
                <a:effectLst/>
                <a:highlight>
                  <a:srgbClr val="FFFF00"/>
                </a:highlight>
                <a:latin typeface="AmazonEmberBold"/>
              </a:rPr>
              <a:t>AWS Snowball</a:t>
            </a:r>
          </a:p>
          <a:p>
            <a:endParaRPr lang="en-GB" b="1" dirty="0">
              <a:solidFill>
                <a:srgbClr val="232F3E"/>
              </a:solidFill>
              <a:effectLst/>
              <a:highlight>
                <a:srgbClr val="FFFF00"/>
              </a:highlight>
              <a:latin typeface="AmazonEmberBold"/>
            </a:endParaRPr>
          </a:p>
          <a:p>
            <a:pPr algn="l"/>
            <a:r>
              <a:rPr lang="en-GB" b="0" i="0" dirty="0">
                <a:solidFill>
                  <a:srgbClr val="333333"/>
                </a:solidFill>
                <a:effectLst/>
                <a:latin typeface="AmazonEmber"/>
              </a:rPr>
              <a:t>AWS Snowball is available as a Compute Optimized device or a Storage Optimized device. Explore the options best suited for your needs. All devices are suited for extreme conditions, tamper proof, and highly secure.</a:t>
            </a:r>
            <a:br>
              <a:rPr lang="en-GB" b="0" i="0" dirty="0">
                <a:solidFill>
                  <a:srgbClr val="333333"/>
                </a:solidFill>
                <a:effectLst/>
                <a:latin typeface="AmazonEmber"/>
              </a:rPr>
            </a:br>
            <a:endParaRPr lang="en-GB" b="0" i="0" dirty="0">
              <a:solidFill>
                <a:srgbClr val="333333"/>
              </a:solidFill>
              <a:effectLst/>
              <a:latin typeface="AmazonEmber"/>
            </a:endParaRPr>
          </a:p>
        </p:txBody>
      </p:sp>
      <p:sp>
        <p:nvSpPr>
          <p:cNvPr id="20" name="Freeform: Shape 19">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125B94D-AC46-6351-D770-6D716C0509C9}"/>
              </a:ext>
            </a:extLst>
          </p:cNvPr>
          <p:cNvSpPr txBox="1"/>
          <p:nvPr/>
        </p:nvSpPr>
        <p:spPr>
          <a:xfrm>
            <a:off x="705222" y="2402019"/>
            <a:ext cx="3195145" cy="2862322"/>
          </a:xfrm>
          <a:prstGeom prst="rect">
            <a:avLst/>
          </a:prstGeom>
          <a:noFill/>
        </p:spPr>
        <p:txBody>
          <a:bodyPr wrap="square">
            <a:spAutoFit/>
          </a:bodyPr>
          <a:lstStyle/>
          <a:p>
            <a:pPr algn="l"/>
            <a:r>
              <a:rPr lang="en-GB" b="1" i="0" dirty="0">
                <a:solidFill>
                  <a:srgbClr val="232F3E"/>
                </a:solidFill>
                <a:effectLst/>
                <a:highlight>
                  <a:srgbClr val="FFFF00"/>
                </a:highlight>
                <a:latin typeface="AmazonEmberBold"/>
              </a:rPr>
              <a:t>AWS </a:t>
            </a:r>
            <a:r>
              <a:rPr lang="en-GB" b="1" i="0" dirty="0" err="1">
                <a:solidFill>
                  <a:srgbClr val="232F3E"/>
                </a:solidFill>
                <a:effectLst/>
                <a:highlight>
                  <a:srgbClr val="FFFF00"/>
                </a:highlight>
                <a:latin typeface="AmazonEmberBold"/>
              </a:rPr>
              <a:t>Snowcone</a:t>
            </a:r>
            <a:endParaRPr lang="en-GB" b="1" i="0" dirty="0">
              <a:solidFill>
                <a:srgbClr val="232F3E"/>
              </a:solidFill>
              <a:effectLst/>
              <a:highlight>
                <a:srgbClr val="FFFF00"/>
              </a:highlight>
              <a:latin typeface="AmazonEmberBold"/>
            </a:endParaRPr>
          </a:p>
          <a:p>
            <a:pPr algn="l"/>
            <a:endParaRPr lang="en-GB" b="1" i="0" dirty="0">
              <a:solidFill>
                <a:srgbClr val="232F3E"/>
              </a:solidFill>
              <a:effectLst/>
              <a:highlight>
                <a:srgbClr val="FFFF00"/>
              </a:highlight>
              <a:latin typeface="AmazonEmberBold"/>
            </a:endParaRPr>
          </a:p>
          <a:p>
            <a:pPr algn="l"/>
            <a:r>
              <a:rPr lang="en-GB" b="0" i="0" dirty="0">
                <a:solidFill>
                  <a:srgbClr val="333333"/>
                </a:solidFill>
                <a:effectLst/>
                <a:latin typeface="AmazonEmber"/>
              </a:rPr>
              <a:t>AWS </a:t>
            </a:r>
            <a:r>
              <a:rPr lang="en-GB" b="0" i="0" dirty="0" err="1">
                <a:solidFill>
                  <a:srgbClr val="333333"/>
                </a:solidFill>
                <a:effectLst/>
                <a:latin typeface="AmazonEmber"/>
              </a:rPr>
              <a:t>Snowcone</a:t>
            </a:r>
            <a:r>
              <a:rPr lang="en-GB" b="0" i="0" dirty="0">
                <a:solidFill>
                  <a:srgbClr val="333333"/>
                </a:solidFill>
                <a:effectLst/>
                <a:latin typeface="AmazonEmber"/>
              </a:rPr>
              <a:t> is the most compact and portable device. Weighing in at 4.5 pounds (2.1 kg) and available with SSD or HDD options, </a:t>
            </a:r>
            <a:r>
              <a:rPr lang="en-GB" b="0" i="0" dirty="0" err="1">
                <a:solidFill>
                  <a:srgbClr val="333333"/>
                </a:solidFill>
                <a:effectLst/>
                <a:latin typeface="AmazonEmber"/>
              </a:rPr>
              <a:t>Snowcone</a:t>
            </a:r>
            <a:r>
              <a:rPr lang="en-GB" b="0" i="0" dirty="0">
                <a:solidFill>
                  <a:srgbClr val="333333"/>
                </a:solidFill>
                <a:effectLst/>
                <a:latin typeface="AmazonEmber"/>
              </a:rPr>
              <a:t> is ruggedized, secure, and purpose-built for use outside of a traditional data </a:t>
            </a:r>
            <a:r>
              <a:rPr lang="en-GB" b="0" i="0" dirty="0" err="1">
                <a:solidFill>
                  <a:srgbClr val="333333"/>
                </a:solidFill>
                <a:effectLst/>
                <a:latin typeface="AmazonEmber"/>
              </a:rPr>
              <a:t>center</a:t>
            </a:r>
            <a:r>
              <a:rPr lang="en-GB" b="0" i="0" dirty="0">
                <a:solidFill>
                  <a:srgbClr val="333333"/>
                </a:solidFill>
                <a:effectLst/>
                <a:latin typeface="AmazonEmber"/>
              </a:rPr>
              <a:t>.</a:t>
            </a:r>
          </a:p>
        </p:txBody>
      </p:sp>
      <p:sp>
        <p:nvSpPr>
          <p:cNvPr id="9" name="TextBox 8">
            <a:extLst>
              <a:ext uri="{FF2B5EF4-FFF2-40B4-BE49-F238E27FC236}">
                <a16:creationId xmlns:a16="http://schemas.microsoft.com/office/drawing/2014/main" id="{C5440E8C-08B5-022E-F389-FD21B21EDAEF}"/>
              </a:ext>
            </a:extLst>
          </p:cNvPr>
          <p:cNvSpPr txBox="1"/>
          <p:nvPr/>
        </p:nvSpPr>
        <p:spPr>
          <a:xfrm>
            <a:off x="8153400" y="2402019"/>
            <a:ext cx="3195145" cy="2862322"/>
          </a:xfrm>
          <a:prstGeom prst="rect">
            <a:avLst/>
          </a:prstGeom>
          <a:noFill/>
        </p:spPr>
        <p:txBody>
          <a:bodyPr wrap="square">
            <a:spAutoFit/>
          </a:bodyPr>
          <a:lstStyle/>
          <a:p>
            <a:pPr algn="l"/>
            <a:r>
              <a:rPr lang="en-GB" b="1" i="0" dirty="0">
                <a:solidFill>
                  <a:srgbClr val="232F3E"/>
                </a:solidFill>
                <a:effectLst/>
                <a:highlight>
                  <a:srgbClr val="FFFF00"/>
                </a:highlight>
                <a:latin typeface="AmazonEmberBold"/>
              </a:rPr>
              <a:t>AWS Snowmobile</a:t>
            </a:r>
          </a:p>
          <a:p>
            <a:pPr algn="l"/>
            <a:endParaRPr lang="en-GB" b="1" i="0" dirty="0">
              <a:solidFill>
                <a:srgbClr val="232F3E"/>
              </a:solidFill>
              <a:effectLst/>
              <a:highlight>
                <a:srgbClr val="FFFF00"/>
              </a:highlight>
              <a:latin typeface="AmazonEmberBold"/>
            </a:endParaRPr>
          </a:p>
          <a:p>
            <a:pPr algn="l"/>
            <a:r>
              <a:rPr lang="en-GB" b="0" i="0" dirty="0">
                <a:solidFill>
                  <a:srgbClr val="333333"/>
                </a:solidFill>
                <a:effectLst/>
                <a:latin typeface="AmazonEmber"/>
              </a:rPr>
              <a:t>AWS Snowmobile is an Exabyte-scale data migration device used to move extremely large amounts of data to AWS. Migrate up to 100PB in a 45-foot long ruggedized shipping container, pulled by a semi-trailer truck.</a:t>
            </a:r>
          </a:p>
        </p:txBody>
      </p:sp>
      <p:pic>
        <p:nvPicPr>
          <p:cNvPr id="13" name="Graphic 12" descr="Laptop Secure">
            <a:extLst>
              <a:ext uri="{FF2B5EF4-FFF2-40B4-BE49-F238E27FC236}">
                <a16:creationId xmlns:a16="http://schemas.microsoft.com/office/drawing/2014/main" id="{12FE69D3-5C83-F9B7-D4A4-B34C694931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 cy="914400"/>
          </a:xfrm>
          <a:prstGeom prst="rect">
            <a:avLst/>
          </a:prstGeom>
        </p:spPr>
      </p:pic>
    </p:spTree>
    <p:extLst>
      <p:ext uri="{BB962C8B-B14F-4D97-AF65-F5344CB8AC3E}">
        <p14:creationId xmlns:p14="http://schemas.microsoft.com/office/powerpoint/2010/main" val="1283946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E69EB-364E-6362-B397-387986D3B330}"/>
              </a:ext>
            </a:extLst>
          </p:cNvPr>
          <p:cNvSpPr>
            <a:spLocks noGrp="1"/>
          </p:cNvSpPr>
          <p:nvPr>
            <p:ph type="title"/>
          </p:nvPr>
        </p:nvSpPr>
        <p:spPr>
          <a:xfrm>
            <a:off x="630936" y="640080"/>
            <a:ext cx="4818888" cy="1481328"/>
          </a:xfrm>
        </p:spPr>
        <p:txBody>
          <a:bodyPr vert="horz" lIns="91440" tIns="45720" rIns="91440" bIns="45720" rtlCol="0" anchor="b">
            <a:normAutofit/>
          </a:bodyPr>
          <a:lstStyle/>
          <a:p>
            <a:pPr fontAlgn="base"/>
            <a:r>
              <a:rPr lang="en-US" sz="5000" b="0" i="0" kern="1200">
                <a:solidFill>
                  <a:schemeClr val="tx1"/>
                </a:solidFill>
                <a:effectLst/>
                <a:latin typeface="+mj-lt"/>
                <a:ea typeface="+mj-ea"/>
                <a:cs typeface="+mj-cs"/>
              </a:rPr>
              <a:t>What is AWS Snowcone?</a:t>
            </a:r>
          </a:p>
        </p:txBody>
      </p:sp>
      <p:sp>
        <p:nvSpPr>
          <p:cNvPr id="5129"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B11E631-B90A-790B-A398-7A80BAB61EE4}"/>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fontAlgn="base">
              <a:lnSpc>
                <a:spcPct val="90000"/>
              </a:lnSpc>
              <a:spcAft>
                <a:spcPts val="600"/>
              </a:spcAft>
              <a:buFont typeface="Arial" panose="020B0604020202020204" pitchFamily="34" charset="0"/>
              <a:buChar char="•"/>
            </a:pPr>
            <a:r>
              <a:rPr lang="en-US" sz="1700" b="0" i="0" dirty="0">
                <a:effectLst/>
              </a:rPr>
              <a:t> </a:t>
            </a:r>
            <a:r>
              <a:rPr lang="en-US" sz="1700" b="1" i="0" dirty="0">
                <a:effectLst/>
                <a:highlight>
                  <a:srgbClr val="FFFF00"/>
                </a:highlight>
              </a:rPr>
              <a:t>Edge computing </a:t>
            </a:r>
            <a:r>
              <a:rPr lang="en-US" sz="1700" b="0" i="0" dirty="0">
                <a:effectLst/>
              </a:rPr>
              <a:t>– collection and processing of data for real-time insights and then transferring the data to AWS via online and offline methods</a:t>
            </a:r>
          </a:p>
          <a:p>
            <a:pPr indent="-228600" fontAlgn="base">
              <a:lnSpc>
                <a:spcPct val="90000"/>
              </a:lnSpc>
              <a:spcAft>
                <a:spcPts val="600"/>
              </a:spcAft>
              <a:buFont typeface="Arial" panose="020B0604020202020204" pitchFamily="34" charset="0"/>
              <a:buChar char="•"/>
            </a:pPr>
            <a:r>
              <a:rPr lang="en-US" sz="1700" b="0" i="0" dirty="0">
                <a:effectLst/>
              </a:rPr>
              <a:t> </a:t>
            </a:r>
            <a:r>
              <a:rPr lang="en-US" sz="1700" b="1" i="0" dirty="0">
                <a:effectLst/>
                <a:highlight>
                  <a:srgbClr val="FFFF00"/>
                </a:highlight>
              </a:rPr>
              <a:t>Data transfer in factories </a:t>
            </a:r>
            <a:r>
              <a:rPr lang="en-US" sz="1700" b="0" i="0" dirty="0">
                <a:effectLst/>
              </a:rPr>
              <a:t>– data generated by machine sensors can be transferred to AWS</a:t>
            </a:r>
          </a:p>
          <a:p>
            <a:pPr indent="-228600" fontAlgn="base">
              <a:lnSpc>
                <a:spcPct val="90000"/>
              </a:lnSpc>
              <a:spcAft>
                <a:spcPts val="600"/>
              </a:spcAft>
              <a:buFont typeface="Arial" panose="020B0604020202020204" pitchFamily="34" charset="0"/>
              <a:buChar char="•"/>
            </a:pPr>
            <a:r>
              <a:rPr lang="en-US" sz="1700" b="1" i="0" dirty="0">
                <a:effectLst/>
                <a:highlight>
                  <a:srgbClr val="FFFF00"/>
                </a:highlight>
              </a:rPr>
              <a:t> Content aggregation </a:t>
            </a:r>
            <a:r>
              <a:rPr lang="en-US" sz="1700" b="0" i="0" dirty="0">
                <a:effectLst/>
              </a:rPr>
              <a:t>– transferring of media and other scientific data from the edge location to your AWS.</a:t>
            </a:r>
          </a:p>
          <a:p>
            <a:pPr indent="-228600" fontAlgn="base">
              <a:lnSpc>
                <a:spcPct val="90000"/>
              </a:lnSpc>
              <a:spcAft>
                <a:spcPts val="600"/>
              </a:spcAft>
              <a:buFont typeface="Arial" panose="020B0604020202020204" pitchFamily="34" charset="0"/>
              <a:buChar char="•"/>
            </a:pPr>
            <a:r>
              <a:rPr lang="en-US" sz="1700" b="1" i="0" dirty="0">
                <a:effectLst/>
                <a:highlight>
                  <a:srgbClr val="FFFF00"/>
                </a:highlight>
              </a:rPr>
              <a:t> One-time data migration </a:t>
            </a:r>
            <a:r>
              <a:rPr lang="en-US" sz="1700" b="0" i="0" dirty="0">
                <a:effectLst/>
              </a:rPr>
              <a:t>– a simple, fast, and inexpensive transfer of up to 8TB of data into AWS by shipping the </a:t>
            </a:r>
            <a:r>
              <a:rPr lang="en-US" sz="1700" b="0" i="0" dirty="0" err="1">
                <a:effectLst/>
              </a:rPr>
              <a:t>Snowcone</a:t>
            </a:r>
            <a:r>
              <a:rPr lang="en-US" sz="1700" b="0" i="0" dirty="0">
                <a:effectLst/>
              </a:rPr>
              <a:t> device to AWS</a:t>
            </a:r>
          </a:p>
        </p:txBody>
      </p:sp>
      <p:pic>
        <p:nvPicPr>
          <p:cNvPr id="5122" name="Picture 2" descr="A black canister next to a grey rectangular object on a table&#10;&#10;Description automatically generated">
            <a:extLst>
              <a:ext uri="{FF2B5EF4-FFF2-40B4-BE49-F238E27FC236}">
                <a16:creationId xmlns:a16="http://schemas.microsoft.com/office/drawing/2014/main" id="{00780F58-C3AB-CAEB-BE4F-F49AB5B26E8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9048" y="1634365"/>
            <a:ext cx="5458968" cy="358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424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EA1DFB-8A62-D19D-7FF5-D1DF39E3832A}"/>
              </a:ext>
            </a:extLst>
          </p:cNvPr>
          <p:cNvSpPr>
            <a:spLocks noGrp="1"/>
          </p:cNvSpPr>
          <p:nvPr>
            <p:ph type="title"/>
          </p:nvPr>
        </p:nvSpPr>
        <p:spPr>
          <a:xfrm>
            <a:off x="572493" y="238539"/>
            <a:ext cx="11018520" cy="1434415"/>
          </a:xfrm>
        </p:spPr>
        <p:txBody>
          <a:bodyPr anchor="b">
            <a:normAutofit/>
          </a:bodyPr>
          <a:lstStyle/>
          <a:p>
            <a:r>
              <a:rPr lang="en-CH" sz="5400" dirty="0"/>
              <a:t>W</a:t>
            </a:r>
            <a:r>
              <a:rPr lang="en-GB" sz="5400" dirty="0"/>
              <a:t>h</a:t>
            </a:r>
            <a:r>
              <a:rPr lang="en-CH" sz="5400" dirty="0"/>
              <a:t>at is AWS Snowball? Use cases</a:t>
            </a:r>
          </a:p>
        </p:txBody>
      </p:sp>
      <p:sp>
        <p:nvSpPr>
          <p:cNvPr id="205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2C656469-20FC-4D24-306A-4C496DEBFBBC}"/>
              </a:ext>
            </a:extLst>
          </p:cNvPr>
          <p:cNvSpPr>
            <a:spLocks noGrp="1"/>
          </p:cNvSpPr>
          <p:nvPr>
            <p:ph idx="1"/>
          </p:nvPr>
        </p:nvSpPr>
        <p:spPr>
          <a:xfrm>
            <a:off x="572493" y="2071316"/>
            <a:ext cx="6713552" cy="4119172"/>
          </a:xfrm>
        </p:spPr>
        <p:txBody>
          <a:bodyPr anchor="t">
            <a:normAutofit/>
          </a:bodyPr>
          <a:lstStyle/>
          <a:p>
            <a:pPr fontAlgn="base">
              <a:buFont typeface="Arial" panose="020B0604020202020204" pitchFamily="34" charset="0"/>
              <a:buChar char="•"/>
            </a:pPr>
            <a:r>
              <a:rPr lang="en-GB" sz="1500" b="1" i="0">
                <a:effectLst/>
                <a:highlight>
                  <a:srgbClr val="FFFF00"/>
                </a:highlight>
                <a:latin typeface="Battambang"/>
              </a:rPr>
              <a:t>Cloud data migration </a:t>
            </a:r>
            <a:r>
              <a:rPr lang="en-GB" sz="1500" b="0" i="0">
                <a:effectLst/>
                <a:latin typeface="Battambang"/>
              </a:rPr>
              <a:t>– you can use Snowball to migrate huge quantities of data into AWS without having to worry about the bandwidth costs.</a:t>
            </a:r>
          </a:p>
          <a:p>
            <a:pPr fontAlgn="base">
              <a:buFont typeface="Arial" panose="020B0604020202020204" pitchFamily="34" charset="0"/>
              <a:buChar char="•"/>
            </a:pPr>
            <a:r>
              <a:rPr lang="en-GB" sz="1500" b="1" i="0">
                <a:effectLst/>
                <a:highlight>
                  <a:srgbClr val="FFFF00"/>
                </a:highlight>
                <a:latin typeface="Battambang"/>
              </a:rPr>
              <a:t>Secure content dissemination </a:t>
            </a:r>
            <a:r>
              <a:rPr lang="en-GB" sz="1500" b="0" i="0">
                <a:effectLst/>
                <a:latin typeface="Battambang"/>
              </a:rPr>
              <a:t>– banks, airlines, studios, hospitals, and other industries that require secure dissemination of data can take advantage of the secure data transfer services of AWS snowball</a:t>
            </a:r>
          </a:p>
          <a:p>
            <a:pPr fontAlgn="base">
              <a:buFont typeface="Arial" panose="020B0604020202020204" pitchFamily="34" charset="0"/>
              <a:buChar char="•"/>
            </a:pPr>
            <a:r>
              <a:rPr lang="en-GB" sz="1500" b="0" i="0">
                <a:effectLst/>
                <a:latin typeface="Battambang"/>
              </a:rPr>
              <a:t>Machine learning – image labeling, document classification, and other AI applications that require real-time analysis of data can be deployed on AWS snowball. Data can also be transported from remote locations to support in-cloud machine learning</a:t>
            </a:r>
          </a:p>
          <a:p>
            <a:pPr fontAlgn="base">
              <a:buFont typeface="Arial" panose="020B0604020202020204" pitchFamily="34" charset="0"/>
              <a:buChar char="•"/>
            </a:pPr>
            <a:r>
              <a:rPr lang="en-GB" sz="1500" b="0" i="0">
                <a:effectLst/>
                <a:latin typeface="Battambang"/>
              </a:rPr>
              <a:t>Manufacturing – on-site data in factories can be collected and analyzed to fine-tune the operations for better efficiency. The data can then be migrated to AWS for more comprehensive analytics to discover trends and patterns.</a:t>
            </a:r>
          </a:p>
          <a:p>
            <a:pPr fontAlgn="base">
              <a:buFont typeface="Arial" panose="020B0604020202020204" pitchFamily="34" charset="0"/>
              <a:buChar char="•"/>
            </a:pPr>
            <a:r>
              <a:rPr lang="en-GB" sz="1500" b="0" i="0">
                <a:effectLst/>
                <a:latin typeface="Battambang"/>
              </a:rPr>
              <a:t>Remote location  – AWS snowball can be used for pre-processing applications e.g. image tagging, compression, organization, and validation. The data can be gathered and analyzed remotely to get quick insights and then migrated to AWS later on. </a:t>
            </a:r>
          </a:p>
          <a:p>
            <a:pPr marL="0" indent="0">
              <a:buNone/>
            </a:pPr>
            <a:endParaRPr lang="en-CH" sz="1500"/>
          </a:p>
        </p:txBody>
      </p:sp>
      <p:pic>
        <p:nvPicPr>
          <p:cNvPr id="2050" name="Picture 2" descr="AWS Snowball">
            <a:extLst>
              <a:ext uri="{FF2B5EF4-FFF2-40B4-BE49-F238E27FC236}">
                <a16:creationId xmlns:a16="http://schemas.microsoft.com/office/drawing/2014/main" id="{943279B4-CCDD-89AB-016F-6E96FFE0C6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67" r="141" b="-3"/>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80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7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E69EB-364E-6362-B397-387986D3B330}"/>
              </a:ext>
            </a:extLst>
          </p:cNvPr>
          <p:cNvSpPr>
            <a:spLocks noGrp="1"/>
          </p:cNvSpPr>
          <p:nvPr>
            <p:ph type="title"/>
          </p:nvPr>
        </p:nvSpPr>
        <p:spPr>
          <a:xfrm>
            <a:off x="630936" y="640080"/>
            <a:ext cx="4818888" cy="1481328"/>
          </a:xfrm>
        </p:spPr>
        <p:txBody>
          <a:bodyPr vert="horz" lIns="91440" tIns="45720" rIns="91440" bIns="45720" rtlCol="0" anchor="b">
            <a:normAutofit/>
          </a:bodyPr>
          <a:lstStyle/>
          <a:p>
            <a:pPr fontAlgn="base"/>
            <a:r>
              <a:rPr lang="en-US" sz="5000" b="0" i="0" kern="1200" dirty="0">
                <a:solidFill>
                  <a:schemeClr val="tx1"/>
                </a:solidFill>
                <a:effectLst/>
                <a:latin typeface="+mj-lt"/>
                <a:ea typeface="+mj-ea"/>
                <a:cs typeface="+mj-cs"/>
              </a:rPr>
              <a:t>What is AWS Snowmobile?</a:t>
            </a:r>
            <a:endParaRPr lang="en-US" sz="5000" kern="1200" dirty="0">
              <a:solidFill>
                <a:schemeClr val="tx1"/>
              </a:solidFill>
              <a:latin typeface="+mj-lt"/>
              <a:ea typeface="+mj-ea"/>
              <a:cs typeface="+mj-cs"/>
            </a:endParaRPr>
          </a:p>
        </p:txBody>
      </p:sp>
      <p:sp>
        <p:nvSpPr>
          <p:cNvPr id="3084"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B11E631-B90A-790B-A398-7A80BAB61EE4}"/>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fontAlgn="base">
              <a:lnSpc>
                <a:spcPct val="90000"/>
              </a:lnSpc>
              <a:spcAft>
                <a:spcPts val="600"/>
              </a:spcAft>
              <a:buFont typeface="Arial" panose="020B0604020202020204" pitchFamily="34" charset="0"/>
              <a:buChar char="•"/>
            </a:pPr>
            <a:r>
              <a:rPr lang="en-US" sz="1700" b="0" i="0" dirty="0">
                <a:effectLst/>
              </a:rPr>
              <a:t> </a:t>
            </a:r>
            <a:r>
              <a:rPr lang="en-US" sz="1700" b="1" i="0" dirty="0">
                <a:effectLst/>
                <a:highlight>
                  <a:srgbClr val="FFFF00"/>
                </a:highlight>
              </a:rPr>
              <a:t>Shutting down legacy data centers </a:t>
            </a:r>
            <a:r>
              <a:rPr lang="en-US" sz="1700" b="0" i="0" dirty="0">
                <a:effectLst/>
              </a:rPr>
              <a:t>– before you shut down your data center, you will want to make sure you have migrated all your data to the cloud. The AWS Snowmobile will help you move all your data efficiently and inexpensively.</a:t>
            </a:r>
          </a:p>
          <a:p>
            <a:pPr fontAlgn="base">
              <a:lnSpc>
                <a:spcPct val="90000"/>
              </a:lnSpc>
              <a:spcAft>
                <a:spcPts val="600"/>
              </a:spcAft>
            </a:pPr>
            <a:endParaRPr lang="en-US" sz="1700" b="0" i="0" dirty="0">
              <a:effectLst/>
            </a:endParaRPr>
          </a:p>
          <a:p>
            <a:pPr indent="-228600" fontAlgn="base">
              <a:lnSpc>
                <a:spcPct val="90000"/>
              </a:lnSpc>
              <a:spcAft>
                <a:spcPts val="600"/>
              </a:spcAft>
              <a:buFont typeface="Arial" panose="020B0604020202020204" pitchFamily="34" charset="0"/>
              <a:buChar char="•"/>
            </a:pPr>
            <a:r>
              <a:rPr lang="en-US" sz="1700" b="0" i="0" dirty="0">
                <a:effectLst/>
              </a:rPr>
              <a:t> </a:t>
            </a:r>
            <a:r>
              <a:rPr lang="en-US" sz="1700" b="1" i="0" dirty="0">
                <a:effectLst/>
                <a:highlight>
                  <a:srgbClr val="FFFF00"/>
                </a:highlight>
              </a:rPr>
              <a:t>Huge data migration </a:t>
            </a:r>
            <a:r>
              <a:rPr lang="en-US" sz="1700" b="0" i="0" dirty="0">
                <a:effectLst/>
              </a:rPr>
              <a:t>– Snowmobile can help businesses that collect huge amounts (exabytes of data) from their premises to AWS in a low-cost and yet secure and efficient manner. Examples of applications include satellite images, genomic sequences, seismic data, video libraries, image repositories, financial data, etc. </a:t>
            </a:r>
            <a:endParaRPr lang="en-US" sz="1700" dirty="0"/>
          </a:p>
        </p:txBody>
      </p:sp>
      <p:pic>
        <p:nvPicPr>
          <p:cNvPr id="3074" name="Picture 2" descr="AWS Snowmobile">
            <a:extLst>
              <a:ext uri="{FF2B5EF4-FFF2-40B4-BE49-F238E27FC236}">
                <a16:creationId xmlns:a16="http://schemas.microsoft.com/office/drawing/2014/main" id="{BC392D45-3C7C-915A-03AB-1434B850F9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893665"/>
            <a:ext cx="5458968" cy="3070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332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81590C-3EDA-8B98-19F7-6B1F3740BB9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AWS Snow Family Comparison</a:t>
            </a:r>
          </a:p>
        </p:txBody>
      </p:sp>
      <p:pic>
        <p:nvPicPr>
          <p:cNvPr id="4" name="Picture 3" descr="A table of information&#10;&#10;Description automatically generated">
            <a:extLst>
              <a:ext uri="{FF2B5EF4-FFF2-40B4-BE49-F238E27FC236}">
                <a16:creationId xmlns:a16="http://schemas.microsoft.com/office/drawing/2014/main" id="{78D2F5AA-EA3D-6E3A-323C-5E44E623B8F0}"/>
              </a:ext>
            </a:extLst>
          </p:cNvPr>
          <p:cNvPicPr>
            <a:picLocks noChangeAspect="1"/>
          </p:cNvPicPr>
          <p:nvPr/>
        </p:nvPicPr>
        <p:blipFill>
          <a:blip r:embed="rId2"/>
          <a:stretch>
            <a:fillRect/>
          </a:stretch>
        </p:blipFill>
        <p:spPr>
          <a:xfrm>
            <a:off x="1072243" y="1675227"/>
            <a:ext cx="10194735" cy="4715063"/>
          </a:xfrm>
          <a:prstGeom prst="rect">
            <a:avLst/>
          </a:prstGeom>
        </p:spPr>
      </p:pic>
    </p:spTree>
    <p:extLst>
      <p:ext uri="{BB962C8B-B14F-4D97-AF65-F5344CB8AC3E}">
        <p14:creationId xmlns:p14="http://schemas.microsoft.com/office/powerpoint/2010/main" val="2163366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606</Words>
  <Application>Microsoft Macintosh PowerPoint</Application>
  <PresentationFormat>Widescreen</PresentationFormat>
  <Paragraphs>34</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AmazonEmber</vt:lpstr>
      <vt:lpstr>AmazonEmberBold</vt:lpstr>
      <vt:lpstr>AmazonEmberLight</vt:lpstr>
      <vt:lpstr>Arial</vt:lpstr>
      <vt:lpstr>Battambang</vt:lpstr>
      <vt:lpstr>Calibri</vt:lpstr>
      <vt:lpstr>Calibri Light</vt:lpstr>
      <vt:lpstr>Office Theme</vt:lpstr>
      <vt:lpstr>AWS Snow Family</vt:lpstr>
      <vt:lpstr>AWS Snow Family</vt:lpstr>
      <vt:lpstr>AWS Snow Family Service Models</vt:lpstr>
      <vt:lpstr>What is AWS Snowcone?</vt:lpstr>
      <vt:lpstr>What is AWS Snowball? Use cases</vt:lpstr>
      <vt:lpstr>What is AWS Snowmobile?</vt:lpstr>
      <vt:lpstr>AWS Snow Family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Ilya Chakun</dc:creator>
  <cp:lastModifiedBy>Ilya Chakun</cp:lastModifiedBy>
  <cp:revision>3</cp:revision>
  <dcterms:created xsi:type="dcterms:W3CDTF">2023-08-06T12:53:09Z</dcterms:created>
  <dcterms:modified xsi:type="dcterms:W3CDTF">2023-09-03T18:50:45Z</dcterms:modified>
</cp:coreProperties>
</file>