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8" r:id="rId3"/>
    <p:sldId id="257" r:id="rId4"/>
    <p:sldId id="259" r:id="rId5"/>
    <p:sldId id="263" r:id="rId6"/>
    <p:sldId id="264" r:id="rId7"/>
    <p:sldId id="260" r:id="rId8"/>
    <p:sldId id="261" r:id="rId9"/>
    <p:sldId id="267" r:id="rId10"/>
    <p:sldId id="269" r:id="rId11"/>
    <p:sldId id="268" r:id="rId12"/>
    <p:sldId id="266" r:id="rId13"/>
    <p:sldId id="262" r:id="rId14"/>
    <p:sldId id="265" r:id="rId15"/>
    <p:sldId id="270" r:id="rId16"/>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p:scale>
          <a:sx n="117" d="100"/>
          <a:sy n="117" d="100"/>
        </p:scale>
        <p:origin x="904"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1E9AC-04A0-8649-ACB6-EDDDD50D2710}" type="datetimeFigureOut">
              <a:rPr lang="en-CH" smtClean="0"/>
              <a:t>11.09.23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9D607B-F0C2-1347-9990-3C6B5FC3B360}" type="slidenum">
              <a:rPr lang="en-CH" smtClean="0"/>
              <a:t>‹#›</a:t>
            </a:fld>
            <a:endParaRPr lang="en-CH"/>
          </a:p>
        </p:txBody>
      </p:sp>
    </p:spTree>
    <p:extLst>
      <p:ext uri="{BB962C8B-B14F-4D97-AF65-F5344CB8AC3E}">
        <p14:creationId xmlns:p14="http://schemas.microsoft.com/office/powerpoint/2010/main" val="4217516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419D607B-F0C2-1347-9990-3C6B5FC3B360}" type="slidenum">
              <a:rPr lang="en-CH" smtClean="0"/>
              <a:t>1</a:t>
            </a:fld>
            <a:endParaRPr lang="en-CH"/>
          </a:p>
        </p:txBody>
      </p:sp>
    </p:spTree>
    <p:extLst>
      <p:ext uri="{BB962C8B-B14F-4D97-AF65-F5344CB8AC3E}">
        <p14:creationId xmlns:p14="http://schemas.microsoft.com/office/powerpoint/2010/main" val="3718651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CF7B-BC99-DF18-CE0D-FDE15A29DB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2D84D4C9-17E3-F7CE-1BE1-28C188E4F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43C4FF75-85A0-D3D8-C2C6-3C579A3AC3C7}"/>
              </a:ext>
            </a:extLst>
          </p:cNvPr>
          <p:cNvSpPr>
            <a:spLocks noGrp="1"/>
          </p:cNvSpPr>
          <p:nvPr>
            <p:ph type="dt" sz="half" idx="10"/>
          </p:nvPr>
        </p:nvSpPr>
        <p:spPr/>
        <p:txBody>
          <a:bodyPr/>
          <a:lstStyle/>
          <a:p>
            <a:fld id="{322C9020-58D6-4B4B-AE71-CBBD8D6FD410}" type="datetimeFigureOut">
              <a:rPr lang="en-CH" smtClean="0"/>
              <a:t>11.09.23</a:t>
            </a:fld>
            <a:endParaRPr lang="en-CH"/>
          </a:p>
        </p:txBody>
      </p:sp>
      <p:sp>
        <p:nvSpPr>
          <p:cNvPr id="5" name="Footer Placeholder 4">
            <a:extLst>
              <a:ext uri="{FF2B5EF4-FFF2-40B4-BE49-F238E27FC236}">
                <a16:creationId xmlns:a16="http://schemas.microsoft.com/office/drawing/2014/main" id="{50FECE30-1BA0-E91E-E69B-EBBDD0D33C4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E308F0-B5A7-CB50-32C7-23CF8953BB01}"/>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42839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29AA-C576-75DE-05C7-3761B884425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EFAAEFB-943D-EA63-92B1-D47C97432D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1C13001-E9B2-B896-7FE6-E33DC7895F37}"/>
              </a:ext>
            </a:extLst>
          </p:cNvPr>
          <p:cNvSpPr>
            <a:spLocks noGrp="1"/>
          </p:cNvSpPr>
          <p:nvPr>
            <p:ph type="dt" sz="half" idx="10"/>
          </p:nvPr>
        </p:nvSpPr>
        <p:spPr/>
        <p:txBody>
          <a:bodyPr/>
          <a:lstStyle/>
          <a:p>
            <a:fld id="{322C9020-58D6-4B4B-AE71-CBBD8D6FD410}" type="datetimeFigureOut">
              <a:rPr lang="en-CH" smtClean="0"/>
              <a:t>11.09.23</a:t>
            </a:fld>
            <a:endParaRPr lang="en-CH"/>
          </a:p>
        </p:txBody>
      </p:sp>
      <p:sp>
        <p:nvSpPr>
          <p:cNvPr id="5" name="Footer Placeholder 4">
            <a:extLst>
              <a:ext uri="{FF2B5EF4-FFF2-40B4-BE49-F238E27FC236}">
                <a16:creationId xmlns:a16="http://schemas.microsoft.com/office/drawing/2014/main" id="{C089020C-EFBE-9711-DB6A-2C1F9102A9A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C5BD7D3-A42E-33ED-DE4C-296F280ABEEA}"/>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67096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1CB33-C99C-73B8-ADAC-E381FD38D9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B96DC8E-DA32-428A-3838-21630E5EF0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EBBE0F9-EE75-F498-8C44-9633991F48CA}"/>
              </a:ext>
            </a:extLst>
          </p:cNvPr>
          <p:cNvSpPr>
            <a:spLocks noGrp="1"/>
          </p:cNvSpPr>
          <p:nvPr>
            <p:ph type="dt" sz="half" idx="10"/>
          </p:nvPr>
        </p:nvSpPr>
        <p:spPr/>
        <p:txBody>
          <a:bodyPr/>
          <a:lstStyle/>
          <a:p>
            <a:fld id="{322C9020-58D6-4B4B-AE71-CBBD8D6FD410}" type="datetimeFigureOut">
              <a:rPr lang="en-CH" smtClean="0"/>
              <a:t>11.09.23</a:t>
            </a:fld>
            <a:endParaRPr lang="en-CH"/>
          </a:p>
        </p:txBody>
      </p:sp>
      <p:sp>
        <p:nvSpPr>
          <p:cNvPr id="5" name="Footer Placeholder 4">
            <a:extLst>
              <a:ext uri="{FF2B5EF4-FFF2-40B4-BE49-F238E27FC236}">
                <a16:creationId xmlns:a16="http://schemas.microsoft.com/office/drawing/2014/main" id="{ABADD194-B54F-383D-43CC-DCCFDD29B04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99EC78-1D9B-755E-D4B7-E6EAA4C898D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95834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7260-2540-D64D-2528-D7346228E6A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79D9037-D1AD-02DD-5275-6C219E0332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6360EAD-2229-9A4A-81B7-57EEAEA4ABA1}"/>
              </a:ext>
            </a:extLst>
          </p:cNvPr>
          <p:cNvSpPr>
            <a:spLocks noGrp="1"/>
          </p:cNvSpPr>
          <p:nvPr>
            <p:ph type="dt" sz="half" idx="10"/>
          </p:nvPr>
        </p:nvSpPr>
        <p:spPr/>
        <p:txBody>
          <a:bodyPr/>
          <a:lstStyle/>
          <a:p>
            <a:fld id="{322C9020-58D6-4B4B-AE71-CBBD8D6FD410}" type="datetimeFigureOut">
              <a:rPr lang="en-CH" smtClean="0"/>
              <a:t>11.09.23</a:t>
            </a:fld>
            <a:endParaRPr lang="en-CH"/>
          </a:p>
        </p:txBody>
      </p:sp>
      <p:sp>
        <p:nvSpPr>
          <p:cNvPr id="5" name="Footer Placeholder 4">
            <a:extLst>
              <a:ext uri="{FF2B5EF4-FFF2-40B4-BE49-F238E27FC236}">
                <a16:creationId xmlns:a16="http://schemas.microsoft.com/office/drawing/2014/main" id="{1B78B1F6-87FB-24E5-4291-4E759A0492B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B78C72F-B6E7-5926-8E0A-09EF6B3EAB3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86839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F950-C753-EED1-64A3-7909EBC965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0F3EBA2A-BBA3-343B-3922-3B6B9CED7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4C301F9-9C97-D1E6-4444-3F84DEF4F0AE}"/>
              </a:ext>
            </a:extLst>
          </p:cNvPr>
          <p:cNvSpPr>
            <a:spLocks noGrp="1"/>
          </p:cNvSpPr>
          <p:nvPr>
            <p:ph type="dt" sz="half" idx="10"/>
          </p:nvPr>
        </p:nvSpPr>
        <p:spPr/>
        <p:txBody>
          <a:bodyPr/>
          <a:lstStyle/>
          <a:p>
            <a:fld id="{322C9020-58D6-4B4B-AE71-CBBD8D6FD410}" type="datetimeFigureOut">
              <a:rPr lang="en-CH" smtClean="0"/>
              <a:t>11.09.23</a:t>
            </a:fld>
            <a:endParaRPr lang="en-CH"/>
          </a:p>
        </p:txBody>
      </p:sp>
      <p:sp>
        <p:nvSpPr>
          <p:cNvPr id="5" name="Footer Placeholder 4">
            <a:extLst>
              <a:ext uri="{FF2B5EF4-FFF2-40B4-BE49-F238E27FC236}">
                <a16:creationId xmlns:a16="http://schemas.microsoft.com/office/drawing/2014/main" id="{F25858E8-CA9D-D3B8-BE46-A6DC94F89D3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DBF5689-72EC-5C6A-7361-8574FBBEE380}"/>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90116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43F8-E718-1850-AD03-80F64C9BD6E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1AE6A76-3A24-4160-B0BF-C09050E5B8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3F019C5-E78B-A00C-7B6E-B3316322A31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817061B6-C92E-2B4D-D16F-A3327F66BCDE}"/>
              </a:ext>
            </a:extLst>
          </p:cNvPr>
          <p:cNvSpPr>
            <a:spLocks noGrp="1"/>
          </p:cNvSpPr>
          <p:nvPr>
            <p:ph type="dt" sz="half" idx="10"/>
          </p:nvPr>
        </p:nvSpPr>
        <p:spPr/>
        <p:txBody>
          <a:bodyPr/>
          <a:lstStyle/>
          <a:p>
            <a:fld id="{322C9020-58D6-4B4B-AE71-CBBD8D6FD410}" type="datetimeFigureOut">
              <a:rPr lang="en-CH" smtClean="0"/>
              <a:t>11.09.23</a:t>
            </a:fld>
            <a:endParaRPr lang="en-CH"/>
          </a:p>
        </p:txBody>
      </p:sp>
      <p:sp>
        <p:nvSpPr>
          <p:cNvPr id="6" name="Footer Placeholder 5">
            <a:extLst>
              <a:ext uri="{FF2B5EF4-FFF2-40B4-BE49-F238E27FC236}">
                <a16:creationId xmlns:a16="http://schemas.microsoft.com/office/drawing/2014/main" id="{404275D0-6991-7E5B-2AE8-596ECC22C7F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A7F5ED2-894A-C254-FF98-843BCE87DE33}"/>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2275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F018-3716-0252-E5F8-A058BAE279D6}"/>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5BBA4A2-03EB-84B1-E67F-B6ABC71D9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61E446-5167-5471-D41D-B910841216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71440AA-BBA1-CFE9-1485-16E0F70E6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96D822-6CDA-40DB-D58E-07A5CF831C4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FD17D69-A4DD-F8CC-A675-E64114F84752}"/>
              </a:ext>
            </a:extLst>
          </p:cNvPr>
          <p:cNvSpPr>
            <a:spLocks noGrp="1"/>
          </p:cNvSpPr>
          <p:nvPr>
            <p:ph type="dt" sz="half" idx="10"/>
          </p:nvPr>
        </p:nvSpPr>
        <p:spPr/>
        <p:txBody>
          <a:bodyPr/>
          <a:lstStyle/>
          <a:p>
            <a:fld id="{322C9020-58D6-4B4B-AE71-CBBD8D6FD410}" type="datetimeFigureOut">
              <a:rPr lang="en-CH" smtClean="0"/>
              <a:t>11.09.23</a:t>
            </a:fld>
            <a:endParaRPr lang="en-CH"/>
          </a:p>
        </p:txBody>
      </p:sp>
      <p:sp>
        <p:nvSpPr>
          <p:cNvPr id="8" name="Footer Placeholder 7">
            <a:extLst>
              <a:ext uri="{FF2B5EF4-FFF2-40B4-BE49-F238E27FC236}">
                <a16:creationId xmlns:a16="http://schemas.microsoft.com/office/drawing/2014/main" id="{EF67C424-9E5C-1F7A-F0D9-4FA8676123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EF79C7C-8E73-4AD1-B045-E284A145688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59516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EFF6-21F5-45EC-9F3B-B2FD4A4CBAD9}"/>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9F9B50A-575F-13A9-1DA7-F60D25BEE074}"/>
              </a:ext>
            </a:extLst>
          </p:cNvPr>
          <p:cNvSpPr>
            <a:spLocks noGrp="1"/>
          </p:cNvSpPr>
          <p:nvPr>
            <p:ph type="dt" sz="half" idx="10"/>
          </p:nvPr>
        </p:nvSpPr>
        <p:spPr/>
        <p:txBody>
          <a:bodyPr/>
          <a:lstStyle/>
          <a:p>
            <a:fld id="{322C9020-58D6-4B4B-AE71-CBBD8D6FD410}" type="datetimeFigureOut">
              <a:rPr lang="en-CH" smtClean="0"/>
              <a:t>11.09.23</a:t>
            </a:fld>
            <a:endParaRPr lang="en-CH"/>
          </a:p>
        </p:txBody>
      </p:sp>
      <p:sp>
        <p:nvSpPr>
          <p:cNvPr id="4" name="Footer Placeholder 3">
            <a:extLst>
              <a:ext uri="{FF2B5EF4-FFF2-40B4-BE49-F238E27FC236}">
                <a16:creationId xmlns:a16="http://schemas.microsoft.com/office/drawing/2014/main" id="{41DB648E-BF9D-5DF0-C66C-641C1918C2B6}"/>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8E8585-E870-6735-1A1A-6994328DA7B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82569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5436E-D0EE-EE45-81E6-39A398A84036}"/>
              </a:ext>
            </a:extLst>
          </p:cNvPr>
          <p:cNvSpPr>
            <a:spLocks noGrp="1"/>
          </p:cNvSpPr>
          <p:nvPr>
            <p:ph type="dt" sz="half" idx="10"/>
          </p:nvPr>
        </p:nvSpPr>
        <p:spPr/>
        <p:txBody>
          <a:bodyPr/>
          <a:lstStyle/>
          <a:p>
            <a:fld id="{322C9020-58D6-4B4B-AE71-CBBD8D6FD410}" type="datetimeFigureOut">
              <a:rPr lang="en-CH" smtClean="0"/>
              <a:t>11.09.23</a:t>
            </a:fld>
            <a:endParaRPr lang="en-CH"/>
          </a:p>
        </p:txBody>
      </p:sp>
      <p:sp>
        <p:nvSpPr>
          <p:cNvPr id="3" name="Footer Placeholder 2">
            <a:extLst>
              <a:ext uri="{FF2B5EF4-FFF2-40B4-BE49-F238E27FC236}">
                <a16:creationId xmlns:a16="http://schemas.microsoft.com/office/drawing/2014/main" id="{2852AA8B-967C-42E6-AC46-7A17828C917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03EA0FFF-DEDB-4884-988E-94D68BB499C8}"/>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00428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2665-57D5-2C5C-BF79-CA9624CF44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26030588-F0AD-53F9-3DDD-FAB7C18CE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677AD8C-8C0B-62CD-EA6E-8E96EA602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3D3239-311A-A5ED-4100-B9769073A96B}"/>
              </a:ext>
            </a:extLst>
          </p:cNvPr>
          <p:cNvSpPr>
            <a:spLocks noGrp="1"/>
          </p:cNvSpPr>
          <p:nvPr>
            <p:ph type="dt" sz="half" idx="10"/>
          </p:nvPr>
        </p:nvSpPr>
        <p:spPr/>
        <p:txBody>
          <a:bodyPr/>
          <a:lstStyle/>
          <a:p>
            <a:fld id="{322C9020-58D6-4B4B-AE71-CBBD8D6FD410}" type="datetimeFigureOut">
              <a:rPr lang="en-CH" smtClean="0"/>
              <a:t>11.09.23</a:t>
            </a:fld>
            <a:endParaRPr lang="en-CH"/>
          </a:p>
        </p:txBody>
      </p:sp>
      <p:sp>
        <p:nvSpPr>
          <p:cNvPr id="6" name="Footer Placeholder 5">
            <a:extLst>
              <a:ext uri="{FF2B5EF4-FFF2-40B4-BE49-F238E27FC236}">
                <a16:creationId xmlns:a16="http://schemas.microsoft.com/office/drawing/2014/main" id="{3EE56C61-A9F3-D6C0-28B7-0C49A712FDF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5CA4E72-26E9-44CD-050D-E99BD885E422}"/>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77878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776-D002-8C3B-1063-5C779623AE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79B032B-FA75-BAFB-E08C-1181B66EA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8F387D7-1A19-5105-A490-0D0AA6B2C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F0B1FE-009E-AFA6-4F97-708940B34FFC}"/>
              </a:ext>
            </a:extLst>
          </p:cNvPr>
          <p:cNvSpPr>
            <a:spLocks noGrp="1"/>
          </p:cNvSpPr>
          <p:nvPr>
            <p:ph type="dt" sz="half" idx="10"/>
          </p:nvPr>
        </p:nvSpPr>
        <p:spPr/>
        <p:txBody>
          <a:bodyPr/>
          <a:lstStyle/>
          <a:p>
            <a:fld id="{322C9020-58D6-4B4B-AE71-CBBD8D6FD410}" type="datetimeFigureOut">
              <a:rPr lang="en-CH" smtClean="0"/>
              <a:t>11.09.23</a:t>
            </a:fld>
            <a:endParaRPr lang="en-CH"/>
          </a:p>
        </p:txBody>
      </p:sp>
      <p:sp>
        <p:nvSpPr>
          <p:cNvPr id="6" name="Footer Placeholder 5">
            <a:extLst>
              <a:ext uri="{FF2B5EF4-FFF2-40B4-BE49-F238E27FC236}">
                <a16:creationId xmlns:a16="http://schemas.microsoft.com/office/drawing/2014/main" id="{EAA75DAD-BB92-30B2-A3C6-4D80BD74CD0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1E91FFA-4FA0-5FBE-BDCF-0AF8A2E71EC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8160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91D697-D1DB-9013-3FB9-AB1CD55C8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2EBD13D2-C6C7-A236-3F68-5559321F95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399E4B4-8FE7-DFF0-FB1C-AF817A100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C9020-58D6-4B4B-AE71-CBBD8D6FD410}" type="datetimeFigureOut">
              <a:rPr lang="en-CH" smtClean="0"/>
              <a:t>11.09.23</a:t>
            </a:fld>
            <a:endParaRPr lang="en-CH"/>
          </a:p>
        </p:txBody>
      </p:sp>
      <p:sp>
        <p:nvSpPr>
          <p:cNvPr id="5" name="Footer Placeholder 4">
            <a:extLst>
              <a:ext uri="{FF2B5EF4-FFF2-40B4-BE49-F238E27FC236}">
                <a16:creationId xmlns:a16="http://schemas.microsoft.com/office/drawing/2014/main" id="{9F10B890-5F67-33B6-3F06-5BCAC7208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5750A08-4A65-4B25-B7EF-9485EF2303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51453-4106-7949-847C-1FA663AA342B}" type="slidenum">
              <a:rPr lang="en-CH" smtClean="0"/>
              <a:t>‹#›</a:t>
            </a:fld>
            <a:endParaRPr lang="en-CH"/>
          </a:p>
        </p:txBody>
      </p:sp>
    </p:spTree>
    <p:extLst>
      <p:ext uri="{BB962C8B-B14F-4D97-AF65-F5344CB8AC3E}">
        <p14:creationId xmlns:p14="http://schemas.microsoft.com/office/powerpoint/2010/main" val="262887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hevodata.com/blog/redshift-insert-int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80F535-4642-5EAD-078F-DDFCD6255696}"/>
              </a:ext>
            </a:extLst>
          </p:cNvPr>
          <p:cNvSpPr>
            <a:spLocks noGrp="1"/>
          </p:cNvSpPr>
          <p:nvPr>
            <p:ph type="ctrTitle"/>
          </p:nvPr>
        </p:nvSpPr>
        <p:spPr>
          <a:xfrm>
            <a:off x="638882" y="3577456"/>
            <a:ext cx="10909640" cy="1687814"/>
          </a:xfrm>
        </p:spPr>
        <p:txBody>
          <a:bodyPr anchor="b">
            <a:normAutofit/>
          </a:bodyPr>
          <a:lstStyle/>
          <a:p>
            <a:r>
              <a:rPr lang="en-GB" sz="5600" b="0" i="0">
                <a:effectLst/>
                <a:latin typeface="AmazonEmberBold"/>
              </a:rPr>
              <a:t>Amazon Redshift</a:t>
            </a:r>
            <a:br>
              <a:rPr lang="en-GB" sz="5600" b="0" i="0">
                <a:effectLst/>
                <a:latin typeface="AmazonEmberBold"/>
              </a:rPr>
            </a:br>
            <a:endParaRPr lang="en-CH" sz="5600"/>
          </a:p>
        </p:txBody>
      </p:sp>
      <p:sp>
        <p:nvSpPr>
          <p:cNvPr id="3" name="Subtitle 2">
            <a:extLst>
              <a:ext uri="{FF2B5EF4-FFF2-40B4-BE49-F238E27FC236}">
                <a16:creationId xmlns:a16="http://schemas.microsoft.com/office/drawing/2014/main" id="{1E02E86D-9511-D077-7750-889845A803C4}"/>
              </a:ext>
            </a:extLst>
          </p:cNvPr>
          <p:cNvSpPr>
            <a:spLocks noGrp="1"/>
          </p:cNvSpPr>
          <p:nvPr>
            <p:ph type="subTitle" idx="1"/>
          </p:nvPr>
        </p:nvSpPr>
        <p:spPr>
          <a:xfrm>
            <a:off x="638881" y="5660607"/>
            <a:ext cx="10909643" cy="552659"/>
          </a:xfrm>
        </p:spPr>
        <p:txBody>
          <a:bodyPr anchor="t">
            <a:normAutofit/>
          </a:bodyPr>
          <a:lstStyle/>
          <a:p>
            <a:r>
              <a:rPr lang="en-GB" b="0" i="0" dirty="0">
                <a:effectLst/>
                <a:latin typeface="AmazonEmber"/>
              </a:rPr>
              <a:t>Best price-performance for cloud data warehousing</a:t>
            </a:r>
          </a:p>
          <a:p>
            <a:endParaRPr lang="en-CH" dirty="0"/>
          </a:p>
        </p:txBody>
      </p:sp>
      <p:pic>
        <p:nvPicPr>
          <p:cNvPr id="1026" name="Picture 2" descr="branditechture.agency/brand-logos/wp-content/up...">
            <a:extLst>
              <a:ext uri="{FF2B5EF4-FFF2-40B4-BE49-F238E27FC236}">
                <a16:creationId xmlns:a16="http://schemas.microsoft.com/office/drawing/2014/main" id="{B3652894-EA0E-2305-529C-35B48CE455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79761" y="591670"/>
            <a:ext cx="3627882" cy="2742004"/>
          </a:xfrm>
          <a:prstGeom prst="rect">
            <a:avLst/>
          </a:prstGeom>
          <a:noFill/>
          <a:extLst>
            <a:ext uri="{909E8E84-426E-40DD-AFC4-6F175D3DCCD1}">
              <a14:hiddenFill xmlns:a14="http://schemas.microsoft.com/office/drawing/2010/main">
                <a:solidFill>
                  <a:srgbClr val="FFFFFF"/>
                </a:solidFill>
              </a14:hiddenFill>
            </a:ext>
          </a:extLst>
        </p:spPr>
      </p:pic>
      <p:sp>
        <p:nvSpPr>
          <p:cNvPr id="1040"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4083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83787-3F10-0CC2-B9A7-7A34BCAC818C}"/>
              </a:ext>
            </a:extLst>
          </p:cNvPr>
          <p:cNvSpPr>
            <a:spLocks noGrp="1"/>
          </p:cNvSpPr>
          <p:nvPr>
            <p:ph type="title"/>
          </p:nvPr>
        </p:nvSpPr>
        <p:spPr/>
        <p:txBody>
          <a:bodyPr>
            <a:normAutofit/>
          </a:bodyPr>
          <a:lstStyle/>
          <a:p>
            <a:r>
              <a:rPr lang="en-CH" dirty="0"/>
              <a:t>Redshift Load Data: </a:t>
            </a:r>
            <a:r>
              <a:rPr lang="en-GB" b="0" i="0" dirty="0">
                <a:solidFill>
                  <a:srgbClr val="32325D"/>
                </a:solidFill>
                <a:effectLst/>
                <a:latin typeface="proxima-nova"/>
              </a:rPr>
              <a:t>Redshift COPY</a:t>
            </a:r>
            <a:endParaRPr lang="en-CH" dirty="0"/>
          </a:p>
        </p:txBody>
      </p:sp>
      <p:sp>
        <p:nvSpPr>
          <p:cNvPr id="3" name="Content Placeholder 2">
            <a:extLst>
              <a:ext uri="{FF2B5EF4-FFF2-40B4-BE49-F238E27FC236}">
                <a16:creationId xmlns:a16="http://schemas.microsoft.com/office/drawing/2014/main" id="{7EA516EB-779F-BC57-ABAD-8F512645F6C6}"/>
              </a:ext>
            </a:extLst>
          </p:cNvPr>
          <p:cNvSpPr>
            <a:spLocks noGrp="1"/>
          </p:cNvSpPr>
          <p:nvPr>
            <p:ph idx="1"/>
          </p:nvPr>
        </p:nvSpPr>
        <p:spPr>
          <a:xfrm>
            <a:off x="838200" y="1825625"/>
            <a:ext cx="5394434" cy="4351338"/>
          </a:xfrm>
        </p:spPr>
        <p:txBody>
          <a:bodyPr>
            <a:normAutofit/>
          </a:bodyPr>
          <a:lstStyle/>
          <a:p>
            <a:r>
              <a:rPr lang="en-GB" b="0" i="0" dirty="0">
                <a:solidFill>
                  <a:srgbClr val="212529"/>
                </a:solidFill>
                <a:effectLst/>
                <a:latin typeface="SFMono-Regular"/>
              </a:rPr>
              <a:t>COPY table-name [ column-list ] FROM </a:t>
            </a:r>
            <a:r>
              <a:rPr lang="en-GB" b="0" i="0" dirty="0" err="1">
                <a:solidFill>
                  <a:srgbClr val="212529"/>
                </a:solidFill>
                <a:effectLst/>
                <a:latin typeface="SFMono-Regular"/>
              </a:rPr>
              <a:t>data_source</a:t>
            </a:r>
            <a:r>
              <a:rPr lang="en-GB" b="0" i="0" dirty="0">
                <a:solidFill>
                  <a:srgbClr val="212529"/>
                </a:solidFill>
                <a:effectLst/>
                <a:latin typeface="SFMono-Regular"/>
              </a:rPr>
              <a:t> authorization [ [ FORMAT ] [ AS ] </a:t>
            </a:r>
            <a:r>
              <a:rPr lang="en-GB" b="0" i="0" dirty="0" err="1">
                <a:solidFill>
                  <a:srgbClr val="212529"/>
                </a:solidFill>
                <a:effectLst/>
                <a:latin typeface="SFMono-Regular"/>
              </a:rPr>
              <a:t>data_format</a:t>
            </a:r>
            <a:r>
              <a:rPr lang="en-GB" b="0" i="0" dirty="0">
                <a:solidFill>
                  <a:srgbClr val="212529"/>
                </a:solidFill>
                <a:effectLst/>
                <a:latin typeface="SFMono-Regular"/>
              </a:rPr>
              <a:t> ] [ parameter [ argument ] [, ... ] ]</a:t>
            </a:r>
            <a:endParaRPr lang="en-CH" dirty="0"/>
          </a:p>
        </p:txBody>
      </p:sp>
      <p:pic>
        <p:nvPicPr>
          <p:cNvPr id="6146" name="Picture 2" descr="Redshift COPY Command: Use of Copy Command | Hevo Data">
            <a:extLst>
              <a:ext uri="{FF2B5EF4-FFF2-40B4-BE49-F238E27FC236}">
                <a16:creationId xmlns:a16="http://schemas.microsoft.com/office/drawing/2014/main" id="{DFB60A51-D578-4E6C-5082-D41198344F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4268" y="2134672"/>
            <a:ext cx="4765309" cy="2588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649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5" name="Rectangle 717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283787-3F10-0CC2-B9A7-7A34BCAC818C}"/>
              </a:ext>
            </a:extLst>
          </p:cNvPr>
          <p:cNvSpPr>
            <a:spLocks noGrp="1"/>
          </p:cNvSpPr>
          <p:nvPr>
            <p:ph type="title"/>
          </p:nvPr>
        </p:nvSpPr>
        <p:spPr>
          <a:xfrm>
            <a:off x="556532" y="643467"/>
            <a:ext cx="11210925" cy="744836"/>
          </a:xfrm>
        </p:spPr>
        <p:txBody>
          <a:bodyPr vert="horz" lIns="91440" tIns="45720" rIns="91440" bIns="45720" rtlCol="0" anchor="ctr">
            <a:normAutofit fontScale="90000"/>
          </a:bodyPr>
          <a:lstStyle/>
          <a:p>
            <a:pPr algn="ctr"/>
            <a:r>
              <a:rPr lang="en-US" sz="2700" kern="1200" dirty="0">
                <a:solidFill>
                  <a:schemeClr val="bg1"/>
                </a:solidFill>
                <a:latin typeface="+mj-lt"/>
                <a:ea typeface="+mj-ea"/>
                <a:cs typeface="+mj-cs"/>
              </a:rPr>
              <a:t>Redshift Load Data: </a:t>
            </a:r>
            <a:r>
              <a:rPr lang="en-US" sz="2700" b="1" i="0" kern="1200" dirty="0">
                <a:solidFill>
                  <a:schemeClr val="bg1"/>
                </a:solidFill>
                <a:effectLst/>
                <a:latin typeface="+mj-lt"/>
                <a:ea typeface="+mj-ea"/>
                <a:cs typeface="+mj-cs"/>
              </a:rPr>
              <a:t>Loading Data to Redshift Using </a:t>
            </a:r>
            <a:r>
              <a:rPr lang="en-US" sz="2700" b="1" i="0" kern="1200" dirty="0" err="1">
                <a:solidFill>
                  <a:schemeClr val="bg1"/>
                </a:solidFill>
                <a:effectLst/>
                <a:latin typeface="+mj-lt"/>
                <a:ea typeface="+mj-ea"/>
                <a:cs typeface="+mj-cs"/>
              </a:rPr>
              <a:t>Hevo’s</a:t>
            </a:r>
            <a:r>
              <a:rPr lang="en-US" sz="2700" b="1" i="0" kern="1200" dirty="0">
                <a:solidFill>
                  <a:schemeClr val="bg1"/>
                </a:solidFill>
                <a:effectLst/>
                <a:latin typeface="+mj-lt"/>
                <a:ea typeface="+mj-ea"/>
                <a:cs typeface="+mj-cs"/>
              </a:rPr>
              <a:t> no code data pipeline </a:t>
            </a:r>
            <a:br>
              <a:rPr lang="en-US" sz="2700" b="1" i="0" kern="1200" dirty="0">
                <a:solidFill>
                  <a:schemeClr val="bg1"/>
                </a:solidFill>
                <a:effectLst/>
                <a:latin typeface="+mj-lt"/>
                <a:ea typeface="+mj-ea"/>
                <a:cs typeface="+mj-cs"/>
              </a:rPr>
            </a:br>
            <a:r>
              <a:rPr lang="en-US" sz="2700" b="1" i="0" kern="1200" dirty="0">
                <a:solidFill>
                  <a:schemeClr val="bg1"/>
                </a:solidFill>
                <a:effectLst/>
                <a:latin typeface="+mj-lt"/>
                <a:ea typeface="+mj-ea"/>
                <a:cs typeface="+mj-cs"/>
              </a:rPr>
              <a:t>(skip this)</a:t>
            </a:r>
            <a:endParaRPr lang="en-US" sz="2700" kern="1200" dirty="0">
              <a:solidFill>
                <a:schemeClr val="bg1"/>
              </a:solidFill>
              <a:latin typeface="+mj-lt"/>
              <a:ea typeface="+mj-ea"/>
              <a:cs typeface="+mj-cs"/>
            </a:endParaRPr>
          </a:p>
        </p:txBody>
      </p:sp>
      <p:pic>
        <p:nvPicPr>
          <p:cNvPr id="7170" name="Picture 2" descr="Loading Data To Redshift: Hevo Data Pipeline| Hevo Data">
            <a:extLst>
              <a:ext uri="{FF2B5EF4-FFF2-40B4-BE49-F238E27FC236}">
                <a16:creationId xmlns:a16="http://schemas.microsoft.com/office/drawing/2014/main" id="{F4238B24-328A-362E-2EC8-F0BAAB10C7A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78630" y="1675227"/>
            <a:ext cx="8434740"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79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29" name="Rectangle 5128">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E6A753-9611-A667-BC89-293FB033F6A4}"/>
              </a:ext>
            </a:extLst>
          </p:cNvPr>
          <p:cNvSpPr>
            <a:spLocks noGrp="1"/>
          </p:cNvSpPr>
          <p:nvPr>
            <p:ph type="title"/>
          </p:nvPr>
        </p:nvSpPr>
        <p:spPr>
          <a:xfrm>
            <a:off x="841247" y="978619"/>
            <a:ext cx="3410712" cy="1106424"/>
          </a:xfrm>
        </p:spPr>
        <p:txBody>
          <a:bodyPr>
            <a:normAutofit/>
          </a:bodyPr>
          <a:lstStyle/>
          <a:p>
            <a:r>
              <a:rPr lang="en-GB" sz="2800" b="1" i="0">
                <a:effectLst/>
                <a:latin typeface="var(--h3_typography-font-family)"/>
              </a:rPr>
              <a:t>RedShift Streaming Ingestion</a:t>
            </a:r>
            <a:endParaRPr lang="en-CH" sz="2800"/>
          </a:p>
        </p:txBody>
      </p:sp>
      <p:sp>
        <p:nvSpPr>
          <p:cNvPr id="5131" name="Rectangle 5130">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133" name="Rectangle 5132">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CA3DDCD-35CD-6E44-B3E9-2D9583A0B7EC}"/>
              </a:ext>
            </a:extLst>
          </p:cNvPr>
          <p:cNvSpPr>
            <a:spLocks noGrp="1"/>
          </p:cNvSpPr>
          <p:nvPr>
            <p:ph idx="1"/>
          </p:nvPr>
        </p:nvSpPr>
        <p:spPr>
          <a:xfrm>
            <a:off x="841248" y="2252870"/>
            <a:ext cx="3412219" cy="3560251"/>
          </a:xfrm>
        </p:spPr>
        <p:txBody>
          <a:bodyPr>
            <a:normAutofit/>
          </a:bodyPr>
          <a:lstStyle/>
          <a:p>
            <a:pPr>
              <a:buFont typeface="Arial" panose="020B0604020202020204" pitchFamily="34" charset="0"/>
              <a:buChar char="•"/>
            </a:pPr>
            <a:endParaRPr lang="en-GB" sz="1400" dirty="0"/>
          </a:p>
          <a:p>
            <a:pPr marL="742950" lvl="1" indent="-285750">
              <a:buFont typeface="Arial" panose="020B0604020202020204" pitchFamily="34" charset="0"/>
              <a:buChar char="•"/>
            </a:pPr>
            <a:r>
              <a:rPr lang="en-GB" sz="1400" dirty="0"/>
              <a:t>Allows you to consume and process data directly from a streaming source to a Redshift cluster using SQL.</a:t>
            </a:r>
          </a:p>
          <a:p>
            <a:pPr marL="742950" lvl="1" indent="-285750">
              <a:buFont typeface="Arial" panose="020B0604020202020204" pitchFamily="34" charset="0"/>
              <a:buChar char="•"/>
            </a:pPr>
            <a:r>
              <a:rPr lang="en-GB" sz="1400" dirty="0"/>
              <a:t>Streaming ingestion eliminates the need for staging data in Amazon S3, which gives you a low-latency, high-speed ingestion.</a:t>
            </a:r>
          </a:p>
          <a:p>
            <a:pPr marL="742950" lvl="1" indent="-285750">
              <a:buFont typeface="Arial" panose="020B0604020202020204" pitchFamily="34" charset="0"/>
              <a:buChar char="•"/>
            </a:pPr>
            <a:r>
              <a:rPr lang="en-GB" sz="1400" dirty="0"/>
              <a:t>Valid data source:</a:t>
            </a:r>
          </a:p>
          <a:p>
            <a:pPr marL="1600200" lvl="3" indent="-228600">
              <a:buFont typeface="Arial" panose="020B0604020202020204" pitchFamily="34" charset="0"/>
              <a:buChar char="•"/>
            </a:pPr>
            <a:r>
              <a:rPr lang="en-GB" sz="1400" b="1" dirty="0">
                <a:highlight>
                  <a:srgbClr val="FFFF00"/>
                </a:highlight>
              </a:rPr>
              <a:t>Kinesis Data Streams</a:t>
            </a:r>
          </a:p>
          <a:p>
            <a:pPr marL="1600200" lvl="3" indent="-228600">
              <a:buFont typeface="Arial" panose="020B0604020202020204" pitchFamily="34" charset="0"/>
              <a:buChar char="•"/>
            </a:pPr>
            <a:r>
              <a:rPr lang="en-GB" sz="1400" b="1" dirty="0">
                <a:highlight>
                  <a:srgbClr val="FFFF00"/>
                </a:highlight>
              </a:rPr>
              <a:t>MSK</a:t>
            </a:r>
          </a:p>
          <a:p>
            <a:pPr marL="0" indent="0">
              <a:buNone/>
            </a:pPr>
            <a:br>
              <a:rPr lang="en-GB" sz="1400" dirty="0"/>
            </a:br>
            <a:endParaRPr lang="en-GB" sz="1400" dirty="0"/>
          </a:p>
          <a:p>
            <a:endParaRPr lang="en-CH" sz="1400" dirty="0"/>
          </a:p>
        </p:txBody>
      </p:sp>
      <p:pic>
        <p:nvPicPr>
          <p:cNvPr id="5122" name="Picture 2" descr="New for Amazon Redshift – General Availability of Streaming Ingestion for  Kinesis Data Streams and Managed Streaming for Apache Kafka | AWS News Blog">
            <a:extLst>
              <a:ext uri="{FF2B5EF4-FFF2-40B4-BE49-F238E27FC236}">
                <a16:creationId xmlns:a16="http://schemas.microsoft.com/office/drawing/2014/main" id="{C1A99A6B-7355-8925-6393-5B1E0A93926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20640" y="1697858"/>
            <a:ext cx="6656832" cy="3361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4184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A190-9723-D709-A4A3-C2E344B2519D}"/>
              </a:ext>
            </a:extLst>
          </p:cNvPr>
          <p:cNvSpPr>
            <a:spLocks noGrp="1"/>
          </p:cNvSpPr>
          <p:nvPr>
            <p:ph type="title"/>
          </p:nvPr>
        </p:nvSpPr>
        <p:spPr>
          <a:xfrm>
            <a:off x="481013" y="3752849"/>
            <a:ext cx="3290887" cy="2452687"/>
          </a:xfrm>
        </p:spPr>
        <p:txBody>
          <a:bodyPr anchor="ctr">
            <a:normAutofit/>
          </a:bodyPr>
          <a:lstStyle/>
          <a:p>
            <a:r>
              <a:rPr lang="en-CH" sz="3600" dirty="0"/>
              <a:t>Redshift Serverless</a:t>
            </a:r>
          </a:p>
        </p:txBody>
      </p:sp>
      <p:pic>
        <p:nvPicPr>
          <p:cNvPr id="10242" name="Picture 2" descr="Amazon Redshift serverless - Amazon Web Services">
            <a:extLst>
              <a:ext uri="{FF2B5EF4-FFF2-40B4-BE49-F238E27FC236}">
                <a16:creationId xmlns:a16="http://schemas.microsoft.com/office/drawing/2014/main" id="{D2288088-A218-A851-4E6D-8811270302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779" r="2220" b="-1"/>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1F61919-649B-870F-E747-1D6B5C1640A8}"/>
              </a:ext>
            </a:extLst>
          </p:cNvPr>
          <p:cNvSpPr>
            <a:spLocks noGrp="1"/>
          </p:cNvSpPr>
          <p:nvPr>
            <p:ph idx="1"/>
          </p:nvPr>
        </p:nvSpPr>
        <p:spPr>
          <a:xfrm>
            <a:off x="4223982" y="3752850"/>
            <a:ext cx="7485413" cy="2452687"/>
          </a:xfrm>
        </p:spPr>
        <p:txBody>
          <a:bodyPr anchor="ctr">
            <a:normAutofit fontScale="92500" lnSpcReduction="10000"/>
          </a:bodyPr>
          <a:lstStyle/>
          <a:p>
            <a:r>
              <a:rPr lang="en-GB" sz="1600" b="0" i="0" dirty="0">
                <a:effectLst/>
                <a:latin typeface="Amazon Ember"/>
              </a:rPr>
              <a:t>Amazon Redshift Serverless makes it convenient for you to run and scale analytics without having to provision and manage data warehouses. </a:t>
            </a:r>
          </a:p>
          <a:p>
            <a:r>
              <a:rPr lang="en-GB" sz="1600" b="0" i="0" dirty="0">
                <a:effectLst/>
                <a:latin typeface="Amazon Ember"/>
              </a:rPr>
              <a:t>With Amazon Redshift Serverless, data analysts, developers, and data scientists can now use Amazon Redshift to get insights from data in seconds by loading data into and querying records from the data warehouse. </a:t>
            </a:r>
          </a:p>
          <a:p>
            <a:r>
              <a:rPr lang="en-GB" sz="1600" b="0" i="0" dirty="0">
                <a:effectLst/>
                <a:latin typeface="Amazon Ember"/>
              </a:rPr>
              <a:t>Amazon Redshift automatically provisions and scales data warehouse capacity to deliver fast performance for demanding and unpredictable workloads. </a:t>
            </a:r>
          </a:p>
          <a:p>
            <a:r>
              <a:rPr lang="en-GB" sz="1600" b="0" i="0" dirty="0">
                <a:effectLst/>
                <a:latin typeface="Amazon Ember"/>
              </a:rPr>
              <a:t>You pay only for the capacity that you use. </a:t>
            </a:r>
          </a:p>
          <a:p>
            <a:r>
              <a:rPr lang="en-GB" sz="1600" b="0" i="0" dirty="0">
                <a:effectLst/>
                <a:latin typeface="Amazon Ember"/>
              </a:rPr>
              <a:t>You can benefit from this simplicity without changing your existing analytics and business intelligence applications.</a:t>
            </a:r>
            <a:endParaRPr lang="en-CH" sz="1600" dirty="0"/>
          </a:p>
        </p:txBody>
      </p:sp>
    </p:spTree>
    <p:extLst>
      <p:ext uri="{BB962C8B-B14F-4D97-AF65-F5344CB8AC3E}">
        <p14:creationId xmlns:p14="http://schemas.microsoft.com/office/powerpoint/2010/main" val="2190385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8" name="Rectangle 4102">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10" name="Rectangle 4104">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3344FA-E094-5A31-1BF2-20192658415F}"/>
              </a:ext>
            </a:extLst>
          </p:cNvPr>
          <p:cNvSpPr>
            <a:spLocks noGrp="1"/>
          </p:cNvSpPr>
          <p:nvPr>
            <p:ph type="title"/>
          </p:nvPr>
        </p:nvSpPr>
        <p:spPr>
          <a:xfrm>
            <a:off x="841247" y="978619"/>
            <a:ext cx="3410712" cy="1106424"/>
          </a:xfrm>
        </p:spPr>
        <p:txBody>
          <a:bodyPr>
            <a:normAutofit/>
          </a:bodyPr>
          <a:lstStyle/>
          <a:p>
            <a:r>
              <a:rPr lang="en-GB" sz="2800" b="1" i="0">
                <a:effectLst/>
                <a:latin typeface="var(--h3_typography-font-family)"/>
              </a:rPr>
              <a:t>RedShift Spectrum</a:t>
            </a:r>
            <a:endParaRPr lang="en-CH" sz="2800"/>
          </a:p>
        </p:txBody>
      </p:sp>
      <p:sp>
        <p:nvSpPr>
          <p:cNvPr id="4107" name="Rectangle 4106">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09" name="Rectangle 4108">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C73EAAC-F8EB-A55E-01F7-7F764C43FC53}"/>
              </a:ext>
            </a:extLst>
          </p:cNvPr>
          <p:cNvSpPr>
            <a:spLocks noGrp="1"/>
          </p:cNvSpPr>
          <p:nvPr>
            <p:ph idx="1"/>
          </p:nvPr>
        </p:nvSpPr>
        <p:spPr>
          <a:xfrm>
            <a:off x="841248" y="2252870"/>
            <a:ext cx="3412219" cy="3560251"/>
          </a:xfrm>
        </p:spPr>
        <p:txBody>
          <a:bodyPr>
            <a:normAutofit/>
          </a:bodyPr>
          <a:lstStyle/>
          <a:p>
            <a:pPr>
              <a:buFont typeface="Arial" panose="020B0604020202020204" pitchFamily="34" charset="0"/>
              <a:buChar char="•"/>
            </a:pPr>
            <a:r>
              <a:rPr lang="en-GB" sz="1400" b="0" i="0" dirty="0">
                <a:effectLst/>
                <a:latin typeface="Open Sans" panose="020B0606030504020204" pitchFamily="34" charset="0"/>
              </a:rPr>
              <a:t>Enables you to run queries against exabytes of data in S3 without having to load or transform any data.</a:t>
            </a:r>
          </a:p>
          <a:p>
            <a:pPr>
              <a:buFont typeface="Arial" panose="020B0604020202020204" pitchFamily="34" charset="0"/>
              <a:buChar char="•"/>
            </a:pPr>
            <a:r>
              <a:rPr lang="en-GB" sz="1400" b="0" i="0" dirty="0">
                <a:effectLst/>
                <a:latin typeface="Open Sans" panose="020B0606030504020204" pitchFamily="34" charset="0"/>
              </a:rPr>
              <a:t>Redshift Spectrum supports Enhanced VPC Routing.</a:t>
            </a:r>
          </a:p>
          <a:p>
            <a:pPr>
              <a:buFont typeface="Arial" panose="020B0604020202020204" pitchFamily="34" charset="0"/>
              <a:buChar char="•"/>
            </a:pPr>
            <a:r>
              <a:rPr lang="en-GB" sz="1400" b="0" i="0" dirty="0">
                <a:effectLst/>
                <a:latin typeface="Open Sans" panose="020B0606030504020204" pitchFamily="34" charset="0"/>
              </a:rPr>
              <a:t>If you store data in a columnar format, Redshift Spectrum scans only the columns needed by your query, rather than processing entire rows.</a:t>
            </a:r>
          </a:p>
          <a:p>
            <a:pPr>
              <a:buFont typeface="Arial" panose="020B0604020202020204" pitchFamily="34" charset="0"/>
              <a:buChar char="•"/>
            </a:pPr>
            <a:r>
              <a:rPr lang="en-GB" sz="1400" b="0" i="0" dirty="0">
                <a:effectLst/>
                <a:latin typeface="Open Sans" panose="020B0606030504020204" pitchFamily="34" charset="0"/>
              </a:rPr>
              <a:t>If you compress your data using one of Redshift Spectrum’s supported compression algorithms, less data is scanned.</a:t>
            </a:r>
          </a:p>
          <a:p>
            <a:endParaRPr lang="en-CH" sz="1400" dirty="0"/>
          </a:p>
        </p:txBody>
      </p:sp>
      <p:pic>
        <p:nvPicPr>
          <p:cNvPr id="4098" name="Picture 2" descr="Amazon Redshift Spectrum Extends Data Warehousing Out to Exabytes—No  Loading Required | AWS Big Data Blog">
            <a:extLst>
              <a:ext uri="{FF2B5EF4-FFF2-40B4-BE49-F238E27FC236}">
                <a16:creationId xmlns:a16="http://schemas.microsoft.com/office/drawing/2014/main" id="{D23D6DEA-B783-D6F3-F8D9-E25E99ACC95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20640" y="1455338"/>
            <a:ext cx="6656832" cy="3846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387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A89B8A-EDB1-1791-93C2-FD1C54DE0DCA}"/>
              </a:ext>
            </a:extLst>
          </p:cNvPr>
          <p:cNvSpPr>
            <a:spLocks noGrp="1"/>
          </p:cNvSpPr>
          <p:nvPr>
            <p:ph type="title"/>
          </p:nvPr>
        </p:nvSpPr>
        <p:spPr>
          <a:xfrm>
            <a:off x="838200" y="365125"/>
            <a:ext cx="10515600" cy="1325563"/>
          </a:xfrm>
        </p:spPr>
        <p:txBody>
          <a:bodyPr>
            <a:normAutofit/>
          </a:bodyPr>
          <a:lstStyle/>
          <a:p>
            <a:r>
              <a:rPr lang="en-GB" sz="5400"/>
              <a:t>Redshift Use Cases</a:t>
            </a:r>
            <a:endParaRPr lang="en-CH"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104CB7-736E-308A-4886-E5919C3C9208}"/>
              </a:ext>
            </a:extLst>
          </p:cNvPr>
          <p:cNvSpPr>
            <a:spLocks noGrp="1"/>
          </p:cNvSpPr>
          <p:nvPr>
            <p:ph idx="1"/>
          </p:nvPr>
        </p:nvSpPr>
        <p:spPr>
          <a:xfrm>
            <a:off x="838200" y="1929384"/>
            <a:ext cx="10515600" cy="4251960"/>
          </a:xfrm>
        </p:spPr>
        <p:txBody>
          <a:bodyPr>
            <a:normAutofit/>
          </a:bodyPr>
          <a:lstStyle/>
          <a:p>
            <a:pPr>
              <a:buFont typeface="+mj-lt"/>
              <a:buAutoNum type="arabicPeriod"/>
            </a:pPr>
            <a:r>
              <a:rPr lang="en-GB" sz="1700" b="1" i="0" dirty="0">
                <a:effectLst/>
                <a:latin typeface="Söhne"/>
              </a:rPr>
              <a:t>Business Intelligence and Reporting</a:t>
            </a:r>
            <a:r>
              <a:rPr lang="en-GB" sz="1700" b="0" i="0" dirty="0">
                <a:effectLst/>
                <a:latin typeface="Söhne"/>
              </a:rPr>
              <a:t>: Companies can leverage AWS Redshift to power their business intelligence tools, providing high-speed analytics and reporting to help make data-driven decisions based on a comprehensive analysis of large and complex datasets.</a:t>
            </a:r>
          </a:p>
          <a:p>
            <a:pPr>
              <a:buFont typeface="+mj-lt"/>
              <a:buAutoNum type="arabicPeriod"/>
            </a:pPr>
            <a:r>
              <a:rPr lang="en-GB" sz="1700" b="1" i="0" dirty="0">
                <a:effectLst/>
                <a:latin typeface="Söhne"/>
              </a:rPr>
              <a:t>Predictive Analytics for Marketing Campaigns</a:t>
            </a:r>
            <a:r>
              <a:rPr lang="en-GB" sz="1700" b="0" i="0" dirty="0">
                <a:effectLst/>
                <a:latin typeface="Söhne"/>
              </a:rPr>
              <a:t>: Marketing teams can use AWS Redshift to perform predictive analytics on customer data to tailor marketing campaigns more effectively, utilizing historical data to anticipate customer needs and preferences.</a:t>
            </a:r>
          </a:p>
          <a:p>
            <a:pPr>
              <a:buFont typeface="+mj-lt"/>
              <a:buAutoNum type="arabicPeriod"/>
            </a:pPr>
            <a:r>
              <a:rPr lang="en-GB" sz="1700" b="1" i="0" dirty="0">
                <a:effectLst/>
                <a:latin typeface="Söhne"/>
              </a:rPr>
              <a:t>Real-time Gaming Analytics</a:t>
            </a:r>
            <a:r>
              <a:rPr lang="en-GB" sz="1700" b="0" i="0" dirty="0">
                <a:effectLst/>
                <a:latin typeface="Söhne"/>
              </a:rPr>
              <a:t>: Gaming companies can employ AWS Redshift to </a:t>
            </a:r>
            <a:r>
              <a:rPr lang="en-GB" sz="1700" b="0" i="0" dirty="0" err="1">
                <a:effectLst/>
                <a:latin typeface="Söhne"/>
              </a:rPr>
              <a:t>analyze</a:t>
            </a:r>
            <a:r>
              <a:rPr lang="en-GB" sz="1700" b="0" i="0" dirty="0">
                <a:effectLst/>
                <a:latin typeface="Söhne"/>
              </a:rPr>
              <a:t> player data in real time, helping to optimize the gaming experience through the identification of patterns and trends, which can inform game development and enhance player engagement.</a:t>
            </a:r>
          </a:p>
          <a:p>
            <a:pPr>
              <a:buFont typeface="+mj-lt"/>
              <a:buAutoNum type="arabicPeriod"/>
            </a:pPr>
            <a:r>
              <a:rPr lang="en-GB" sz="1700" b="1" i="0" dirty="0">
                <a:effectLst/>
                <a:latin typeface="Söhne"/>
              </a:rPr>
              <a:t>Healthcare Analytics for Improved Patient Outcomes</a:t>
            </a:r>
            <a:r>
              <a:rPr lang="en-GB" sz="1700" b="0" i="0" dirty="0">
                <a:effectLst/>
                <a:latin typeface="Söhne"/>
              </a:rPr>
              <a:t>: Healthcare organizations can utilize AWS Redshift to integrate and </a:t>
            </a:r>
            <a:r>
              <a:rPr lang="en-GB" sz="1700" b="0" i="0" dirty="0" err="1">
                <a:effectLst/>
                <a:latin typeface="Söhne"/>
              </a:rPr>
              <a:t>analyze</a:t>
            </a:r>
            <a:r>
              <a:rPr lang="en-GB" sz="1700" b="0" i="0" dirty="0">
                <a:effectLst/>
                <a:latin typeface="Söhne"/>
              </a:rPr>
              <a:t> large volumes of health data, facilitating research and helping to improve patient outcomes through more informed and data-driven decision-making.</a:t>
            </a:r>
          </a:p>
          <a:p>
            <a:pPr>
              <a:buFont typeface="+mj-lt"/>
              <a:buAutoNum type="arabicPeriod"/>
            </a:pPr>
            <a:r>
              <a:rPr lang="en-GB" sz="1700" b="1" i="0" dirty="0">
                <a:effectLst/>
                <a:latin typeface="Söhne"/>
              </a:rPr>
              <a:t>Supply Chain Optimization</a:t>
            </a:r>
            <a:r>
              <a:rPr lang="en-GB" sz="1700" b="0" i="0" dirty="0">
                <a:effectLst/>
                <a:latin typeface="Söhne"/>
              </a:rPr>
              <a:t>: Manufacturing and retail companies can harness AWS Redshift to </a:t>
            </a:r>
            <a:r>
              <a:rPr lang="en-GB" sz="1700" b="0" i="0" dirty="0" err="1">
                <a:effectLst/>
                <a:latin typeface="Söhne"/>
              </a:rPr>
              <a:t>analyze</a:t>
            </a:r>
            <a:r>
              <a:rPr lang="en-GB" sz="1700" b="0" i="0" dirty="0">
                <a:effectLst/>
                <a:latin typeface="Söhne"/>
              </a:rPr>
              <a:t> supply chain data, enhancing efficiency by identifying bottlenecks and optimizing logistics and distribution networks through data-driven insights.</a:t>
            </a:r>
          </a:p>
        </p:txBody>
      </p:sp>
    </p:spTree>
    <p:extLst>
      <p:ext uri="{BB962C8B-B14F-4D97-AF65-F5344CB8AC3E}">
        <p14:creationId xmlns:p14="http://schemas.microsoft.com/office/powerpoint/2010/main" val="3073238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78014-4CB4-FC2B-BE7E-6A17F890F935}"/>
              </a:ext>
            </a:extLst>
          </p:cNvPr>
          <p:cNvSpPr>
            <a:spLocks noGrp="1"/>
          </p:cNvSpPr>
          <p:nvPr>
            <p:ph type="title"/>
          </p:nvPr>
        </p:nvSpPr>
        <p:spPr>
          <a:xfrm>
            <a:off x="481013" y="3752849"/>
            <a:ext cx="3290887" cy="2452687"/>
          </a:xfrm>
        </p:spPr>
        <p:txBody>
          <a:bodyPr anchor="ctr">
            <a:normAutofit/>
          </a:bodyPr>
          <a:lstStyle/>
          <a:p>
            <a:r>
              <a:rPr lang="en-CH" sz="3600"/>
              <a:t>Amazon Redshift Overview</a:t>
            </a:r>
          </a:p>
        </p:txBody>
      </p:sp>
      <p:pic>
        <p:nvPicPr>
          <p:cNvPr id="9218" name="Picture 2" descr="Amazon Redshift how it works">
            <a:extLst>
              <a:ext uri="{FF2B5EF4-FFF2-40B4-BE49-F238E27FC236}">
                <a16:creationId xmlns:a16="http://schemas.microsoft.com/office/drawing/2014/main" id="{78C30B5D-4CEB-4D26-889B-5B2C8DD007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967" b="8492"/>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97381D6-8C04-417C-F5E3-2A1675BEC499}"/>
              </a:ext>
            </a:extLst>
          </p:cNvPr>
          <p:cNvSpPr>
            <a:spLocks noGrp="1"/>
          </p:cNvSpPr>
          <p:nvPr>
            <p:ph idx="1"/>
          </p:nvPr>
        </p:nvSpPr>
        <p:spPr>
          <a:xfrm>
            <a:off x="4223982" y="3752850"/>
            <a:ext cx="7485413" cy="2452687"/>
          </a:xfrm>
        </p:spPr>
        <p:txBody>
          <a:bodyPr anchor="ctr">
            <a:normAutofit/>
          </a:bodyPr>
          <a:lstStyle/>
          <a:p>
            <a:r>
              <a:rPr lang="en-GB" sz="1800" b="0" i="0" dirty="0">
                <a:effectLst/>
                <a:latin typeface="Amazon Ember"/>
              </a:rPr>
              <a:t>Amazon Redshift is a fully managed, petabyte-scale data warehouse service in the cloud.</a:t>
            </a:r>
          </a:p>
          <a:p>
            <a:r>
              <a:rPr lang="en-GB" sz="1800" b="0" i="0" dirty="0">
                <a:effectLst/>
                <a:latin typeface="Amazon Ember"/>
              </a:rPr>
              <a:t>Amazon Redshift Serverless lets you access and </a:t>
            </a:r>
            <a:r>
              <a:rPr lang="en-GB" sz="1800" b="0" i="0" dirty="0" err="1">
                <a:effectLst/>
                <a:latin typeface="Amazon Ember"/>
              </a:rPr>
              <a:t>analyze</a:t>
            </a:r>
            <a:r>
              <a:rPr lang="en-GB" sz="1800" b="0" i="0" dirty="0">
                <a:effectLst/>
                <a:latin typeface="Amazon Ember"/>
              </a:rPr>
              <a:t> data without all of the configurations of a provisioned data warehouse</a:t>
            </a:r>
            <a:endParaRPr lang="en-CH" sz="1800" dirty="0"/>
          </a:p>
          <a:p>
            <a:r>
              <a:rPr lang="en-CH" sz="1800" dirty="0"/>
              <a:t>Redshift based on PostgreSQL</a:t>
            </a:r>
          </a:p>
          <a:p>
            <a:r>
              <a:rPr lang="en-CH" sz="1800" dirty="0"/>
              <a:t>It is OLAP</a:t>
            </a:r>
          </a:p>
        </p:txBody>
      </p:sp>
    </p:spTree>
    <p:extLst>
      <p:ext uri="{BB962C8B-B14F-4D97-AF65-F5344CB8AC3E}">
        <p14:creationId xmlns:p14="http://schemas.microsoft.com/office/powerpoint/2010/main" val="2625264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81" name="Rectangle 1128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283" name="Arc 1128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F3E9824-3F70-0E2B-750E-BBE24B0BB2C6}"/>
              </a:ext>
            </a:extLst>
          </p:cNvPr>
          <p:cNvSpPr>
            <a:spLocks noGrp="1"/>
          </p:cNvSpPr>
          <p:nvPr>
            <p:ph type="title"/>
          </p:nvPr>
        </p:nvSpPr>
        <p:spPr>
          <a:xfrm>
            <a:off x="7707086" y="479493"/>
            <a:ext cx="3646714" cy="1325563"/>
          </a:xfrm>
        </p:spPr>
        <p:txBody>
          <a:bodyPr>
            <a:normAutofit/>
          </a:bodyPr>
          <a:lstStyle/>
          <a:p>
            <a:r>
              <a:rPr lang="en-GB" b="0" i="0" dirty="0">
                <a:effectLst/>
                <a:latin typeface="Gotham SSm A"/>
              </a:rPr>
              <a:t>OLAP vs OLTP</a:t>
            </a:r>
            <a:endParaRPr lang="en-CH" dirty="0"/>
          </a:p>
        </p:txBody>
      </p:sp>
      <p:sp>
        <p:nvSpPr>
          <p:cNvPr id="11285" name="Freeform: Shape 1128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266" name="Picture 2" descr="OLTP and OLAP, What are the differences? | by Ashutosh Kumar | Medium">
            <a:extLst>
              <a:ext uri="{FF2B5EF4-FFF2-40B4-BE49-F238E27FC236}">
                <a16:creationId xmlns:a16="http://schemas.microsoft.com/office/drawing/2014/main" id="{936899C5-D032-67EB-228E-5F2264FAD55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808" y="348343"/>
            <a:ext cx="6872550" cy="283492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5CD5009-B00F-A569-79A6-266C7316E530}"/>
              </a:ext>
            </a:extLst>
          </p:cNvPr>
          <p:cNvSpPr>
            <a:spLocks noGrp="1"/>
          </p:cNvSpPr>
          <p:nvPr>
            <p:ph idx="1"/>
          </p:nvPr>
        </p:nvSpPr>
        <p:spPr>
          <a:xfrm>
            <a:off x="2735772" y="3300692"/>
            <a:ext cx="9271171" cy="3439885"/>
          </a:xfrm>
        </p:spPr>
        <p:txBody>
          <a:bodyPr>
            <a:normAutofit fontScale="92500" lnSpcReduction="10000"/>
          </a:bodyPr>
          <a:lstStyle/>
          <a:p>
            <a:r>
              <a:rPr lang="en-GB" sz="1600" b="0" i="0" dirty="0">
                <a:effectLst/>
                <a:latin typeface="Söhne"/>
              </a:rPr>
              <a:t>OLTP (Online Transaction Processing) and OLAP (Online Analytical Processing) serve distinct roles in data processing and analysis. </a:t>
            </a:r>
          </a:p>
          <a:p>
            <a:r>
              <a:rPr lang="en-GB" sz="1600" b="0" i="0" dirty="0">
                <a:effectLst/>
                <a:latin typeface="Söhne"/>
              </a:rPr>
              <a:t>OLTP systems are optimized for transactional efficiency, handling a large number of short, atomic transactions to ensure data integrity and operational speed, which makes them ideal for routine operations such as order processing in e-commerce platforms. </a:t>
            </a:r>
          </a:p>
          <a:p>
            <a:r>
              <a:rPr lang="en-GB" sz="1600" b="0" i="0" dirty="0">
                <a:effectLst/>
                <a:latin typeface="Söhne"/>
              </a:rPr>
              <a:t>On the other hand, OLAP systems are designed for analytical performance, working with complex queries on large datasets to facilitate deep analysis and reporting, commonly used in data warehousing environments where business analysts derive insights from large volumes of historical data. </a:t>
            </a:r>
          </a:p>
          <a:p>
            <a:r>
              <a:rPr lang="en-GB" sz="1600" b="0" i="0" dirty="0">
                <a:effectLst/>
                <a:latin typeface="Söhne"/>
              </a:rPr>
              <a:t>While OLTP databases prioritize quick and reliable transactional operations with a focus on insert/update operations, </a:t>
            </a:r>
          </a:p>
          <a:p>
            <a:r>
              <a:rPr lang="en-GB" sz="1600" b="0" i="0" dirty="0">
                <a:effectLst/>
                <a:latin typeface="Söhne"/>
              </a:rPr>
              <a:t>OLAP databases are geared towards optimizing complex query performance, often through denormalized data schemas that support a broad range of queries for business intelligence and analytical reports. In summary, </a:t>
            </a:r>
          </a:p>
          <a:p>
            <a:r>
              <a:rPr lang="en-GB" sz="1600" b="0" i="0" dirty="0">
                <a:effectLst/>
                <a:latin typeface="Söhne"/>
              </a:rPr>
              <a:t>OLTP is tailored for transactional workloads where efficiency and data integrity are paramount, whereas OLAP focuses on providing comprehensive analytics and facilitating data discovery through multidimensional queries.</a:t>
            </a:r>
            <a:endParaRPr lang="en-CH" sz="1600" dirty="0"/>
          </a:p>
        </p:txBody>
      </p:sp>
    </p:spTree>
    <p:extLst>
      <p:ext uri="{BB962C8B-B14F-4D97-AF65-F5344CB8AC3E}">
        <p14:creationId xmlns:p14="http://schemas.microsoft.com/office/powerpoint/2010/main" val="1159726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9" name="Rectangle 2068">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BF7485-2363-CF7F-C748-B4E1539DD5E2}"/>
              </a:ext>
            </a:extLst>
          </p:cNvPr>
          <p:cNvSpPr>
            <a:spLocks noGrp="1"/>
          </p:cNvSpPr>
          <p:nvPr>
            <p:ph type="title"/>
          </p:nvPr>
        </p:nvSpPr>
        <p:spPr>
          <a:xfrm>
            <a:off x="516286" y="199844"/>
            <a:ext cx="4959603" cy="717179"/>
          </a:xfrm>
        </p:spPr>
        <p:txBody>
          <a:bodyPr anchor="b">
            <a:normAutofit/>
          </a:bodyPr>
          <a:lstStyle/>
          <a:p>
            <a:r>
              <a:rPr lang="en-CH" sz="4000" dirty="0"/>
              <a:t>Redshift Cluster</a:t>
            </a:r>
          </a:p>
        </p:txBody>
      </p:sp>
      <p:sp>
        <p:nvSpPr>
          <p:cNvPr id="3" name="Content Placeholder 2">
            <a:extLst>
              <a:ext uri="{FF2B5EF4-FFF2-40B4-BE49-F238E27FC236}">
                <a16:creationId xmlns:a16="http://schemas.microsoft.com/office/drawing/2014/main" id="{475DE432-D5C8-DA40-D28E-AAAC8BD92B22}"/>
              </a:ext>
            </a:extLst>
          </p:cNvPr>
          <p:cNvSpPr>
            <a:spLocks noGrp="1"/>
          </p:cNvSpPr>
          <p:nvPr>
            <p:ph idx="1"/>
          </p:nvPr>
        </p:nvSpPr>
        <p:spPr>
          <a:xfrm>
            <a:off x="516285" y="1147873"/>
            <a:ext cx="5737370" cy="5053230"/>
          </a:xfrm>
        </p:spPr>
        <p:txBody>
          <a:bodyPr anchor="t">
            <a:normAutofit/>
          </a:bodyPr>
          <a:lstStyle/>
          <a:p>
            <a:pPr>
              <a:buFont typeface="Arial" panose="020B0604020202020204" pitchFamily="34" charset="0"/>
              <a:buChar char="•"/>
            </a:pPr>
            <a:r>
              <a:rPr lang="en-GB" sz="1600" dirty="0"/>
              <a:t>Cluster – a set of nodes, which consists of a leader node and one or more compute nodes.</a:t>
            </a:r>
          </a:p>
          <a:p>
            <a:pPr marL="742950" lvl="1" indent="-285750">
              <a:buFont typeface="Arial" panose="020B0604020202020204" pitchFamily="34" charset="0"/>
              <a:buChar char="•"/>
            </a:pPr>
            <a:r>
              <a:rPr lang="en-GB" sz="1600" dirty="0"/>
              <a:t>Redshift creates one database when you provision a cluster. This is the database you use to load data and run queries on your data.</a:t>
            </a:r>
          </a:p>
          <a:p>
            <a:pPr marL="742950" lvl="1" indent="-285750">
              <a:buFont typeface="Arial" panose="020B0604020202020204" pitchFamily="34" charset="0"/>
              <a:buChar char="•"/>
            </a:pPr>
            <a:r>
              <a:rPr lang="en-GB" sz="1600" dirty="0"/>
              <a:t>You can scale the cluster in or out by adding or removing nodes. Additionally, you can scale the cluster up or down by specifying a different node type.</a:t>
            </a:r>
          </a:p>
          <a:p>
            <a:pPr marL="742950" lvl="1" indent="-285750">
              <a:buFont typeface="Arial" panose="020B0604020202020204" pitchFamily="34" charset="0"/>
              <a:buChar char="•"/>
            </a:pPr>
            <a:r>
              <a:rPr lang="en-GB" sz="1600" dirty="0"/>
              <a:t>Redshift assigns a 30-minute maintenance window at random from an 8-hour block of time per region, occurring on a random day of the week. During these maintenance windows, your cluster is not available for normal operations.</a:t>
            </a:r>
          </a:p>
          <a:p>
            <a:pPr marL="742950" lvl="1" indent="-285750">
              <a:buFont typeface="Arial" panose="020B0604020202020204" pitchFamily="34" charset="0"/>
              <a:buChar char="•"/>
            </a:pPr>
            <a:r>
              <a:rPr lang="en-GB" sz="1600" dirty="0"/>
              <a:t>Redshift supports both the EC2 VPC and EC2-Classic platforms to launch a cluster. You create a cluster subnet group if you are provisioning your cluster in your VPC, which allows you to specify a set of subnets in your VPC.</a:t>
            </a:r>
          </a:p>
        </p:txBody>
      </p:sp>
      <p:pic>
        <p:nvPicPr>
          <p:cNvPr id="2050" name="Picture 2" descr="Creating and deploying an Amazon Redshift cluster | Packt Hub">
            <a:extLst>
              <a:ext uri="{FF2B5EF4-FFF2-40B4-BE49-F238E27FC236}">
                <a16:creationId xmlns:a16="http://schemas.microsoft.com/office/drawing/2014/main" id="{1575984A-A3DF-EBF6-29C0-E9436F425F5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79476" y="1507445"/>
            <a:ext cx="5323175" cy="3393523"/>
          </a:xfrm>
          <a:prstGeom prst="rect">
            <a:avLst/>
          </a:prstGeom>
          <a:noFill/>
          <a:extLst>
            <a:ext uri="{909E8E84-426E-40DD-AFC4-6F175D3DCCD1}">
              <a14:hiddenFill xmlns:a14="http://schemas.microsoft.com/office/drawing/2010/main">
                <a:solidFill>
                  <a:srgbClr val="FFFFFF"/>
                </a:solidFill>
              </a14:hiddenFill>
            </a:ext>
          </a:extLst>
        </p:spPr>
      </p:pic>
      <p:sp>
        <p:nvSpPr>
          <p:cNvPr id="2071" name="Rectangle 207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3" name="Rectangle 207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663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9ACB77-5EA6-C7B4-4C2C-5B0AE8B4B9AA}"/>
              </a:ext>
            </a:extLst>
          </p:cNvPr>
          <p:cNvSpPr>
            <a:spLocks noGrp="1"/>
          </p:cNvSpPr>
          <p:nvPr>
            <p:ph type="title"/>
          </p:nvPr>
        </p:nvSpPr>
        <p:spPr>
          <a:xfrm>
            <a:off x="838200" y="365125"/>
            <a:ext cx="10515600" cy="1325563"/>
          </a:xfrm>
        </p:spPr>
        <p:txBody>
          <a:bodyPr>
            <a:normAutofit/>
          </a:bodyPr>
          <a:lstStyle/>
          <a:p>
            <a:r>
              <a:rPr lang="en-CH" sz="5400" dirty="0"/>
              <a:t>Redshift Node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06C80D-C05D-16F1-86E7-C12C16EBFE28}"/>
              </a:ext>
            </a:extLst>
          </p:cNvPr>
          <p:cNvSpPr>
            <a:spLocks noGrp="1"/>
          </p:cNvSpPr>
          <p:nvPr>
            <p:ph idx="1"/>
          </p:nvPr>
        </p:nvSpPr>
        <p:spPr>
          <a:xfrm>
            <a:off x="838200" y="1929384"/>
            <a:ext cx="10515600" cy="4251960"/>
          </a:xfrm>
        </p:spPr>
        <p:txBody>
          <a:bodyPr>
            <a:normAutofit/>
          </a:bodyPr>
          <a:lstStyle/>
          <a:p>
            <a:r>
              <a:rPr lang="en-GB" sz="1700"/>
              <a:t>The </a:t>
            </a:r>
            <a:r>
              <a:rPr lang="en-GB" sz="1700" b="1">
                <a:highlight>
                  <a:srgbClr val="FFFF00"/>
                </a:highlight>
              </a:rPr>
              <a:t>leader node </a:t>
            </a:r>
            <a:r>
              <a:rPr lang="en-GB" sz="1700"/>
              <a:t>receives queries from client applications, parses the queries, and develops query execution plans. </a:t>
            </a:r>
          </a:p>
          <a:p>
            <a:pPr lvl="1"/>
            <a:r>
              <a:rPr lang="en-GB" sz="1700"/>
              <a:t>It then coordinates the parallel execution of these plans with the compute nodes and aggregates the intermediate results from these nodes. </a:t>
            </a:r>
          </a:p>
          <a:p>
            <a:pPr lvl="1"/>
            <a:r>
              <a:rPr lang="en-GB" sz="1700"/>
              <a:t>Finally, it returns the results back to the client applications.</a:t>
            </a:r>
          </a:p>
          <a:p>
            <a:r>
              <a:rPr lang="en-GB" sz="1700"/>
              <a:t>Compute nodes execute the query execution plans and transmit data among themselves to serve these queries. </a:t>
            </a:r>
          </a:p>
          <a:p>
            <a:r>
              <a:rPr lang="en-GB" sz="1700"/>
              <a:t>The intermediate results are sent to the leader node for aggregation before being sent back to the client applications.</a:t>
            </a:r>
          </a:p>
          <a:p>
            <a:r>
              <a:rPr lang="en-GB" sz="1700"/>
              <a:t>Node Type</a:t>
            </a:r>
          </a:p>
          <a:p>
            <a:pPr lvl="1"/>
            <a:r>
              <a:rPr lang="en-GB" sz="1700" b="1">
                <a:highlight>
                  <a:srgbClr val="FFFF00"/>
                </a:highlight>
              </a:rPr>
              <a:t>Dense storage (DS) node type </a:t>
            </a:r>
            <a:r>
              <a:rPr lang="en-GB" sz="1700"/>
              <a:t>– for large data workloads and use hard disk drive (HDD) storage.</a:t>
            </a:r>
          </a:p>
          <a:p>
            <a:pPr lvl="1"/>
            <a:r>
              <a:rPr lang="en-GB" sz="1700" b="1">
                <a:highlight>
                  <a:srgbClr val="FFFF00"/>
                </a:highlight>
              </a:rPr>
              <a:t>Dense compute (DC) node types </a:t>
            </a:r>
            <a:r>
              <a:rPr lang="en-GB" sz="1700"/>
              <a:t>– optimized for performance-intensive workloads. Uses SSD storage.</a:t>
            </a:r>
          </a:p>
          <a:p>
            <a:r>
              <a:rPr lang="en-GB" sz="1700" b="1">
                <a:highlight>
                  <a:srgbClr val="FFFF00"/>
                </a:highlight>
              </a:rPr>
              <a:t>Parameter Groups </a:t>
            </a:r>
            <a:r>
              <a:rPr lang="en-GB" sz="1700"/>
              <a:t>– a group of parameters that apply to all of the databases that you create in the cluster. </a:t>
            </a:r>
          </a:p>
          <a:p>
            <a:r>
              <a:rPr lang="en-GB" sz="1700"/>
              <a:t>The default parameter group has preset values for each of its parameters, and it cannot be modified.</a:t>
            </a:r>
          </a:p>
          <a:p>
            <a:endParaRPr lang="en-CH" sz="1700"/>
          </a:p>
          <a:p>
            <a:endParaRPr lang="en-CH" sz="1700"/>
          </a:p>
        </p:txBody>
      </p:sp>
    </p:spTree>
    <p:extLst>
      <p:ext uri="{BB962C8B-B14F-4D97-AF65-F5344CB8AC3E}">
        <p14:creationId xmlns:p14="http://schemas.microsoft.com/office/powerpoint/2010/main" val="2451512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FC838F-4086-62FF-03FD-093032878439}"/>
              </a:ext>
            </a:extLst>
          </p:cNvPr>
          <p:cNvSpPr>
            <a:spLocks noGrp="1"/>
          </p:cNvSpPr>
          <p:nvPr>
            <p:ph type="title"/>
          </p:nvPr>
        </p:nvSpPr>
        <p:spPr>
          <a:xfrm>
            <a:off x="838200" y="365125"/>
            <a:ext cx="10515600" cy="1325563"/>
          </a:xfrm>
        </p:spPr>
        <p:txBody>
          <a:bodyPr>
            <a:normAutofit/>
          </a:bodyPr>
          <a:lstStyle/>
          <a:p>
            <a:r>
              <a:rPr lang="en-GB" sz="5400" b="1" i="0">
                <a:effectLst/>
                <a:latin typeface="Amazon Ember"/>
              </a:rPr>
              <a:t>Resizing clusters in Amazon Redshift</a:t>
            </a:r>
            <a:endParaRPr lang="en-CH"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56CC786-7168-B1C7-61FA-9D46055AFC7C}"/>
              </a:ext>
            </a:extLst>
          </p:cNvPr>
          <p:cNvSpPr>
            <a:spLocks noGrp="1"/>
          </p:cNvSpPr>
          <p:nvPr>
            <p:ph idx="1"/>
          </p:nvPr>
        </p:nvSpPr>
        <p:spPr>
          <a:xfrm>
            <a:off x="838199" y="1929383"/>
            <a:ext cx="10853927" cy="4563491"/>
          </a:xfrm>
        </p:spPr>
        <p:txBody>
          <a:bodyPr>
            <a:noAutofit/>
          </a:bodyPr>
          <a:lstStyle/>
          <a:p>
            <a:r>
              <a:rPr lang="en-GB" sz="1400" b="0" i="0" dirty="0">
                <a:effectLst/>
              </a:rPr>
              <a:t>A resize operation comes in two types:</a:t>
            </a:r>
          </a:p>
          <a:p>
            <a:pPr>
              <a:buFont typeface="Arial" panose="020B0604020202020204" pitchFamily="34" charset="0"/>
              <a:buChar char="•"/>
            </a:pPr>
            <a:r>
              <a:rPr lang="en-GB" sz="1400" b="1" i="0" dirty="0">
                <a:effectLst/>
                <a:highlight>
                  <a:srgbClr val="FFFF00"/>
                </a:highlight>
              </a:rPr>
              <a:t>Elastic resize</a:t>
            </a:r>
            <a:r>
              <a:rPr lang="en-GB" sz="1400" b="0" i="0" dirty="0">
                <a:effectLst/>
                <a:highlight>
                  <a:srgbClr val="FFFF00"/>
                </a:highlight>
              </a:rPr>
              <a:t> </a:t>
            </a:r>
            <a:r>
              <a:rPr lang="en-GB" sz="1400" b="0" i="0" dirty="0">
                <a:effectLst/>
              </a:rPr>
              <a:t>– You can add nodes to or remove nodes from your cluster. </a:t>
            </a:r>
          </a:p>
          <a:p>
            <a:pPr lvl="1"/>
            <a:r>
              <a:rPr lang="en-GB" sz="1400" b="0" i="0" dirty="0">
                <a:effectLst/>
              </a:rPr>
              <a:t>You can also change the node type, such as from DS2 nodes to RA3 nodes. Elastic resize is a fast operation, typically completing in minutes. </a:t>
            </a:r>
          </a:p>
          <a:p>
            <a:pPr lvl="1"/>
            <a:r>
              <a:rPr lang="en-GB" sz="1400" b="0" i="0" dirty="0">
                <a:effectLst/>
              </a:rPr>
              <a:t>For this reason, we recommend it as a first option.</a:t>
            </a:r>
          </a:p>
          <a:p>
            <a:pPr lvl="1"/>
            <a:r>
              <a:rPr lang="en-GB" sz="1400" b="0" i="0" dirty="0">
                <a:effectLst/>
              </a:rPr>
              <a:t> When you perform an elastic resize, it redistributes data slices, which are partitions that are allocated memory and disk space in each node. </a:t>
            </a:r>
          </a:p>
          <a:p>
            <a:pPr lvl="1"/>
            <a:r>
              <a:rPr lang="en-GB" sz="1400" b="0" i="0" dirty="0">
                <a:effectLst/>
              </a:rPr>
              <a:t>Elastic resize is appropriate when you:</a:t>
            </a:r>
          </a:p>
          <a:p>
            <a:pPr lvl="2"/>
            <a:r>
              <a:rPr lang="en-GB" sz="1400" b="1" i="1" dirty="0">
                <a:effectLst/>
              </a:rPr>
              <a:t>Add or reduce nodes in an existing cluster, but you don't change the node type</a:t>
            </a:r>
            <a:r>
              <a:rPr lang="en-GB" sz="1400" b="1" i="0" dirty="0">
                <a:effectLst/>
              </a:rPr>
              <a:t> </a:t>
            </a:r>
            <a:r>
              <a:rPr lang="en-GB" sz="1400" b="0" i="0" dirty="0">
                <a:effectLst/>
              </a:rPr>
              <a:t>– This is commonly called an </a:t>
            </a:r>
            <a:r>
              <a:rPr lang="en-GB" sz="1400" b="0" i="1" dirty="0">
                <a:effectLst/>
              </a:rPr>
              <a:t>in-place</a:t>
            </a:r>
            <a:r>
              <a:rPr lang="en-GB" sz="1400" b="0" i="0" dirty="0">
                <a:effectLst/>
              </a:rPr>
              <a:t> resize. When you perform this type of resize, some running queries complete successfully, but others can be dropped as part of the operation. An elastic resize completes within a few minutes.</a:t>
            </a:r>
          </a:p>
          <a:p>
            <a:pPr lvl="2"/>
            <a:r>
              <a:rPr lang="en-GB" sz="1400" b="1" i="1" dirty="0">
                <a:effectLst/>
              </a:rPr>
              <a:t>Change the node type for a cluster</a:t>
            </a:r>
            <a:r>
              <a:rPr lang="en-GB" sz="1400" b="1" i="0" dirty="0">
                <a:effectLst/>
              </a:rPr>
              <a:t> </a:t>
            </a:r>
            <a:r>
              <a:rPr lang="en-GB" sz="1400" b="0" i="0" dirty="0">
                <a:effectLst/>
              </a:rPr>
              <a:t>– When you change the node type, a snapshot is created and data is redistributed from the source cluster to a cluster comprised of the new node type. On completion, running queries are dropped. Like the </a:t>
            </a:r>
            <a:r>
              <a:rPr lang="en-GB" sz="1400" b="0" i="1" dirty="0">
                <a:effectLst/>
              </a:rPr>
              <a:t>in-place</a:t>
            </a:r>
            <a:r>
              <a:rPr lang="en-GB" sz="1400" b="0" i="0" dirty="0">
                <a:effectLst/>
              </a:rPr>
              <a:t> resize, it completes quickly.</a:t>
            </a:r>
          </a:p>
          <a:p>
            <a:pPr>
              <a:buFont typeface="Arial" panose="020B0604020202020204" pitchFamily="34" charset="0"/>
              <a:buChar char="•"/>
            </a:pPr>
            <a:r>
              <a:rPr lang="en-GB" sz="1400" b="1" i="0" dirty="0">
                <a:effectLst/>
                <a:highlight>
                  <a:srgbClr val="FFFF00"/>
                </a:highlight>
              </a:rPr>
              <a:t>Classic resize</a:t>
            </a:r>
            <a:r>
              <a:rPr lang="en-GB" sz="1400" b="0" i="0" dirty="0">
                <a:effectLst/>
                <a:highlight>
                  <a:srgbClr val="FFFF00"/>
                </a:highlight>
              </a:rPr>
              <a:t> </a:t>
            </a:r>
            <a:r>
              <a:rPr lang="en-GB" sz="1400" b="0" i="0" dirty="0">
                <a:effectLst/>
              </a:rPr>
              <a:t>– You can change the node type, number of nodes, or both, in a similar manner to elastic resize. </a:t>
            </a:r>
          </a:p>
          <a:p>
            <a:pPr>
              <a:buFont typeface="Arial" panose="020B0604020202020204" pitchFamily="34" charset="0"/>
              <a:buChar char="•"/>
            </a:pPr>
            <a:r>
              <a:rPr lang="en-GB" sz="1400" b="0" i="0" dirty="0">
                <a:effectLst/>
              </a:rPr>
              <a:t>Classic resize takes more time to complete, but it can be useful in cases where the change in node count or the node type to migrate to doesn't fall within the bounds for elastic resize. </a:t>
            </a:r>
          </a:p>
          <a:p>
            <a:pPr>
              <a:buFont typeface="Arial" panose="020B0604020202020204" pitchFamily="34" charset="0"/>
              <a:buChar char="•"/>
            </a:pPr>
            <a:r>
              <a:rPr lang="en-GB" sz="1400" b="0" i="0" dirty="0">
                <a:effectLst/>
              </a:rPr>
              <a:t>This can apply, for instance, when the change in node count is really large.</a:t>
            </a:r>
          </a:p>
        </p:txBody>
      </p:sp>
    </p:spTree>
    <p:extLst>
      <p:ext uri="{BB962C8B-B14F-4D97-AF65-F5344CB8AC3E}">
        <p14:creationId xmlns:p14="http://schemas.microsoft.com/office/powerpoint/2010/main" val="3270015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8" name="Rectangle 3087">
            <a:extLst>
              <a:ext uri="{FF2B5EF4-FFF2-40B4-BE49-F238E27FC236}">
                <a16:creationId xmlns:a16="http://schemas.microsoft.com/office/drawing/2014/main" id="{6897DEB4-4A88-4293-A935-9B25506C1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0" name="Freeform: Shape 3089">
            <a:extLst>
              <a:ext uri="{FF2B5EF4-FFF2-40B4-BE49-F238E27FC236}">
                <a16:creationId xmlns:a16="http://schemas.microsoft.com/office/drawing/2014/main" id="{FBE42BC3-6707-4CBF-9386-048B994A4F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886" y="0"/>
            <a:ext cx="7538114" cy="6858000"/>
          </a:xfrm>
          <a:custGeom>
            <a:avLst/>
            <a:gdLst>
              <a:gd name="connsiteX0" fmla="*/ 366246 w 7538114"/>
              <a:gd name="connsiteY0" fmla="*/ 0 h 6858000"/>
              <a:gd name="connsiteX1" fmla="*/ 2830292 w 7538114"/>
              <a:gd name="connsiteY1" fmla="*/ 0 h 6858000"/>
              <a:gd name="connsiteX2" fmla="*/ 3903260 w 7538114"/>
              <a:gd name="connsiteY2" fmla="*/ 0 h 6858000"/>
              <a:gd name="connsiteX3" fmla="*/ 4597266 w 7538114"/>
              <a:gd name="connsiteY3" fmla="*/ 0 h 6858000"/>
              <a:gd name="connsiteX4" fmla="*/ 7192370 w 7538114"/>
              <a:gd name="connsiteY4" fmla="*/ 0 h 6858000"/>
              <a:gd name="connsiteX5" fmla="*/ 7538114 w 7538114"/>
              <a:gd name="connsiteY5" fmla="*/ 0 h 6858000"/>
              <a:gd name="connsiteX6" fmla="*/ 7538114 w 7538114"/>
              <a:gd name="connsiteY6" fmla="*/ 6858000 h 6858000"/>
              <a:gd name="connsiteX7" fmla="*/ 7192370 w 7538114"/>
              <a:gd name="connsiteY7" fmla="*/ 6858000 h 6858000"/>
              <a:gd name="connsiteX8" fmla="*/ 4597266 w 7538114"/>
              <a:gd name="connsiteY8" fmla="*/ 6858000 h 6858000"/>
              <a:gd name="connsiteX9" fmla="*/ 3903260 w 7538114"/>
              <a:gd name="connsiteY9" fmla="*/ 6858000 h 6858000"/>
              <a:gd name="connsiteX10" fmla="*/ 2830292 w 7538114"/>
              <a:gd name="connsiteY10" fmla="*/ 6858000 h 6858000"/>
              <a:gd name="connsiteX11" fmla="*/ 170314 w 7538114"/>
              <a:gd name="connsiteY11" fmla="*/ 6858000 h 6858000"/>
              <a:gd name="connsiteX12" fmla="*/ 170341 w 7538114"/>
              <a:gd name="connsiteY12" fmla="*/ 6857759 h 6858000"/>
              <a:gd name="connsiteX13" fmla="*/ 173485 w 7538114"/>
              <a:gd name="connsiteY13" fmla="*/ 6852129 h 6858000"/>
              <a:gd name="connsiteX14" fmla="*/ 167544 w 7538114"/>
              <a:gd name="connsiteY14" fmla="*/ 6830335 h 6858000"/>
              <a:gd name="connsiteX15" fmla="*/ 163472 w 7538114"/>
              <a:gd name="connsiteY15" fmla="*/ 6796707 h 6858000"/>
              <a:gd name="connsiteX16" fmla="*/ 160535 w 7538114"/>
              <a:gd name="connsiteY16" fmla="*/ 6780725 h 6858000"/>
              <a:gd name="connsiteX17" fmla="*/ 162318 w 7538114"/>
              <a:gd name="connsiteY17" fmla="*/ 6767829 h 6858000"/>
              <a:gd name="connsiteX18" fmla="*/ 162771 w 7538114"/>
              <a:gd name="connsiteY18" fmla="*/ 6694444 h 6858000"/>
              <a:gd name="connsiteX19" fmla="*/ 165604 w 7538114"/>
              <a:gd name="connsiteY19" fmla="*/ 6677569 h 6858000"/>
              <a:gd name="connsiteX20" fmla="*/ 171255 w 7538114"/>
              <a:gd name="connsiteY20" fmla="*/ 6669571 h 6858000"/>
              <a:gd name="connsiteX21" fmla="*/ 169240 w 7538114"/>
              <a:gd name="connsiteY21" fmla="*/ 6663304 h 6858000"/>
              <a:gd name="connsiteX22" fmla="*/ 169039 w 7538114"/>
              <a:gd name="connsiteY22" fmla="*/ 6618916 h 6858000"/>
              <a:gd name="connsiteX23" fmla="*/ 168392 w 7538114"/>
              <a:gd name="connsiteY23" fmla="*/ 6589960 h 6858000"/>
              <a:gd name="connsiteX24" fmla="*/ 160636 w 7538114"/>
              <a:gd name="connsiteY24" fmla="*/ 6588200 h 6858000"/>
              <a:gd name="connsiteX25" fmla="*/ 157872 w 7538114"/>
              <a:gd name="connsiteY25" fmla="*/ 6562416 h 6858000"/>
              <a:gd name="connsiteX26" fmla="*/ 162851 w 7538114"/>
              <a:gd name="connsiteY26" fmla="*/ 6534939 h 6858000"/>
              <a:gd name="connsiteX27" fmla="*/ 162153 w 7538114"/>
              <a:gd name="connsiteY27" fmla="*/ 6502552 h 6858000"/>
              <a:gd name="connsiteX28" fmla="*/ 161821 w 7538114"/>
              <a:gd name="connsiteY28" fmla="*/ 6483172 h 6858000"/>
              <a:gd name="connsiteX29" fmla="*/ 154586 w 7538114"/>
              <a:gd name="connsiteY29" fmla="*/ 6432309 h 6858000"/>
              <a:gd name="connsiteX30" fmla="*/ 127078 w 7538114"/>
              <a:gd name="connsiteY30" fmla="*/ 6349783 h 6858000"/>
              <a:gd name="connsiteX31" fmla="*/ 123181 w 7538114"/>
              <a:gd name="connsiteY31" fmla="*/ 6323872 h 6858000"/>
              <a:gd name="connsiteX32" fmla="*/ 124767 w 7538114"/>
              <a:gd name="connsiteY32" fmla="*/ 6319343 h 6858000"/>
              <a:gd name="connsiteX33" fmla="*/ 108246 w 7538114"/>
              <a:gd name="connsiteY33" fmla="*/ 6190348 h 6858000"/>
              <a:gd name="connsiteX34" fmla="*/ 107279 w 7538114"/>
              <a:gd name="connsiteY34" fmla="*/ 6167269 h 6858000"/>
              <a:gd name="connsiteX35" fmla="*/ 107883 w 7538114"/>
              <a:gd name="connsiteY35" fmla="*/ 6149986 h 6858000"/>
              <a:gd name="connsiteX36" fmla="*/ 102380 w 7538114"/>
              <a:gd name="connsiteY36" fmla="*/ 6108622 h 6858000"/>
              <a:gd name="connsiteX37" fmla="*/ 90314 w 7538114"/>
              <a:gd name="connsiteY37" fmla="*/ 6041155 h 6858000"/>
              <a:gd name="connsiteX38" fmla="*/ 88409 w 7538114"/>
              <a:gd name="connsiteY38" fmla="*/ 6026587 h 6858000"/>
              <a:gd name="connsiteX39" fmla="*/ 89403 w 7538114"/>
              <a:gd name="connsiteY39" fmla="*/ 6013265 h 6858000"/>
              <a:gd name="connsiteX40" fmla="*/ 91927 w 7538114"/>
              <a:gd name="connsiteY40" fmla="*/ 6009478 h 6858000"/>
              <a:gd name="connsiteX41" fmla="*/ 91302 w 7538114"/>
              <a:gd name="connsiteY41" fmla="*/ 6001336 h 6858000"/>
              <a:gd name="connsiteX42" fmla="*/ 91687 w 7538114"/>
              <a:gd name="connsiteY42" fmla="*/ 5999003 h 6858000"/>
              <a:gd name="connsiteX43" fmla="*/ 93336 w 7538114"/>
              <a:gd name="connsiteY43" fmla="*/ 5985795 h 6858000"/>
              <a:gd name="connsiteX44" fmla="*/ 83190 w 7538114"/>
              <a:gd name="connsiteY44" fmla="*/ 5961758 h 6858000"/>
              <a:gd name="connsiteX45" fmla="*/ 81952 w 7538114"/>
              <a:gd name="connsiteY45" fmla="*/ 5928761 h 6858000"/>
              <a:gd name="connsiteX46" fmla="*/ 67420 w 7538114"/>
              <a:gd name="connsiteY46" fmla="*/ 5787247 h 6858000"/>
              <a:gd name="connsiteX47" fmla="*/ 50760 w 7538114"/>
              <a:gd name="connsiteY47" fmla="*/ 5710700 h 6858000"/>
              <a:gd name="connsiteX48" fmla="*/ 42956 w 7538114"/>
              <a:gd name="connsiteY48" fmla="*/ 5641754 h 6858000"/>
              <a:gd name="connsiteX49" fmla="*/ 29695 w 7538114"/>
              <a:gd name="connsiteY49" fmla="*/ 5602326 h 6858000"/>
              <a:gd name="connsiteX50" fmla="*/ 18841 w 7538114"/>
              <a:gd name="connsiteY50" fmla="*/ 5570885 h 6858000"/>
              <a:gd name="connsiteX51" fmla="*/ 9977 w 7538114"/>
              <a:gd name="connsiteY51" fmla="*/ 5543492 h 6858000"/>
              <a:gd name="connsiteX52" fmla="*/ 5255 w 7538114"/>
              <a:gd name="connsiteY52" fmla="*/ 5531024 h 6858000"/>
              <a:gd name="connsiteX53" fmla="*/ 5447 w 7538114"/>
              <a:gd name="connsiteY53" fmla="*/ 5527845 h 6858000"/>
              <a:gd name="connsiteX54" fmla="*/ 0 w 7538114"/>
              <a:gd name="connsiteY54" fmla="*/ 5507724 h 6858000"/>
              <a:gd name="connsiteX55" fmla="*/ 435 w 7538114"/>
              <a:gd name="connsiteY55" fmla="*/ 5507045 h 6858000"/>
              <a:gd name="connsiteX56" fmla="*/ 1128 w 7538114"/>
              <a:gd name="connsiteY56" fmla="*/ 5499619 h 6858000"/>
              <a:gd name="connsiteX57" fmla="*/ 1291 w 7538114"/>
              <a:gd name="connsiteY57" fmla="*/ 5486342 h 6858000"/>
              <a:gd name="connsiteX58" fmla="*/ 7976 w 7538114"/>
              <a:gd name="connsiteY58" fmla="*/ 5450755 h 6858000"/>
              <a:gd name="connsiteX59" fmla="*/ 2355 w 7538114"/>
              <a:gd name="connsiteY59" fmla="*/ 5429732 h 6858000"/>
              <a:gd name="connsiteX60" fmla="*/ 1499 w 7538114"/>
              <a:gd name="connsiteY60" fmla="*/ 5370432 h 6858000"/>
              <a:gd name="connsiteX61" fmla="*/ 11483 w 7538114"/>
              <a:gd name="connsiteY61" fmla="*/ 5308330 h 6858000"/>
              <a:gd name="connsiteX62" fmla="*/ 12793 w 7538114"/>
              <a:gd name="connsiteY62" fmla="*/ 5246026 h 6858000"/>
              <a:gd name="connsiteX63" fmla="*/ 12525 w 7538114"/>
              <a:gd name="connsiteY63" fmla="*/ 5223468 h 6858000"/>
              <a:gd name="connsiteX64" fmla="*/ 15322 w 7538114"/>
              <a:gd name="connsiteY64" fmla="*/ 5183258 h 6858000"/>
              <a:gd name="connsiteX65" fmla="*/ 18633 w 7538114"/>
              <a:gd name="connsiteY65" fmla="*/ 5164842 h 6858000"/>
              <a:gd name="connsiteX66" fmla="*/ 18428 w 7538114"/>
              <a:gd name="connsiteY66" fmla="*/ 5164034 h 6858000"/>
              <a:gd name="connsiteX67" fmla="*/ 19854 w 7538114"/>
              <a:gd name="connsiteY67" fmla="*/ 5162388 h 6858000"/>
              <a:gd name="connsiteX68" fmla="*/ 20514 w 7538114"/>
              <a:gd name="connsiteY68" fmla="*/ 5158981 h 6858000"/>
              <a:gd name="connsiteX69" fmla="*/ 20089 w 7538114"/>
              <a:gd name="connsiteY69" fmla="*/ 5149681 h 6858000"/>
              <a:gd name="connsiteX70" fmla="*/ 19561 w 7538114"/>
              <a:gd name="connsiteY70" fmla="*/ 5146183 h 6858000"/>
              <a:gd name="connsiteX71" fmla="*/ 19571 w 7538114"/>
              <a:gd name="connsiteY71" fmla="*/ 5141065 h 6858000"/>
              <a:gd name="connsiteX72" fmla="*/ 19690 w 7538114"/>
              <a:gd name="connsiteY72" fmla="*/ 5140937 h 6858000"/>
              <a:gd name="connsiteX73" fmla="*/ 19471 w 7538114"/>
              <a:gd name="connsiteY73" fmla="*/ 5136144 h 6858000"/>
              <a:gd name="connsiteX74" fmla="*/ 16918 w 7538114"/>
              <a:gd name="connsiteY74" fmla="*/ 5112689 h 6858000"/>
              <a:gd name="connsiteX75" fmla="*/ 28071 w 7538114"/>
              <a:gd name="connsiteY75" fmla="*/ 5081696 h 6858000"/>
              <a:gd name="connsiteX76" fmla="*/ 30005 w 7538114"/>
              <a:gd name="connsiteY76" fmla="*/ 5068879 h 6858000"/>
              <a:gd name="connsiteX77" fmla="*/ 31661 w 7538114"/>
              <a:gd name="connsiteY77" fmla="*/ 5062033 h 6858000"/>
              <a:gd name="connsiteX78" fmla="*/ 32169 w 7538114"/>
              <a:gd name="connsiteY78" fmla="*/ 5061608 h 6858000"/>
              <a:gd name="connsiteX79" fmla="*/ 27436 w 7538114"/>
              <a:gd name="connsiteY79" fmla="*/ 5021480 h 6858000"/>
              <a:gd name="connsiteX80" fmla="*/ 26614 w 7538114"/>
              <a:gd name="connsiteY80" fmla="*/ 5013906 h 6858000"/>
              <a:gd name="connsiteX81" fmla="*/ 25056 w 7538114"/>
              <a:gd name="connsiteY81" fmla="*/ 5011767 h 6858000"/>
              <a:gd name="connsiteX82" fmla="*/ 24513 w 7538114"/>
              <a:gd name="connsiteY82" fmla="*/ 5000592 h 6858000"/>
              <a:gd name="connsiteX83" fmla="*/ 24951 w 7538114"/>
              <a:gd name="connsiteY83" fmla="*/ 4999307 h 6858000"/>
              <a:gd name="connsiteX84" fmla="*/ 22644 w 7538114"/>
              <a:gd name="connsiteY84" fmla="*/ 4990090 h 6858000"/>
              <a:gd name="connsiteX85" fmla="*/ 18465 w 7538114"/>
              <a:gd name="connsiteY85" fmla="*/ 4982366 h 6858000"/>
              <a:gd name="connsiteX86" fmla="*/ 20888 w 7538114"/>
              <a:gd name="connsiteY86" fmla="*/ 4887310 h 6858000"/>
              <a:gd name="connsiteX87" fmla="*/ 15781 w 7538114"/>
              <a:gd name="connsiteY87" fmla="*/ 4807298 h 6858000"/>
              <a:gd name="connsiteX88" fmla="*/ 19649 w 7538114"/>
              <a:gd name="connsiteY88" fmla="*/ 4779990 h 6858000"/>
              <a:gd name="connsiteX89" fmla="*/ 21858 w 7538114"/>
              <a:gd name="connsiteY89" fmla="*/ 4664237 h 6858000"/>
              <a:gd name="connsiteX90" fmla="*/ 13583 w 7538114"/>
              <a:gd name="connsiteY90" fmla="*/ 4598607 h 6858000"/>
              <a:gd name="connsiteX91" fmla="*/ 7118 w 7538114"/>
              <a:gd name="connsiteY91" fmla="*/ 4546768 h 6858000"/>
              <a:gd name="connsiteX92" fmla="*/ 14555 w 7538114"/>
              <a:gd name="connsiteY92" fmla="*/ 4522182 h 6858000"/>
              <a:gd name="connsiteX93" fmla="*/ 17290 w 7538114"/>
              <a:gd name="connsiteY93" fmla="*/ 4509768 h 6858000"/>
              <a:gd name="connsiteX94" fmla="*/ 17421 w 7538114"/>
              <a:gd name="connsiteY94" fmla="*/ 4494586 h 6858000"/>
              <a:gd name="connsiteX95" fmla="*/ 18193 w 7538114"/>
              <a:gd name="connsiteY95" fmla="*/ 4440649 h 6858000"/>
              <a:gd name="connsiteX96" fmla="*/ 16616 w 7538114"/>
              <a:gd name="connsiteY96" fmla="*/ 4431853 h 6858000"/>
              <a:gd name="connsiteX97" fmla="*/ 19246 w 7538114"/>
              <a:gd name="connsiteY97" fmla="*/ 4403141 h 6858000"/>
              <a:gd name="connsiteX98" fmla="*/ 19623 w 7538114"/>
              <a:gd name="connsiteY98" fmla="*/ 4356631 h 6858000"/>
              <a:gd name="connsiteX99" fmla="*/ 20293 w 7538114"/>
              <a:gd name="connsiteY99" fmla="*/ 4339937 h 6858000"/>
              <a:gd name="connsiteX100" fmla="*/ 18752 w 7538114"/>
              <a:gd name="connsiteY100" fmla="*/ 4331435 h 6858000"/>
              <a:gd name="connsiteX101" fmla="*/ 24901 w 7538114"/>
              <a:gd name="connsiteY101" fmla="*/ 4320990 h 6858000"/>
              <a:gd name="connsiteX102" fmla="*/ 23734 w 7538114"/>
              <a:gd name="connsiteY102" fmla="*/ 4309111 h 6858000"/>
              <a:gd name="connsiteX103" fmla="*/ 29040 w 7538114"/>
              <a:gd name="connsiteY103" fmla="*/ 4263489 h 6858000"/>
              <a:gd name="connsiteX104" fmla="*/ 29429 w 7538114"/>
              <a:gd name="connsiteY104" fmla="*/ 4258775 h 6858000"/>
              <a:gd name="connsiteX105" fmla="*/ 33702 w 7538114"/>
              <a:gd name="connsiteY105" fmla="*/ 4248512 h 6858000"/>
              <a:gd name="connsiteX106" fmla="*/ 37356 w 7538114"/>
              <a:gd name="connsiteY106" fmla="*/ 4228644 h 6858000"/>
              <a:gd name="connsiteX107" fmla="*/ 50107 w 7538114"/>
              <a:gd name="connsiteY107" fmla="*/ 4193665 h 6858000"/>
              <a:gd name="connsiteX108" fmla="*/ 56192 w 7538114"/>
              <a:gd name="connsiteY108" fmla="*/ 4173105 h 6858000"/>
              <a:gd name="connsiteX109" fmla="*/ 61800 w 7538114"/>
              <a:gd name="connsiteY109" fmla="*/ 4159194 h 6858000"/>
              <a:gd name="connsiteX110" fmla="*/ 69720 w 7538114"/>
              <a:gd name="connsiteY110" fmla="*/ 4118135 h 6858000"/>
              <a:gd name="connsiteX111" fmla="*/ 80190 w 7538114"/>
              <a:gd name="connsiteY111" fmla="*/ 4047713 h 6858000"/>
              <a:gd name="connsiteX112" fmla="*/ 96666 w 7538114"/>
              <a:gd name="connsiteY112" fmla="*/ 3980780 h 6858000"/>
              <a:gd name="connsiteX113" fmla="*/ 107651 w 7538114"/>
              <a:gd name="connsiteY113" fmla="*/ 3941872 h 6858000"/>
              <a:gd name="connsiteX114" fmla="*/ 118444 w 7538114"/>
              <a:gd name="connsiteY114" fmla="*/ 3897465 h 6858000"/>
              <a:gd name="connsiteX115" fmla="*/ 134545 w 7538114"/>
              <a:gd name="connsiteY115" fmla="*/ 3811132 h 6858000"/>
              <a:gd name="connsiteX116" fmla="*/ 145381 w 7538114"/>
              <a:gd name="connsiteY116" fmla="*/ 3746540 h 6858000"/>
              <a:gd name="connsiteX117" fmla="*/ 146587 w 7538114"/>
              <a:gd name="connsiteY117" fmla="*/ 3670275 h 6858000"/>
              <a:gd name="connsiteX118" fmla="*/ 165690 w 7538114"/>
              <a:gd name="connsiteY118" fmla="*/ 3580981 h 6858000"/>
              <a:gd name="connsiteX119" fmla="*/ 163175 w 7538114"/>
              <a:gd name="connsiteY119" fmla="*/ 3570960 h 6858000"/>
              <a:gd name="connsiteX120" fmla="*/ 162665 w 7538114"/>
              <a:gd name="connsiteY120" fmla="*/ 3560693 h 6858000"/>
              <a:gd name="connsiteX121" fmla="*/ 163299 w 7538114"/>
              <a:gd name="connsiteY121" fmla="*/ 3559743 h 6858000"/>
              <a:gd name="connsiteX122" fmla="*/ 164777 w 7538114"/>
              <a:gd name="connsiteY122" fmla="*/ 3548721 h 6858000"/>
              <a:gd name="connsiteX123" fmla="*/ 163708 w 7538114"/>
              <a:gd name="connsiteY123" fmla="*/ 3545693 h 6858000"/>
              <a:gd name="connsiteX124" fmla="*/ 164286 w 7538114"/>
              <a:gd name="connsiteY124" fmla="*/ 3537938 h 6858000"/>
              <a:gd name="connsiteX125" fmla="*/ 164247 w 7538114"/>
              <a:gd name="connsiteY125" fmla="*/ 3522141 h 6858000"/>
              <a:gd name="connsiteX126" fmla="*/ 165343 w 7538114"/>
              <a:gd name="connsiteY126" fmla="*/ 3519672 h 6858000"/>
              <a:gd name="connsiteX127" fmla="*/ 167001 w 7538114"/>
              <a:gd name="connsiteY127" fmla="*/ 3496604 h 6858000"/>
              <a:gd name="connsiteX128" fmla="*/ 167547 w 7538114"/>
              <a:gd name="connsiteY128" fmla="*/ 3496517 h 6858000"/>
              <a:gd name="connsiteX129" fmla="*/ 170301 w 7538114"/>
              <a:gd name="connsiteY129" fmla="*/ 3491023 h 6858000"/>
              <a:gd name="connsiteX130" fmla="*/ 174371 w 7538114"/>
              <a:gd name="connsiteY130" fmla="*/ 3479998 h 6858000"/>
              <a:gd name="connsiteX131" fmla="*/ 190228 w 7538114"/>
              <a:gd name="connsiteY131" fmla="*/ 3457434 h 6858000"/>
              <a:gd name="connsiteX132" fmla="*/ 192016 w 7538114"/>
              <a:gd name="connsiteY132" fmla="*/ 3433411 h 6858000"/>
              <a:gd name="connsiteX133" fmla="*/ 192663 w 7538114"/>
              <a:gd name="connsiteY133" fmla="*/ 3428691 h 6858000"/>
              <a:gd name="connsiteX134" fmla="*/ 192793 w 7538114"/>
              <a:gd name="connsiteY134" fmla="*/ 3428643 h 6858000"/>
              <a:gd name="connsiteX135" fmla="*/ 193710 w 7538114"/>
              <a:gd name="connsiteY135" fmla="*/ 3423760 h 6858000"/>
              <a:gd name="connsiteX136" fmla="*/ 193839 w 7538114"/>
              <a:gd name="connsiteY136" fmla="*/ 3420085 h 6858000"/>
              <a:gd name="connsiteX137" fmla="*/ 195094 w 7538114"/>
              <a:gd name="connsiteY137" fmla="*/ 3410930 h 6858000"/>
              <a:gd name="connsiteX138" fmla="*/ 196311 w 7538114"/>
              <a:gd name="connsiteY138" fmla="*/ 3408092 h 6858000"/>
              <a:gd name="connsiteX139" fmla="*/ 197928 w 7538114"/>
              <a:gd name="connsiteY139" fmla="*/ 3407419 h 6858000"/>
              <a:gd name="connsiteX140" fmla="*/ 197881 w 7538114"/>
              <a:gd name="connsiteY140" fmla="*/ 3406520 h 6858000"/>
              <a:gd name="connsiteX141" fmla="*/ 204222 w 7538114"/>
              <a:gd name="connsiteY141" fmla="*/ 3391015 h 6858000"/>
              <a:gd name="connsiteX142" fmla="*/ 213950 w 7538114"/>
              <a:gd name="connsiteY142" fmla="*/ 3354361 h 6858000"/>
              <a:gd name="connsiteX143" fmla="*/ 217699 w 7538114"/>
              <a:gd name="connsiteY143" fmla="*/ 3332639 h 6858000"/>
              <a:gd name="connsiteX144" fmla="*/ 229963 w 7538114"/>
              <a:gd name="connsiteY144" fmla="*/ 3273935 h 6858000"/>
              <a:gd name="connsiteX145" fmla="*/ 243785 w 7538114"/>
              <a:gd name="connsiteY145" fmla="*/ 3215621 h 6858000"/>
              <a:gd name="connsiteX146" fmla="*/ 259175 w 7538114"/>
              <a:gd name="connsiteY146" fmla="*/ 3189909 h 6858000"/>
              <a:gd name="connsiteX147" fmla="*/ 259988 w 7538114"/>
              <a:gd name="connsiteY147" fmla="*/ 3186579 h 6858000"/>
              <a:gd name="connsiteX148" fmla="*/ 259980 w 7538114"/>
              <a:gd name="connsiteY148" fmla="*/ 3177264 h 6858000"/>
              <a:gd name="connsiteX149" fmla="*/ 259609 w 7538114"/>
              <a:gd name="connsiteY149" fmla="*/ 3173723 h 6858000"/>
              <a:gd name="connsiteX150" fmla="*/ 259848 w 7538114"/>
              <a:gd name="connsiteY150" fmla="*/ 3168622 h 6858000"/>
              <a:gd name="connsiteX151" fmla="*/ 259971 w 7538114"/>
              <a:gd name="connsiteY151" fmla="*/ 3168508 h 6858000"/>
              <a:gd name="connsiteX152" fmla="*/ 259966 w 7538114"/>
              <a:gd name="connsiteY152" fmla="*/ 3163706 h 6858000"/>
              <a:gd name="connsiteX153" fmla="*/ 258467 w 7538114"/>
              <a:gd name="connsiteY153" fmla="*/ 3140064 h 6858000"/>
              <a:gd name="connsiteX154" fmla="*/ 270990 w 7538114"/>
              <a:gd name="connsiteY154" fmla="*/ 3110288 h 6858000"/>
              <a:gd name="connsiteX155" fmla="*/ 273494 w 7538114"/>
              <a:gd name="connsiteY155" fmla="*/ 3097704 h 6858000"/>
              <a:gd name="connsiteX156" fmla="*/ 275456 w 7538114"/>
              <a:gd name="connsiteY156" fmla="*/ 3091047 h 6858000"/>
              <a:gd name="connsiteX157" fmla="*/ 275980 w 7538114"/>
              <a:gd name="connsiteY157" fmla="*/ 3090672 h 6858000"/>
              <a:gd name="connsiteX158" fmla="*/ 274486 w 7538114"/>
              <a:gd name="connsiteY158" fmla="*/ 3068004 h 6858000"/>
              <a:gd name="connsiteX159" fmla="*/ 275226 w 7538114"/>
              <a:gd name="connsiteY159" fmla="*/ 3065087 h 6858000"/>
              <a:gd name="connsiteX160" fmla="*/ 273050 w 7538114"/>
              <a:gd name="connsiteY160" fmla="*/ 3050191 h 6858000"/>
              <a:gd name="connsiteX161" fmla="*/ 272566 w 7538114"/>
              <a:gd name="connsiteY161" fmla="*/ 3042559 h 6858000"/>
              <a:gd name="connsiteX162" fmla="*/ 271107 w 7538114"/>
              <a:gd name="connsiteY162" fmla="*/ 3040271 h 6858000"/>
              <a:gd name="connsiteX163" fmla="*/ 271065 w 7538114"/>
              <a:gd name="connsiteY163" fmla="*/ 3029072 h 6858000"/>
              <a:gd name="connsiteX164" fmla="*/ 271558 w 7538114"/>
              <a:gd name="connsiteY164" fmla="*/ 3027835 h 6858000"/>
              <a:gd name="connsiteX165" fmla="*/ 268717 w 7538114"/>
              <a:gd name="connsiteY165" fmla="*/ 2964245 h 6858000"/>
              <a:gd name="connsiteX166" fmla="*/ 272511 w 7538114"/>
              <a:gd name="connsiteY166" fmla="*/ 2915772 h 6858000"/>
              <a:gd name="connsiteX167" fmla="*/ 270356 w 7538114"/>
              <a:gd name="connsiteY167" fmla="*/ 2825842 h 6858000"/>
              <a:gd name="connsiteX168" fmla="*/ 273897 w 7538114"/>
              <a:gd name="connsiteY168" fmla="*/ 2734957 h 6858000"/>
              <a:gd name="connsiteX169" fmla="*/ 274458 w 7538114"/>
              <a:gd name="connsiteY169" fmla="*/ 2636572 h 6858000"/>
              <a:gd name="connsiteX170" fmla="*/ 279157 w 7538114"/>
              <a:gd name="connsiteY170" fmla="*/ 2604260 h 6858000"/>
              <a:gd name="connsiteX171" fmla="*/ 288131 w 7538114"/>
              <a:gd name="connsiteY171" fmla="*/ 2582747 h 6858000"/>
              <a:gd name="connsiteX172" fmla="*/ 282516 w 7538114"/>
              <a:gd name="connsiteY172" fmla="*/ 2478755 h 6858000"/>
              <a:gd name="connsiteX173" fmla="*/ 287359 w 7538114"/>
              <a:gd name="connsiteY173" fmla="*/ 2451804 h 6858000"/>
              <a:gd name="connsiteX174" fmla="*/ 289577 w 7538114"/>
              <a:gd name="connsiteY174" fmla="*/ 2408801 h 6858000"/>
              <a:gd name="connsiteX175" fmla="*/ 293203 w 7538114"/>
              <a:gd name="connsiteY175" fmla="*/ 2392670 h 6858000"/>
              <a:gd name="connsiteX176" fmla="*/ 304183 w 7538114"/>
              <a:gd name="connsiteY176" fmla="*/ 2330165 h 6858000"/>
              <a:gd name="connsiteX177" fmla="*/ 310900 w 7538114"/>
              <a:gd name="connsiteY177" fmla="*/ 2276363 h 6858000"/>
              <a:gd name="connsiteX178" fmla="*/ 303909 w 7538114"/>
              <a:gd name="connsiteY178" fmla="*/ 2236310 h 6858000"/>
              <a:gd name="connsiteX179" fmla="*/ 306187 w 7538114"/>
              <a:gd name="connsiteY179" fmla="*/ 2232984 h 6858000"/>
              <a:gd name="connsiteX180" fmla="*/ 307158 w 7538114"/>
              <a:gd name="connsiteY180" fmla="*/ 2205763 h 6858000"/>
              <a:gd name="connsiteX181" fmla="*/ 304860 w 7538114"/>
              <a:gd name="connsiteY181" fmla="*/ 2145703 h 6858000"/>
              <a:gd name="connsiteX182" fmla="*/ 304273 w 7538114"/>
              <a:gd name="connsiteY182" fmla="*/ 2092533 h 6858000"/>
              <a:gd name="connsiteX183" fmla="*/ 301642 w 7538114"/>
              <a:gd name="connsiteY183" fmla="*/ 2057359 h 6858000"/>
              <a:gd name="connsiteX184" fmla="*/ 306736 w 7538114"/>
              <a:gd name="connsiteY184" fmla="*/ 2016105 h 6858000"/>
              <a:gd name="connsiteX185" fmla="*/ 316234 w 7538114"/>
              <a:gd name="connsiteY185" fmla="*/ 1983129 h 6858000"/>
              <a:gd name="connsiteX186" fmla="*/ 318238 w 7538114"/>
              <a:gd name="connsiteY186" fmla="*/ 1956745 h 6858000"/>
              <a:gd name="connsiteX187" fmla="*/ 311341 w 7538114"/>
              <a:gd name="connsiteY187" fmla="*/ 1950160 h 6858000"/>
              <a:gd name="connsiteX188" fmla="*/ 323556 w 7538114"/>
              <a:gd name="connsiteY188" fmla="*/ 1879546 h 6858000"/>
              <a:gd name="connsiteX189" fmla="*/ 326085 w 7538114"/>
              <a:gd name="connsiteY189" fmla="*/ 1854893 h 6858000"/>
              <a:gd name="connsiteX190" fmla="*/ 335058 w 7538114"/>
              <a:gd name="connsiteY190" fmla="*/ 1787684 h 6858000"/>
              <a:gd name="connsiteX191" fmla="*/ 345620 w 7538114"/>
              <a:gd name="connsiteY191" fmla="*/ 1720464 h 6858000"/>
              <a:gd name="connsiteX192" fmla="*/ 360760 w 7538114"/>
              <a:gd name="connsiteY192" fmla="*/ 1681196 h 6858000"/>
              <a:gd name="connsiteX193" fmla="*/ 368483 w 7538114"/>
              <a:gd name="connsiteY193" fmla="*/ 1625881 h 6858000"/>
              <a:gd name="connsiteX194" fmla="*/ 371077 w 7538114"/>
              <a:gd name="connsiteY194" fmla="*/ 1616704 h 6858000"/>
              <a:gd name="connsiteX195" fmla="*/ 383008 w 7538114"/>
              <a:gd name="connsiteY195" fmla="*/ 1551493 h 6858000"/>
              <a:gd name="connsiteX196" fmla="*/ 384834 w 7538114"/>
              <a:gd name="connsiteY196" fmla="*/ 1475233 h 6858000"/>
              <a:gd name="connsiteX197" fmla="*/ 418371 w 7538114"/>
              <a:gd name="connsiteY197" fmla="*/ 1380155 h 6858000"/>
              <a:gd name="connsiteX198" fmla="*/ 469641 w 7538114"/>
              <a:gd name="connsiteY198" fmla="*/ 1210871 h 6858000"/>
              <a:gd name="connsiteX199" fmla="*/ 489701 w 7538114"/>
              <a:gd name="connsiteY199" fmla="*/ 1028427 h 6858000"/>
              <a:gd name="connsiteX200" fmla="*/ 486354 w 7538114"/>
              <a:gd name="connsiteY200" fmla="*/ 980383 h 6858000"/>
              <a:gd name="connsiteX201" fmla="*/ 479762 w 7538114"/>
              <a:gd name="connsiteY201" fmla="*/ 839699 h 6858000"/>
              <a:gd name="connsiteX202" fmla="*/ 445664 w 7538114"/>
              <a:gd name="connsiteY202" fmla="*/ 696545 h 6858000"/>
              <a:gd name="connsiteX203" fmla="*/ 440047 w 7538114"/>
              <a:gd name="connsiteY203" fmla="*/ 606615 h 6858000"/>
              <a:gd name="connsiteX204" fmla="*/ 431225 w 7538114"/>
              <a:gd name="connsiteY204" fmla="*/ 563889 h 6858000"/>
              <a:gd name="connsiteX205" fmla="*/ 430803 w 7538114"/>
              <a:gd name="connsiteY205" fmla="*/ 534294 h 6858000"/>
              <a:gd name="connsiteX206" fmla="*/ 429777 w 7538114"/>
              <a:gd name="connsiteY206" fmla="*/ 516548 h 6858000"/>
              <a:gd name="connsiteX207" fmla="*/ 415090 w 7538114"/>
              <a:gd name="connsiteY207" fmla="*/ 485808 h 6858000"/>
              <a:gd name="connsiteX208" fmla="*/ 410499 w 7538114"/>
              <a:gd name="connsiteY208" fmla="*/ 369873 h 6858000"/>
              <a:gd name="connsiteX209" fmla="*/ 425314 w 7538114"/>
              <a:gd name="connsiteY209" fmla="*/ 259180 h 6858000"/>
              <a:gd name="connsiteX210" fmla="*/ 383240 w 7538114"/>
              <a:gd name="connsiteY210" fmla="*/ 94173 h 6858000"/>
              <a:gd name="connsiteX211" fmla="*/ 379938 w 7538114"/>
              <a:gd name="connsiteY211" fmla="*/ 77267 h 6858000"/>
              <a:gd name="connsiteX212" fmla="*/ 373430 w 7538114"/>
              <a:gd name="connsiteY212" fmla="*/ 3885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7538114" h="6858000">
                <a:moveTo>
                  <a:pt x="366246" y="0"/>
                </a:moveTo>
                <a:lnTo>
                  <a:pt x="2830292" y="0"/>
                </a:lnTo>
                <a:lnTo>
                  <a:pt x="3903260" y="0"/>
                </a:lnTo>
                <a:lnTo>
                  <a:pt x="4597266" y="0"/>
                </a:lnTo>
                <a:lnTo>
                  <a:pt x="7192370" y="0"/>
                </a:lnTo>
                <a:lnTo>
                  <a:pt x="7538114" y="0"/>
                </a:lnTo>
                <a:lnTo>
                  <a:pt x="7538114" y="6858000"/>
                </a:lnTo>
                <a:lnTo>
                  <a:pt x="7192370" y="6858000"/>
                </a:lnTo>
                <a:lnTo>
                  <a:pt x="4597266" y="6858000"/>
                </a:lnTo>
                <a:lnTo>
                  <a:pt x="3903260" y="6858000"/>
                </a:lnTo>
                <a:lnTo>
                  <a:pt x="2830292" y="6858000"/>
                </a:lnTo>
                <a:lnTo>
                  <a:pt x="170314" y="6858000"/>
                </a:lnTo>
                <a:cubicBezTo>
                  <a:pt x="170323" y="6857920"/>
                  <a:pt x="170332" y="6857839"/>
                  <a:pt x="170341" y="6857759"/>
                </a:cubicBezTo>
                <a:lnTo>
                  <a:pt x="173485" y="6852129"/>
                </a:lnTo>
                <a:lnTo>
                  <a:pt x="167544" y="6830335"/>
                </a:lnTo>
                <a:cubicBezTo>
                  <a:pt x="165474" y="6819600"/>
                  <a:pt x="164100" y="6808301"/>
                  <a:pt x="163472" y="6796707"/>
                </a:cubicBezTo>
                <a:cubicBezTo>
                  <a:pt x="167658" y="6794106"/>
                  <a:pt x="161711" y="6785006"/>
                  <a:pt x="160535" y="6780725"/>
                </a:cubicBezTo>
                <a:cubicBezTo>
                  <a:pt x="163268" y="6780680"/>
                  <a:pt x="164578" y="6771195"/>
                  <a:pt x="162318" y="6767829"/>
                </a:cubicBezTo>
                <a:cubicBezTo>
                  <a:pt x="152545" y="6697090"/>
                  <a:pt x="178083" y="6736894"/>
                  <a:pt x="162771" y="6694444"/>
                </a:cubicBezTo>
                <a:cubicBezTo>
                  <a:pt x="161971" y="6687342"/>
                  <a:pt x="163342" y="6682014"/>
                  <a:pt x="165604" y="6677569"/>
                </a:cubicBezTo>
                <a:lnTo>
                  <a:pt x="171255" y="6669571"/>
                </a:lnTo>
                <a:lnTo>
                  <a:pt x="169240" y="6663304"/>
                </a:lnTo>
                <a:cubicBezTo>
                  <a:pt x="169082" y="6639651"/>
                  <a:pt x="174873" y="6632678"/>
                  <a:pt x="169039" y="6618916"/>
                </a:cubicBezTo>
                <a:cubicBezTo>
                  <a:pt x="181164" y="6598580"/>
                  <a:pt x="170248" y="6605428"/>
                  <a:pt x="168392" y="6589960"/>
                </a:cubicBezTo>
                <a:cubicBezTo>
                  <a:pt x="165975" y="6577758"/>
                  <a:pt x="161323" y="6600160"/>
                  <a:pt x="160636" y="6588200"/>
                </a:cubicBezTo>
                <a:cubicBezTo>
                  <a:pt x="163766" y="6575263"/>
                  <a:pt x="154044" y="6575871"/>
                  <a:pt x="157872" y="6562416"/>
                </a:cubicBezTo>
                <a:cubicBezTo>
                  <a:pt x="165196" y="6565685"/>
                  <a:pt x="156453" y="6535866"/>
                  <a:pt x="162851" y="6534939"/>
                </a:cubicBezTo>
                <a:cubicBezTo>
                  <a:pt x="153702" y="6523511"/>
                  <a:pt x="164973" y="6517769"/>
                  <a:pt x="162153" y="6502552"/>
                </a:cubicBezTo>
                <a:cubicBezTo>
                  <a:pt x="158692" y="6495386"/>
                  <a:pt x="158098" y="6490216"/>
                  <a:pt x="161821" y="6483172"/>
                </a:cubicBezTo>
                <a:cubicBezTo>
                  <a:pt x="144969" y="6450162"/>
                  <a:pt x="161066" y="6463202"/>
                  <a:pt x="154586" y="6432309"/>
                </a:cubicBezTo>
                <a:cubicBezTo>
                  <a:pt x="147771" y="6405695"/>
                  <a:pt x="143349" y="6375524"/>
                  <a:pt x="127078" y="6349783"/>
                </a:cubicBezTo>
                <a:cubicBezTo>
                  <a:pt x="122468" y="6345058"/>
                  <a:pt x="120723" y="6333456"/>
                  <a:pt x="123181" y="6323872"/>
                </a:cubicBezTo>
                <a:cubicBezTo>
                  <a:pt x="123604" y="6322225"/>
                  <a:pt x="124138" y="6320698"/>
                  <a:pt x="124767" y="6319343"/>
                </a:cubicBezTo>
                <a:cubicBezTo>
                  <a:pt x="122278" y="6297089"/>
                  <a:pt x="111161" y="6215694"/>
                  <a:pt x="108246" y="6190348"/>
                </a:cubicBezTo>
                <a:cubicBezTo>
                  <a:pt x="114169" y="6188296"/>
                  <a:pt x="103482" y="6175479"/>
                  <a:pt x="107279" y="6167269"/>
                </a:cubicBezTo>
                <a:cubicBezTo>
                  <a:pt x="110610" y="6161389"/>
                  <a:pt x="108145" y="6156128"/>
                  <a:pt x="107883" y="6149986"/>
                </a:cubicBezTo>
                <a:cubicBezTo>
                  <a:pt x="110502" y="6141894"/>
                  <a:pt x="105773" y="6115502"/>
                  <a:pt x="102380" y="6108622"/>
                </a:cubicBezTo>
                <a:cubicBezTo>
                  <a:pt x="90593" y="6092179"/>
                  <a:pt x="99346" y="6054816"/>
                  <a:pt x="90314" y="6041155"/>
                </a:cubicBezTo>
                <a:cubicBezTo>
                  <a:pt x="88990" y="6036198"/>
                  <a:pt x="88454" y="6031348"/>
                  <a:pt x="88409" y="6026587"/>
                </a:cubicBezTo>
                <a:lnTo>
                  <a:pt x="89403" y="6013265"/>
                </a:lnTo>
                <a:lnTo>
                  <a:pt x="91927" y="6009478"/>
                </a:lnTo>
                <a:lnTo>
                  <a:pt x="91302" y="6001336"/>
                </a:lnTo>
                <a:cubicBezTo>
                  <a:pt x="91431" y="6000558"/>
                  <a:pt x="91559" y="5999781"/>
                  <a:pt x="91687" y="5999003"/>
                </a:cubicBezTo>
                <a:cubicBezTo>
                  <a:pt x="92431" y="5994547"/>
                  <a:pt x="93080" y="5990148"/>
                  <a:pt x="93336" y="5985795"/>
                </a:cubicBezTo>
                <a:cubicBezTo>
                  <a:pt x="80676" y="5991520"/>
                  <a:pt x="93430" y="5949705"/>
                  <a:pt x="83190" y="5961758"/>
                </a:cubicBezTo>
                <a:cubicBezTo>
                  <a:pt x="82399" y="5938832"/>
                  <a:pt x="72862" y="5956319"/>
                  <a:pt x="81952" y="5928761"/>
                </a:cubicBezTo>
                <a:cubicBezTo>
                  <a:pt x="79324" y="5899676"/>
                  <a:pt x="72619" y="5823590"/>
                  <a:pt x="67420" y="5787247"/>
                </a:cubicBezTo>
                <a:cubicBezTo>
                  <a:pt x="53530" y="5750058"/>
                  <a:pt x="57730" y="5736292"/>
                  <a:pt x="50760" y="5710700"/>
                </a:cubicBezTo>
                <a:cubicBezTo>
                  <a:pt x="47368" y="5660911"/>
                  <a:pt x="30723" y="5663675"/>
                  <a:pt x="42956" y="5641754"/>
                </a:cubicBezTo>
                <a:cubicBezTo>
                  <a:pt x="39970" y="5608358"/>
                  <a:pt x="24769" y="5637338"/>
                  <a:pt x="29695" y="5602326"/>
                </a:cubicBezTo>
                <a:cubicBezTo>
                  <a:pt x="27700" y="5601239"/>
                  <a:pt x="20274" y="5573144"/>
                  <a:pt x="18841" y="5570885"/>
                </a:cubicBezTo>
                <a:lnTo>
                  <a:pt x="9977" y="5543492"/>
                </a:lnTo>
                <a:lnTo>
                  <a:pt x="5255" y="5531024"/>
                </a:lnTo>
                <a:lnTo>
                  <a:pt x="5447" y="5527845"/>
                </a:lnTo>
                <a:lnTo>
                  <a:pt x="0" y="5507724"/>
                </a:lnTo>
                <a:lnTo>
                  <a:pt x="435" y="5507045"/>
                </a:lnTo>
                <a:cubicBezTo>
                  <a:pt x="1286" y="5505065"/>
                  <a:pt x="1681" y="5502734"/>
                  <a:pt x="1128" y="5499619"/>
                </a:cubicBezTo>
                <a:cubicBezTo>
                  <a:pt x="9450" y="5498516"/>
                  <a:pt x="3652" y="5495435"/>
                  <a:pt x="1291" y="5486342"/>
                </a:cubicBezTo>
                <a:cubicBezTo>
                  <a:pt x="13688" y="5482600"/>
                  <a:pt x="2464" y="5460320"/>
                  <a:pt x="7976" y="5450755"/>
                </a:cubicBezTo>
                <a:cubicBezTo>
                  <a:pt x="5962" y="5444157"/>
                  <a:pt x="4058" y="5437113"/>
                  <a:pt x="2355" y="5429732"/>
                </a:cubicBezTo>
                <a:lnTo>
                  <a:pt x="1499" y="5370432"/>
                </a:lnTo>
                <a:lnTo>
                  <a:pt x="11483" y="5308330"/>
                </a:lnTo>
                <a:cubicBezTo>
                  <a:pt x="11701" y="5285359"/>
                  <a:pt x="15408" y="5265468"/>
                  <a:pt x="12793" y="5246026"/>
                </a:cubicBezTo>
                <a:cubicBezTo>
                  <a:pt x="15678" y="5238129"/>
                  <a:pt x="16842" y="5230685"/>
                  <a:pt x="12525" y="5223468"/>
                </a:cubicBezTo>
                <a:cubicBezTo>
                  <a:pt x="13966" y="5202031"/>
                  <a:pt x="20131" y="5196842"/>
                  <a:pt x="15322" y="5183258"/>
                </a:cubicBezTo>
                <a:cubicBezTo>
                  <a:pt x="25294" y="5171214"/>
                  <a:pt x="21488" y="5170502"/>
                  <a:pt x="18633" y="5164842"/>
                </a:cubicBezTo>
                <a:cubicBezTo>
                  <a:pt x="18565" y="5164573"/>
                  <a:pt x="18496" y="5164303"/>
                  <a:pt x="18428" y="5164034"/>
                </a:cubicBezTo>
                <a:lnTo>
                  <a:pt x="19854" y="5162388"/>
                </a:lnTo>
                <a:lnTo>
                  <a:pt x="20514" y="5158981"/>
                </a:lnTo>
                <a:lnTo>
                  <a:pt x="20089" y="5149681"/>
                </a:lnTo>
                <a:lnTo>
                  <a:pt x="19561" y="5146183"/>
                </a:lnTo>
                <a:cubicBezTo>
                  <a:pt x="19336" y="5143774"/>
                  <a:pt x="19361" y="5142173"/>
                  <a:pt x="19571" y="5141065"/>
                </a:cubicBezTo>
                <a:lnTo>
                  <a:pt x="19690" y="5140937"/>
                </a:lnTo>
                <a:cubicBezTo>
                  <a:pt x="19617" y="5139339"/>
                  <a:pt x="19544" y="5137742"/>
                  <a:pt x="19471" y="5136144"/>
                </a:cubicBezTo>
                <a:cubicBezTo>
                  <a:pt x="18832" y="5128055"/>
                  <a:pt x="17958" y="5120182"/>
                  <a:pt x="16918" y="5112689"/>
                </a:cubicBezTo>
                <a:cubicBezTo>
                  <a:pt x="23464" y="5106353"/>
                  <a:pt x="15733" y="5078666"/>
                  <a:pt x="28071" y="5081696"/>
                </a:cubicBezTo>
                <a:cubicBezTo>
                  <a:pt x="27036" y="5071588"/>
                  <a:pt x="21912" y="5065475"/>
                  <a:pt x="30005" y="5068879"/>
                </a:cubicBezTo>
                <a:cubicBezTo>
                  <a:pt x="29897" y="5065551"/>
                  <a:pt x="30585" y="5063501"/>
                  <a:pt x="31661" y="5062033"/>
                </a:cubicBezTo>
                <a:lnTo>
                  <a:pt x="32169" y="5061608"/>
                </a:lnTo>
                <a:lnTo>
                  <a:pt x="27436" y="5021480"/>
                </a:lnTo>
                <a:lnTo>
                  <a:pt x="26614" y="5013906"/>
                </a:lnTo>
                <a:lnTo>
                  <a:pt x="25056" y="5011767"/>
                </a:lnTo>
                <a:cubicBezTo>
                  <a:pt x="24110" y="5009457"/>
                  <a:pt x="23701" y="5006147"/>
                  <a:pt x="24513" y="5000592"/>
                </a:cubicBezTo>
                <a:lnTo>
                  <a:pt x="24951" y="4999307"/>
                </a:lnTo>
                <a:lnTo>
                  <a:pt x="22644" y="4990090"/>
                </a:lnTo>
                <a:cubicBezTo>
                  <a:pt x="21579" y="4987122"/>
                  <a:pt x="20222" y="4984494"/>
                  <a:pt x="18465" y="4982366"/>
                </a:cubicBezTo>
                <a:cubicBezTo>
                  <a:pt x="27858" y="4950984"/>
                  <a:pt x="19264" y="4921373"/>
                  <a:pt x="20888" y="4887310"/>
                </a:cubicBezTo>
                <a:cubicBezTo>
                  <a:pt x="17563" y="4848813"/>
                  <a:pt x="18386" y="4829570"/>
                  <a:pt x="15781" y="4807298"/>
                </a:cubicBezTo>
                <a:cubicBezTo>
                  <a:pt x="15634" y="4803627"/>
                  <a:pt x="14440" y="4773874"/>
                  <a:pt x="19649" y="4779990"/>
                </a:cubicBezTo>
                <a:cubicBezTo>
                  <a:pt x="18744" y="4746827"/>
                  <a:pt x="22869" y="4698305"/>
                  <a:pt x="21858" y="4664237"/>
                </a:cubicBezTo>
                <a:cubicBezTo>
                  <a:pt x="34232" y="4642340"/>
                  <a:pt x="11268" y="4621318"/>
                  <a:pt x="13583" y="4598607"/>
                </a:cubicBezTo>
                <a:cubicBezTo>
                  <a:pt x="2193" y="4604819"/>
                  <a:pt x="19974" y="4548010"/>
                  <a:pt x="7118" y="4546768"/>
                </a:cubicBezTo>
                <a:lnTo>
                  <a:pt x="14555" y="4522182"/>
                </a:lnTo>
                <a:lnTo>
                  <a:pt x="17290" y="4509768"/>
                </a:lnTo>
                <a:cubicBezTo>
                  <a:pt x="17884" y="4505118"/>
                  <a:pt x="18021" y="4500115"/>
                  <a:pt x="17421" y="4494586"/>
                </a:cubicBezTo>
                <a:cubicBezTo>
                  <a:pt x="12327" y="4480984"/>
                  <a:pt x="18571" y="4459805"/>
                  <a:pt x="18193" y="4440649"/>
                </a:cubicBezTo>
                <a:lnTo>
                  <a:pt x="16616" y="4431853"/>
                </a:lnTo>
                <a:lnTo>
                  <a:pt x="19246" y="4403141"/>
                </a:lnTo>
                <a:cubicBezTo>
                  <a:pt x="19372" y="4387638"/>
                  <a:pt x="19497" y="4372134"/>
                  <a:pt x="19623" y="4356631"/>
                </a:cubicBezTo>
                <a:cubicBezTo>
                  <a:pt x="19508" y="4349062"/>
                  <a:pt x="15847" y="4339045"/>
                  <a:pt x="20293" y="4339937"/>
                </a:cubicBezTo>
                <a:lnTo>
                  <a:pt x="18752" y="4331435"/>
                </a:lnTo>
                <a:cubicBezTo>
                  <a:pt x="19520" y="4328277"/>
                  <a:pt x="24070" y="4324711"/>
                  <a:pt x="24901" y="4320990"/>
                </a:cubicBezTo>
                <a:lnTo>
                  <a:pt x="23734" y="4309111"/>
                </a:lnTo>
                <a:cubicBezTo>
                  <a:pt x="24423" y="4299527"/>
                  <a:pt x="28090" y="4271878"/>
                  <a:pt x="29040" y="4263489"/>
                </a:cubicBezTo>
                <a:cubicBezTo>
                  <a:pt x="29169" y="4261918"/>
                  <a:pt x="29300" y="4260346"/>
                  <a:pt x="29429" y="4258775"/>
                </a:cubicBezTo>
                <a:lnTo>
                  <a:pt x="33702" y="4248512"/>
                </a:lnTo>
                <a:cubicBezTo>
                  <a:pt x="36933" y="4241044"/>
                  <a:pt x="39109" y="4235167"/>
                  <a:pt x="37356" y="4228644"/>
                </a:cubicBezTo>
                <a:cubicBezTo>
                  <a:pt x="41530" y="4217526"/>
                  <a:pt x="53227" y="4209759"/>
                  <a:pt x="50107" y="4193665"/>
                </a:cubicBezTo>
                <a:cubicBezTo>
                  <a:pt x="55406" y="4198550"/>
                  <a:pt x="50749" y="4175793"/>
                  <a:pt x="56192" y="4173105"/>
                </a:cubicBezTo>
                <a:cubicBezTo>
                  <a:pt x="60575" y="4171863"/>
                  <a:pt x="60184" y="4164671"/>
                  <a:pt x="61800" y="4159194"/>
                </a:cubicBezTo>
                <a:cubicBezTo>
                  <a:pt x="66276" y="4155290"/>
                  <a:pt x="70363" y="4127730"/>
                  <a:pt x="69720" y="4118135"/>
                </a:cubicBezTo>
                <a:cubicBezTo>
                  <a:pt x="65265" y="4091091"/>
                  <a:pt x="83289" y="4069336"/>
                  <a:pt x="80190" y="4047713"/>
                </a:cubicBezTo>
                <a:cubicBezTo>
                  <a:pt x="84682" y="4020435"/>
                  <a:pt x="92089" y="3998420"/>
                  <a:pt x="96666" y="3980780"/>
                </a:cubicBezTo>
                <a:cubicBezTo>
                  <a:pt x="98580" y="3977851"/>
                  <a:pt x="106155" y="3945259"/>
                  <a:pt x="107651" y="3941872"/>
                </a:cubicBezTo>
                <a:cubicBezTo>
                  <a:pt x="111761" y="3922504"/>
                  <a:pt x="112043" y="3930219"/>
                  <a:pt x="118444" y="3897465"/>
                </a:cubicBezTo>
                <a:cubicBezTo>
                  <a:pt x="124996" y="3869981"/>
                  <a:pt x="127657" y="3841768"/>
                  <a:pt x="134545" y="3811132"/>
                </a:cubicBezTo>
                <a:cubicBezTo>
                  <a:pt x="143817" y="3778601"/>
                  <a:pt x="141464" y="3759343"/>
                  <a:pt x="145381" y="3746540"/>
                </a:cubicBezTo>
                <a:cubicBezTo>
                  <a:pt x="156739" y="3719637"/>
                  <a:pt x="147664" y="3711291"/>
                  <a:pt x="146587" y="3670275"/>
                </a:cubicBezTo>
                <a:cubicBezTo>
                  <a:pt x="154134" y="3638754"/>
                  <a:pt x="151397" y="3605028"/>
                  <a:pt x="165690" y="3580981"/>
                </a:cubicBezTo>
                <a:cubicBezTo>
                  <a:pt x="164433" y="3577837"/>
                  <a:pt x="163639" y="3574469"/>
                  <a:pt x="163175" y="3570960"/>
                </a:cubicBezTo>
                <a:lnTo>
                  <a:pt x="162665" y="3560693"/>
                </a:lnTo>
                <a:lnTo>
                  <a:pt x="163299" y="3559743"/>
                </a:lnTo>
                <a:cubicBezTo>
                  <a:pt x="165039" y="3554949"/>
                  <a:pt x="165246" y="3551528"/>
                  <a:pt x="164777" y="3548721"/>
                </a:cubicBezTo>
                <a:lnTo>
                  <a:pt x="163708" y="3545693"/>
                </a:lnTo>
                <a:lnTo>
                  <a:pt x="164286" y="3537938"/>
                </a:lnTo>
                <a:cubicBezTo>
                  <a:pt x="164273" y="3532672"/>
                  <a:pt x="164261" y="3527407"/>
                  <a:pt x="164247" y="3522141"/>
                </a:cubicBezTo>
                <a:lnTo>
                  <a:pt x="165343" y="3519672"/>
                </a:lnTo>
                <a:lnTo>
                  <a:pt x="167001" y="3496604"/>
                </a:lnTo>
                <a:lnTo>
                  <a:pt x="167547" y="3496517"/>
                </a:lnTo>
                <a:cubicBezTo>
                  <a:pt x="168811" y="3495796"/>
                  <a:pt x="169814" y="3494272"/>
                  <a:pt x="170301" y="3491023"/>
                </a:cubicBezTo>
                <a:cubicBezTo>
                  <a:pt x="177219" y="3499391"/>
                  <a:pt x="173541" y="3490314"/>
                  <a:pt x="174371" y="3479998"/>
                </a:cubicBezTo>
                <a:cubicBezTo>
                  <a:pt x="185299" y="3490692"/>
                  <a:pt x="183023" y="3459350"/>
                  <a:pt x="190228" y="3457434"/>
                </a:cubicBezTo>
                <a:cubicBezTo>
                  <a:pt x="190591" y="3449617"/>
                  <a:pt x="191174" y="3441542"/>
                  <a:pt x="192016" y="3433411"/>
                </a:cubicBezTo>
                <a:lnTo>
                  <a:pt x="192663" y="3428691"/>
                </a:lnTo>
                <a:cubicBezTo>
                  <a:pt x="192706" y="3428676"/>
                  <a:pt x="192750" y="3428659"/>
                  <a:pt x="192793" y="3428643"/>
                </a:cubicBezTo>
                <a:cubicBezTo>
                  <a:pt x="193186" y="3427720"/>
                  <a:pt x="193494" y="3426206"/>
                  <a:pt x="193710" y="3423760"/>
                </a:cubicBezTo>
                <a:cubicBezTo>
                  <a:pt x="193753" y="3422535"/>
                  <a:pt x="193797" y="3421310"/>
                  <a:pt x="193839" y="3420085"/>
                </a:cubicBezTo>
                <a:lnTo>
                  <a:pt x="195094" y="3410930"/>
                </a:lnTo>
                <a:lnTo>
                  <a:pt x="196311" y="3408092"/>
                </a:lnTo>
                <a:lnTo>
                  <a:pt x="197928" y="3407419"/>
                </a:lnTo>
                <a:cubicBezTo>
                  <a:pt x="197912" y="3407119"/>
                  <a:pt x="197897" y="3406820"/>
                  <a:pt x="197881" y="3406520"/>
                </a:cubicBezTo>
                <a:cubicBezTo>
                  <a:pt x="196231" y="3399306"/>
                  <a:pt x="192821" y="3396220"/>
                  <a:pt x="204222" y="3391015"/>
                </a:cubicBezTo>
                <a:cubicBezTo>
                  <a:pt x="202162" y="3374996"/>
                  <a:pt x="208811" y="3373934"/>
                  <a:pt x="213950" y="3354361"/>
                </a:cubicBezTo>
                <a:cubicBezTo>
                  <a:pt x="211218" y="3344737"/>
                  <a:pt x="213619" y="3338360"/>
                  <a:pt x="217699" y="3332639"/>
                </a:cubicBezTo>
                <a:cubicBezTo>
                  <a:pt x="218717" y="3312409"/>
                  <a:pt x="225688" y="3295747"/>
                  <a:pt x="229963" y="3273935"/>
                </a:cubicBezTo>
                <a:cubicBezTo>
                  <a:pt x="228293" y="3248488"/>
                  <a:pt x="239257" y="3238943"/>
                  <a:pt x="243785" y="3215621"/>
                </a:cubicBezTo>
                <a:cubicBezTo>
                  <a:pt x="237893" y="3192522"/>
                  <a:pt x="253940" y="3201000"/>
                  <a:pt x="259175" y="3189909"/>
                </a:cubicBezTo>
                <a:lnTo>
                  <a:pt x="259988" y="3186579"/>
                </a:lnTo>
                <a:lnTo>
                  <a:pt x="259980" y="3177264"/>
                </a:lnTo>
                <a:lnTo>
                  <a:pt x="259609" y="3173723"/>
                </a:lnTo>
                <a:cubicBezTo>
                  <a:pt x="259490" y="3171299"/>
                  <a:pt x="259588" y="3169704"/>
                  <a:pt x="259848" y="3168622"/>
                </a:cubicBezTo>
                <a:lnTo>
                  <a:pt x="259971" y="3168508"/>
                </a:lnTo>
                <a:cubicBezTo>
                  <a:pt x="259969" y="3166907"/>
                  <a:pt x="259968" y="3165307"/>
                  <a:pt x="259966" y="3163706"/>
                </a:cubicBezTo>
                <a:cubicBezTo>
                  <a:pt x="259691" y="3155577"/>
                  <a:pt x="259171" y="3147642"/>
                  <a:pt x="258467" y="3140064"/>
                </a:cubicBezTo>
                <a:cubicBezTo>
                  <a:pt x="265286" y="3134408"/>
                  <a:pt x="258805" y="3106027"/>
                  <a:pt x="270990" y="3110288"/>
                </a:cubicBezTo>
                <a:cubicBezTo>
                  <a:pt x="270407" y="3100106"/>
                  <a:pt x="265565" y="3093497"/>
                  <a:pt x="273494" y="3097704"/>
                </a:cubicBezTo>
                <a:cubicBezTo>
                  <a:pt x="273534" y="3094376"/>
                  <a:pt x="274313" y="3092401"/>
                  <a:pt x="275456" y="3091047"/>
                </a:cubicBezTo>
                <a:lnTo>
                  <a:pt x="275980" y="3090672"/>
                </a:lnTo>
                <a:lnTo>
                  <a:pt x="274486" y="3068004"/>
                </a:lnTo>
                <a:lnTo>
                  <a:pt x="275226" y="3065087"/>
                </a:lnTo>
                <a:lnTo>
                  <a:pt x="273050" y="3050191"/>
                </a:lnTo>
                <a:cubicBezTo>
                  <a:pt x="272889" y="3047647"/>
                  <a:pt x="272728" y="3045103"/>
                  <a:pt x="272566" y="3042559"/>
                </a:cubicBezTo>
                <a:lnTo>
                  <a:pt x="271107" y="3040271"/>
                </a:lnTo>
                <a:cubicBezTo>
                  <a:pt x="270265" y="3037872"/>
                  <a:pt x="270006" y="3034528"/>
                  <a:pt x="271065" y="3029072"/>
                </a:cubicBezTo>
                <a:lnTo>
                  <a:pt x="271558" y="3027835"/>
                </a:lnTo>
                <a:cubicBezTo>
                  <a:pt x="270688" y="3024705"/>
                  <a:pt x="268559" y="2982922"/>
                  <a:pt x="268717" y="2964245"/>
                </a:cubicBezTo>
                <a:cubicBezTo>
                  <a:pt x="279502" y="2933904"/>
                  <a:pt x="269365" y="2949568"/>
                  <a:pt x="272511" y="2915772"/>
                </a:cubicBezTo>
                <a:cubicBezTo>
                  <a:pt x="272017" y="2877552"/>
                  <a:pt x="270125" y="2850992"/>
                  <a:pt x="270356" y="2825842"/>
                </a:cubicBezTo>
                <a:cubicBezTo>
                  <a:pt x="269433" y="2814032"/>
                  <a:pt x="268938" y="2727859"/>
                  <a:pt x="273897" y="2734957"/>
                </a:cubicBezTo>
                <a:cubicBezTo>
                  <a:pt x="264242" y="2698391"/>
                  <a:pt x="277769" y="2677127"/>
                  <a:pt x="274458" y="2636572"/>
                </a:cubicBezTo>
                <a:cubicBezTo>
                  <a:pt x="287792" y="2615986"/>
                  <a:pt x="275829" y="2626668"/>
                  <a:pt x="279157" y="2604260"/>
                </a:cubicBezTo>
                <a:cubicBezTo>
                  <a:pt x="279270" y="2587221"/>
                  <a:pt x="288019" y="2599786"/>
                  <a:pt x="288131" y="2582747"/>
                </a:cubicBezTo>
                <a:cubicBezTo>
                  <a:pt x="260352" y="2545890"/>
                  <a:pt x="290145" y="2525479"/>
                  <a:pt x="282516" y="2478755"/>
                </a:cubicBezTo>
                <a:lnTo>
                  <a:pt x="287359" y="2451804"/>
                </a:lnTo>
                <a:cubicBezTo>
                  <a:pt x="285426" y="2443087"/>
                  <a:pt x="285710" y="2414879"/>
                  <a:pt x="289577" y="2408801"/>
                </a:cubicBezTo>
                <a:cubicBezTo>
                  <a:pt x="290424" y="2402768"/>
                  <a:pt x="289064" y="2396183"/>
                  <a:pt x="293203" y="2392670"/>
                </a:cubicBezTo>
                <a:cubicBezTo>
                  <a:pt x="295637" y="2379564"/>
                  <a:pt x="301233" y="2349549"/>
                  <a:pt x="304183" y="2330165"/>
                </a:cubicBezTo>
                <a:cubicBezTo>
                  <a:pt x="298973" y="2319718"/>
                  <a:pt x="309550" y="2303314"/>
                  <a:pt x="310900" y="2276363"/>
                </a:cubicBezTo>
                <a:cubicBezTo>
                  <a:pt x="304874" y="2264930"/>
                  <a:pt x="311891" y="2258198"/>
                  <a:pt x="303909" y="2236310"/>
                </a:cubicBezTo>
                <a:cubicBezTo>
                  <a:pt x="304734" y="2235412"/>
                  <a:pt x="305502" y="2234293"/>
                  <a:pt x="306187" y="2232984"/>
                </a:cubicBezTo>
                <a:cubicBezTo>
                  <a:pt x="310170" y="2225381"/>
                  <a:pt x="310605" y="2213194"/>
                  <a:pt x="307158" y="2205763"/>
                </a:cubicBezTo>
                <a:cubicBezTo>
                  <a:pt x="296601" y="2170883"/>
                  <a:pt x="306474" y="2175442"/>
                  <a:pt x="304860" y="2145703"/>
                </a:cubicBezTo>
                <a:cubicBezTo>
                  <a:pt x="304314" y="2112090"/>
                  <a:pt x="314083" y="2134724"/>
                  <a:pt x="304273" y="2092533"/>
                </a:cubicBezTo>
                <a:cubicBezTo>
                  <a:pt x="308983" y="2088154"/>
                  <a:pt x="303590" y="2066396"/>
                  <a:pt x="301642" y="2057359"/>
                </a:cubicBezTo>
                <a:cubicBezTo>
                  <a:pt x="301720" y="2041038"/>
                  <a:pt x="313213" y="2032807"/>
                  <a:pt x="306736" y="2016105"/>
                </a:cubicBezTo>
                <a:cubicBezTo>
                  <a:pt x="312847" y="2019262"/>
                  <a:pt x="310007" y="1975377"/>
                  <a:pt x="316234" y="1983129"/>
                </a:cubicBezTo>
                <a:cubicBezTo>
                  <a:pt x="322177" y="1972692"/>
                  <a:pt x="313034" y="1967129"/>
                  <a:pt x="318238" y="1956745"/>
                </a:cubicBezTo>
                <a:cubicBezTo>
                  <a:pt x="319718" y="1944884"/>
                  <a:pt x="311423" y="1963350"/>
                  <a:pt x="311341" y="1950160"/>
                </a:cubicBezTo>
                <a:lnTo>
                  <a:pt x="323556" y="1879546"/>
                </a:lnTo>
                <a:cubicBezTo>
                  <a:pt x="320263" y="1869846"/>
                  <a:pt x="322312" y="1862247"/>
                  <a:pt x="326085" y="1854893"/>
                </a:cubicBezTo>
                <a:cubicBezTo>
                  <a:pt x="325955" y="1832625"/>
                  <a:pt x="332007" y="1812578"/>
                  <a:pt x="335058" y="1787684"/>
                </a:cubicBezTo>
                <a:cubicBezTo>
                  <a:pt x="331933" y="1760490"/>
                  <a:pt x="342400" y="1747069"/>
                  <a:pt x="345620" y="1720464"/>
                </a:cubicBezTo>
                <a:cubicBezTo>
                  <a:pt x="337355" y="1693643"/>
                  <a:pt x="360215" y="1703686"/>
                  <a:pt x="360760" y="1681196"/>
                </a:cubicBezTo>
                <a:cubicBezTo>
                  <a:pt x="353923" y="1644243"/>
                  <a:pt x="368449" y="1682451"/>
                  <a:pt x="368483" y="1625881"/>
                </a:cubicBezTo>
                <a:cubicBezTo>
                  <a:pt x="367181" y="1622619"/>
                  <a:pt x="369088" y="1615868"/>
                  <a:pt x="371077" y="1616704"/>
                </a:cubicBezTo>
                <a:cubicBezTo>
                  <a:pt x="371005" y="1604306"/>
                  <a:pt x="384453" y="1569256"/>
                  <a:pt x="383008" y="1551493"/>
                </a:cubicBezTo>
                <a:cubicBezTo>
                  <a:pt x="390598" y="1517303"/>
                  <a:pt x="381821" y="1500132"/>
                  <a:pt x="384834" y="1475233"/>
                </a:cubicBezTo>
                <a:cubicBezTo>
                  <a:pt x="393221" y="1446677"/>
                  <a:pt x="400498" y="1430031"/>
                  <a:pt x="418371" y="1380155"/>
                </a:cubicBezTo>
                <a:lnTo>
                  <a:pt x="469641" y="1210871"/>
                </a:lnTo>
                <a:cubicBezTo>
                  <a:pt x="507460" y="1148093"/>
                  <a:pt x="486915" y="1066841"/>
                  <a:pt x="489701" y="1028427"/>
                </a:cubicBezTo>
                <a:cubicBezTo>
                  <a:pt x="478454" y="1012506"/>
                  <a:pt x="490925" y="999600"/>
                  <a:pt x="486354" y="980383"/>
                </a:cubicBezTo>
                <a:cubicBezTo>
                  <a:pt x="483880" y="937629"/>
                  <a:pt x="471099" y="895192"/>
                  <a:pt x="479762" y="839699"/>
                </a:cubicBezTo>
                <a:cubicBezTo>
                  <a:pt x="444550" y="814685"/>
                  <a:pt x="465776" y="749644"/>
                  <a:pt x="445664" y="696545"/>
                </a:cubicBezTo>
                <a:cubicBezTo>
                  <a:pt x="441558" y="665722"/>
                  <a:pt x="459046" y="617297"/>
                  <a:pt x="440047" y="606615"/>
                </a:cubicBezTo>
                <a:cubicBezTo>
                  <a:pt x="451675" y="592509"/>
                  <a:pt x="432892" y="579307"/>
                  <a:pt x="431225" y="563889"/>
                </a:cubicBezTo>
                <a:cubicBezTo>
                  <a:pt x="438618" y="551582"/>
                  <a:pt x="432225" y="545475"/>
                  <a:pt x="430803" y="534294"/>
                </a:cubicBezTo>
                <a:cubicBezTo>
                  <a:pt x="435364" y="529230"/>
                  <a:pt x="435126" y="519767"/>
                  <a:pt x="429777" y="516548"/>
                </a:cubicBezTo>
                <a:cubicBezTo>
                  <a:pt x="417444" y="521116"/>
                  <a:pt x="423596" y="488251"/>
                  <a:pt x="415090" y="485808"/>
                </a:cubicBezTo>
                <a:cubicBezTo>
                  <a:pt x="413316" y="466733"/>
                  <a:pt x="424116" y="383903"/>
                  <a:pt x="410499" y="369873"/>
                </a:cubicBezTo>
                <a:cubicBezTo>
                  <a:pt x="404034" y="331308"/>
                  <a:pt x="425696" y="275570"/>
                  <a:pt x="425314" y="259180"/>
                </a:cubicBezTo>
                <a:cubicBezTo>
                  <a:pt x="450188" y="242918"/>
                  <a:pt x="384634" y="163766"/>
                  <a:pt x="383240" y="94173"/>
                </a:cubicBezTo>
                <a:cubicBezTo>
                  <a:pt x="385641" y="84795"/>
                  <a:pt x="385609" y="79782"/>
                  <a:pt x="379938" y="77267"/>
                </a:cubicBezTo>
                <a:cubicBezTo>
                  <a:pt x="378301" y="68220"/>
                  <a:pt x="376144" y="54774"/>
                  <a:pt x="373430" y="3885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F91E664-2276-3E86-47B2-97ED2A14DA11}"/>
              </a:ext>
            </a:extLst>
          </p:cNvPr>
          <p:cNvSpPr>
            <a:spLocks noGrp="1"/>
          </p:cNvSpPr>
          <p:nvPr>
            <p:ph type="title"/>
          </p:nvPr>
        </p:nvSpPr>
        <p:spPr>
          <a:xfrm>
            <a:off x="5258996" y="115613"/>
            <a:ext cx="6526923" cy="1061545"/>
          </a:xfrm>
        </p:spPr>
        <p:txBody>
          <a:bodyPr>
            <a:normAutofit fontScale="90000"/>
          </a:bodyPr>
          <a:lstStyle/>
          <a:p>
            <a:r>
              <a:rPr lang="en-CH" dirty="0"/>
              <a:t>Redshift </a:t>
            </a:r>
            <a:br>
              <a:rPr lang="en-CH" dirty="0"/>
            </a:br>
            <a:r>
              <a:rPr lang="en-CH" dirty="0"/>
              <a:t>Snapshots &amp; Disaster Recovery</a:t>
            </a:r>
          </a:p>
        </p:txBody>
      </p:sp>
      <p:pic>
        <p:nvPicPr>
          <p:cNvPr id="3074" name="Picture 2" descr="How to Recover AWS Redshift using Cross-Region Snapshot - BDRSuite">
            <a:extLst>
              <a:ext uri="{FF2B5EF4-FFF2-40B4-BE49-F238E27FC236}">
                <a16:creationId xmlns:a16="http://schemas.microsoft.com/office/drawing/2014/main" id="{DA22BA96-25E4-0032-045B-44EAA7F2E1D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1918799"/>
            <a:ext cx="4888565" cy="246287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50B24DB-57B2-91FF-375A-F6A2B7D16350}"/>
              </a:ext>
            </a:extLst>
          </p:cNvPr>
          <p:cNvSpPr>
            <a:spLocks noGrp="1"/>
          </p:cNvSpPr>
          <p:nvPr>
            <p:ph idx="1"/>
          </p:nvPr>
        </p:nvSpPr>
        <p:spPr>
          <a:xfrm>
            <a:off x="5412828" y="1366345"/>
            <a:ext cx="6526923" cy="5139558"/>
          </a:xfrm>
        </p:spPr>
        <p:txBody>
          <a:bodyPr>
            <a:normAutofit fontScale="92500" lnSpcReduction="20000"/>
          </a:bodyPr>
          <a:lstStyle/>
          <a:p>
            <a:pPr>
              <a:buFont typeface="Arial" panose="020B0604020202020204" pitchFamily="34" charset="0"/>
              <a:buChar char="•"/>
            </a:pPr>
            <a:r>
              <a:rPr lang="en-GB" sz="1600" b="1" dirty="0"/>
              <a:t>Point-in-time backups of a cluster</a:t>
            </a:r>
            <a:r>
              <a:rPr lang="en-GB" sz="1600" dirty="0"/>
              <a:t>. There are two types of snapshots: automated and manual. Snapshots are stored in S3 using SSL.</a:t>
            </a:r>
          </a:p>
          <a:p>
            <a:pPr>
              <a:buFont typeface="Arial" panose="020B0604020202020204" pitchFamily="34" charset="0"/>
              <a:buChar char="•"/>
            </a:pPr>
            <a:r>
              <a:rPr lang="en-GB" sz="1600" dirty="0"/>
              <a:t>Redshift periodically takes incremental snapshots of your data every 8 hours or 5 GB per node of data change.</a:t>
            </a:r>
          </a:p>
          <a:p>
            <a:pPr>
              <a:buFont typeface="Arial" panose="020B0604020202020204" pitchFamily="34" charset="0"/>
              <a:buChar char="•"/>
            </a:pPr>
            <a:r>
              <a:rPr lang="en-GB" sz="1600" dirty="0"/>
              <a:t>Redshift provides free storage for snapshots that is equal to the storage capacity of your cluster until you delete the cluster. After you reach the free snapshot storage limit, you are charged for any additional storage at the normal rate.</a:t>
            </a:r>
          </a:p>
          <a:p>
            <a:pPr>
              <a:buFont typeface="Arial" panose="020B0604020202020204" pitchFamily="34" charset="0"/>
              <a:buChar char="•"/>
            </a:pPr>
            <a:r>
              <a:rPr lang="en-GB" sz="1600" dirty="0"/>
              <a:t>Automated snapshots are enabled by default when you create a cluster. These snapshots are deleted at the end of a retention period, which is one day, but you can modify it. You cannot delete an automated snapshot manually.</a:t>
            </a:r>
          </a:p>
          <a:p>
            <a:pPr>
              <a:buFont typeface="Arial" panose="020B0604020202020204" pitchFamily="34" charset="0"/>
              <a:buChar char="•"/>
            </a:pPr>
            <a:r>
              <a:rPr lang="en-GB" sz="1600" dirty="0"/>
              <a:t>By default, manual snapshots are retained indefinitely, even after you delete your cluster.</a:t>
            </a:r>
          </a:p>
          <a:p>
            <a:pPr>
              <a:buFont typeface="Arial" panose="020B0604020202020204" pitchFamily="34" charset="0"/>
              <a:buChar char="•"/>
            </a:pPr>
            <a:r>
              <a:rPr lang="en-GB" sz="1600" dirty="0"/>
              <a:t>You can share an existing manual snapshot with other AWS accounts by authorizing access to the snapshot.</a:t>
            </a:r>
          </a:p>
          <a:p>
            <a:pPr>
              <a:buFont typeface="Arial" panose="020B0604020202020204" pitchFamily="34" charset="0"/>
              <a:buChar char="•"/>
            </a:pPr>
            <a:r>
              <a:rPr lang="en-GB" sz="1600" dirty="0"/>
              <a:t>You can configure Amazon Redshift to automatically copy snapshots (automated or manual) for a cluster to another AWS Region.  For automated snapshots, you can also specify the retention period to keep them in the destination AWS Region. The default retention period for copied snapshots is seven days. </a:t>
            </a:r>
          </a:p>
          <a:p>
            <a:pPr>
              <a:buFont typeface="Arial" panose="020B0604020202020204" pitchFamily="34" charset="0"/>
              <a:buChar char="•"/>
            </a:pPr>
            <a:r>
              <a:rPr lang="en-GB" sz="1600" dirty="0"/>
              <a:t>If you store a copy of your snapshots in another AWS Region, you can restore your cluster from recent data if anything affects the primary AWS Region. You can configure your cluster to copy snapshots to only one destination AWS Region at a time.</a:t>
            </a:r>
          </a:p>
        </p:txBody>
      </p:sp>
    </p:spTree>
    <p:extLst>
      <p:ext uri="{BB962C8B-B14F-4D97-AF65-F5344CB8AC3E}">
        <p14:creationId xmlns:p14="http://schemas.microsoft.com/office/powerpoint/2010/main" val="2945040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283787-3F10-0CC2-B9A7-7A34BCAC818C}"/>
              </a:ext>
            </a:extLst>
          </p:cNvPr>
          <p:cNvSpPr>
            <a:spLocks noGrp="1"/>
          </p:cNvSpPr>
          <p:nvPr>
            <p:ph type="title"/>
          </p:nvPr>
        </p:nvSpPr>
        <p:spPr>
          <a:xfrm>
            <a:off x="630936" y="640080"/>
            <a:ext cx="4818888" cy="1481328"/>
          </a:xfrm>
        </p:spPr>
        <p:txBody>
          <a:bodyPr anchor="b">
            <a:normAutofit/>
          </a:bodyPr>
          <a:lstStyle/>
          <a:p>
            <a:r>
              <a:rPr lang="en-CH" sz="4600"/>
              <a:t>Redshift Load Data: Data Pipeline</a:t>
            </a:r>
          </a:p>
        </p:txBody>
      </p:sp>
      <p:sp>
        <p:nvSpPr>
          <p:cNvPr id="820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EA516EB-779F-BC57-ABAD-8F512645F6C6}"/>
              </a:ext>
            </a:extLst>
          </p:cNvPr>
          <p:cNvSpPr>
            <a:spLocks noGrp="1"/>
          </p:cNvSpPr>
          <p:nvPr>
            <p:ph idx="1"/>
          </p:nvPr>
        </p:nvSpPr>
        <p:spPr>
          <a:xfrm>
            <a:off x="630936" y="2660904"/>
            <a:ext cx="4818888" cy="3547872"/>
          </a:xfrm>
        </p:spPr>
        <p:txBody>
          <a:bodyPr anchor="t">
            <a:normAutofit/>
          </a:bodyPr>
          <a:lstStyle/>
          <a:p>
            <a:r>
              <a:rPr lang="en-GB" sz="2000" dirty="0"/>
              <a:t>A</a:t>
            </a:r>
            <a:r>
              <a:rPr lang="en-CH" sz="2000" dirty="0"/>
              <a:t>ws </a:t>
            </a:r>
            <a:r>
              <a:rPr lang="en-GB" sz="2000" dirty="0"/>
              <a:t>provides a set of utilities for loading data To Redshift from different sources</a:t>
            </a:r>
          </a:p>
          <a:p>
            <a:r>
              <a:rPr lang="en-GB" sz="2000" dirty="0"/>
              <a:t>AWS Data pipeline offers a template activity called </a:t>
            </a:r>
            <a:r>
              <a:rPr lang="en-GB" sz="2000" dirty="0" err="1"/>
              <a:t>RedshiftCopyActivity</a:t>
            </a:r>
            <a:r>
              <a:rPr lang="en-GB" sz="2000" dirty="0"/>
              <a:t> that can be used to copy data from different kinds of sources to Redshift. </a:t>
            </a:r>
            <a:r>
              <a:rPr lang="en-GB" sz="2000" dirty="0" err="1"/>
              <a:t>RedshiftCopyActivity</a:t>
            </a:r>
            <a:r>
              <a:rPr lang="en-GB" sz="2000" dirty="0"/>
              <a:t> helps to copy data from the following sources.</a:t>
            </a:r>
          </a:p>
          <a:p>
            <a:pPr lvl="1"/>
            <a:r>
              <a:rPr lang="en-GB" sz="2000" dirty="0"/>
              <a:t>RDS</a:t>
            </a:r>
          </a:p>
          <a:p>
            <a:pPr lvl="1"/>
            <a:r>
              <a:rPr lang="en-GB" sz="2000" dirty="0"/>
              <a:t>EMR</a:t>
            </a:r>
          </a:p>
          <a:p>
            <a:pPr lvl="1"/>
            <a:r>
              <a:rPr lang="en-GB" sz="2000" dirty="0"/>
              <a:t>S3</a:t>
            </a:r>
          </a:p>
          <a:p>
            <a:endParaRPr lang="en-CH" sz="2000" dirty="0"/>
          </a:p>
        </p:txBody>
      </p:sp>
      <p:pic>
        <p:nvPicPr>
          <p:cNvPr id="8194" name="Picture 2" descr="Loading Data to Redshift: AWS Data Pipeline| Hevo Data">
            <a:extLst>
              <a:ext uri="{FF2B5EF4-FFF2-40B4-BE49-F238E27FC236}">
                <a16:creationId xmlns:a16="http://schemas.microsoft.com/office/drawing/2014/main" id="{22261A07-EE3D-3444-EF9D-B92CCDC117D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585985"/>
            <a:ext cx="5458968" cy="3686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176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283787-3F10-0CC2-B9A7-7A34BCAC818C}"/>
              </a:ext>
            </a:extLst>
          </p:cNvPr>
          <p:cNvSpPr>
            <a:spLocks noGrp="1"/>
          </p:cNvSpPr>
          <p:nvPr>
            <p:ph type="title"/>
          </p:nvPr>
        </p:nvSpPr>
        <p:spPr>
          <a:xfrm>
            <a:off x="1616054" y="1261137"/>
            <a:ext cx="8959893" cy="888360"/>
          </a:xfrm>
        </p:spPr>
        <p:txBody>
          <a:bodyPr anchor="b">
            <a:normAutofit/>
          </a:bodyPr>
          <a:lstStyle/>
          <a:p>
            <a:pPr algn="ctr"/>
            <a:r>
              <a:rPr lang="en-CH" sz="2700" dirty="0">
                <a:solidFill>
                  <a:schemeClr val="tx1">
                    <a:lumMod val="65000"/>
                    <a:lumOff val="35000"/>
                  </a:schemeClr>
                </a:solidFill>
              </a:rPr>
              <a:t>Redshift Load Data: </a:t>
            </a:r>
            <a:r>
              <a:rPr lang="en-GB" sz="2700" b="1" i="0" dirty="0">
                <a:solidFill>
                  <a:schemeClr val="tx1">
                    <a:lumMod val="65000"/>
                    <a:lumOff val="35000"/>
                  </a:schemeClr>
                </a:solidFill>
                <a:effectLst/>
                <a:latin typeface="proxima-nova"/>
              </a:rPr>
              <a:t>Loading Data to Redshift using Insert Into Command</a:t>
            </a:r>
            <a:endParaRPr lang="en-CH" sz="27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7EA516EB-779F-BC57-ABAD-8F512645F6C6}"/>
              </a:ext>
            </a:extLst>
          </p:cNvPr>
          <p:cNvSpPr>
            <a:spLocks noGrp="1"/>
          </p:cNvSpPr>
          <p:nvPr>
            <p:ph idx="1"/>
          </p:nvPr>
        </p:nvSpPr>
        <p:spPr>
          <a:xfrm>
            <a:off x="1616054" y="2427383"/>
            <a:ext cx="8959892" cy="3169482"/>
          </a:xfrm>
        </p:spPr>
        <p:txBody>
          <a:bodyPr anchor="t">
            <a:normAutofit/>
          </a:bodyPr>
          <a:lstStyle/>
          <a:p>
            <a:r>
              <a:rPr lang="en-GB" sz="2000" b="0" i="0" dirty="0">
                <a:solidFill>
                  <a:schemeClr val="tx1">
                    <a:lumMod val="65000"/>
                    <a:lumOff val="35000"/>
                  </a:schemeClr>
                </a:solidFill>
                <a:effectLst/>
                <a:latin typeface="proxima-nova"/>
              </a:rPr>
              <a:t>Redshift’s</a:t>
            </a:r>
            <a:r>
              <a:rPr lang="en-GB" sz="2000" b="0" i="0" u="none" strike="noStrike" dirty="0">
                <a:solidFill>
                  <a:schemeClr val="tx1">
                    <a:lumMod val="65000"/>
                    <a:lumOff val="35000"/>
                  </a:schemeClr>
                </a:solidFill>
                <a:effectLst/>
                <a:latin typeface="proxima-nova"/>
                <a:hlinkClick r:id="rId2"/>
              </a:rPr>
              <a:t> </a:t>
            </a:r>
            <a:r>
              <a:rPr lang="en-GB" sz="2000" dirty="0">
                <a:solidFill>
                  <a:schemeClr val="tx1">
                    <a:lumMod val="65000"/>
                    <a:lumOff val="35000"/>
                  </a:schemeClr>
                </a:solidFill>
                <a:latin typeface="proxima-nova"/>
              </a:rPr>
              <a:t>INSERT INTO </a:t>
            </a:r>
            <a:r>
              <a:rPr lang="en-GB" sz="2000" b="0" i="0" dirty="0">
                <a:solidFill>
                  <a:schemeClr val="tx1">
                    <a:lumMod val="65000"/>
                    <a:lumOff val="35000"/>
                  </a:schemeClr>
                </a:solidFill>
                <a:effectLst/>
                <a:latin typeface="proxima-nova"/>
              </a:rPr>
              <a:t>implemented based on the PostgreSQL. The simplest example of the INSERT INTO command for inserting four values into a table named </a:t>
            </a:r>
            <a:r>
              <a:rPr lang="en-GB" sz="2000" b="0" i="0" dirty="0" err="1">
                <a:solidFill>
                  <a:schemeClr val="tx1">
                    <a:lumMod val="65000"/>
                    <a:lumOff val="35000"/>
                  </a:schemeClr>
                </a:solidFill>
                <a:effectLst/>
                <a:latin typeface="proxima-nova"/>
              </a:rPr>
              <a:t>employee_records</a:t>
            </a:r>
            <a:r>
              <a:rPr lang="en-GB" sz="2000" b="0" i="0" dirty="0">
                <a:solidFill>
                  <a:schemeClr val="tx1">
                    <a:lumMod val="65000"/>
                    <a:lumOff val="35000"/>
                  </a:schemeClr>
                </a:solidFill>
                <a:effectLst/>
                <a:latin typeface="proxima-nova"/>
              </a:rPr>
              <a:t> is as follows. </a:t>
            </a:r>
          </a:p>
          <a:p>
            <a:r>
              <a:rPr lang="en-GB" sz="2000" dirty="0">
                <a:solidFill>
                  <a:schemeClr val="tx1">
                    <a:lumMod val="65000"/>
                    <a:lumOff val="35000"/>
                  </a:schemeClr>
                </a:solidFill>
              </a:rPr>
              <a:t>INSERT INTO table(field) values(value);</a:t>
            </a:r>
            <a:endParaRPr lang="en-CH" sz="2000" dirty="0">
              <a:solidFill>
                <a:schemeClr val="tx1">
                  <a:lumMod val="65000"/>
                  <a:lumOff val="35000"/>
                </a:schemeClr>
              </a:solidFill>
            </a:endParaRPr>
          </a:p>
        </p:txBody>
      </p:sp>
    </p:spTree>
    <p:extLst>
      <p:ext uri="{BB962C8B-B14F-4D97-AF65-F5344CB8AC3E}">
        <p14:creationId xmlns:p14="http://schemas.microsoft.com/office/powerpoint/2010/main" val="1506772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1733</Words>
  <Application>Microsoft Macintosh PowerPoint</Application>
  <PresentationFormat>Widescreen</PresentationFormat>
  <Paragraphs>90</Paragraphs>
  <Slides>15</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Amazon Ember</vt:lpstr>
      <vt:lpstr>AmazonEmber</vt:lpstr>
      <vt:lpstr>AmazonEmberBold</vt:lpstr>
      <vt:lpstr>Arial</vt:lpstr>
      <vt:lpstr>Calibri</vt:lpstr>
      <vt:lpstr>Calibri Light</vt:lpstr>
      <vt:lpstr>Gotham SSm A</vt:lpstr>
      <vt:lpstr>Open Sans</vt:lpstr>
      <vt:lpstr>proxima-nova</vt:lpstr>
      <vt:lpstr>SFMono-Regular</vt:lpstr>
      <vt:lpstr>Söhne</vt:lpstr>
      <vt:lpstr>var(--h3_typography-font-family)</vt:lpstr>
      <vt:lpstr>Office Theme</vt:lpstr>
      <vt:lpstr>Amazon Redshift </vt:lpstr>
      <vt:lpstr>Amazon Redshift Overview</vt:lpstr>
      <vt:lpstr>OLAP vs OLTP</vt:lpstr>
      <vt:lpstr>Redshift Cluster</vt:lpstr>
      <vt:lpstr>Redshift Node</vt:lpstr>
      <vt:lpstr>Resizing clusters in Amazon Redshift</vt:lpstr>
      <vt:lpstr>Redshift  Snapshots &amp; Disaster Recovery</vt:lpstr>
      <vt:lpstr>Redshift Load Data: Data Pipeline</vt:lpstr>
      <vt:lpstr>Redshift Load Data: Loading Data to Redshift using Insert Into Command</vt:lpstr>
      <vt:lpstr>Redshift Load Data: Redshift COPY</vt:lpstr>
      <vt:lpstr>Redshift Load Data: Loading Data to Redshift Using Hevo’s no code data pipeline  (skip this)</vt:lpstr>
      <vt:lpstr>RedShift Streaming Ingestion</vt:lpstr>
      <vt:lpstr>Redshift Serverless</vt:lpstr>
      <vt:lpstr>RedShift Spectrum</vt:lpstr>
      <vt:lpstr>Redshift Use Cases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Ilya Chakun</dc:creator>
  <cp:lastModifiedBy>Ilya Chakun</cp:lastModifiedBy>
  <cp:revision>4</cp:revision>
  <dcterms:created xsi:type="dcterms:W3CDTF">2023-08-06T12:53:09Z</dcterms:created>
  <dcterms:modified xsi:type="dcterms:W3CDTF">2023-09-11T17:34:05Z</dcterms:modified>
</cp:coreProperties>
</file>