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Economica" panose="02000506040000020004" pitchFamily="2" charset="77"/>
      <p:regular r:id="rId16"/>
      <p:bold r:id="rId17"/>
      <p:italic r:id="rId18"/>
      <p:boldItalic r:id="rId19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9"/>
    <p:restoredTop sz="94720"/>
  </p:normalViewPr>
  <p:slideViewPr>
    <p:cSldViewPr snapToGrid="0">
      <p:cViewPr varScale="1">
        <p:scale>
          <a:sx n="282" d="100"/>
          <a:sy n="282" d="100"/>
        </p:scale>
        <p:origin x="27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7d094c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5f37d094c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7d094c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5f37d094c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f37d094c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5f37d094c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37d094c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5f37d094c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f37d094c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5f37d094c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f37d094c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5f37d094c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f37d094c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f37d094c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A665-800A-C5F6-86AF-D366E123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D840B-C478-0139-0FD2-9208F2A2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6871-95A6-E1B3-CAA3-AA65DAA0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2577-054F-93F3-4D07-CB1DB8D0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77B9-26D0-C57C-9EC9-9FEF8840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6018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1E65-3F5E-B792-62A7-9AD431EF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67C50-88D3-9740-875F-0B506F10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351E-E82F-957E-CEFC-D93E818C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C632-17D5-7227-C786-33888D9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E2CE-BEE7-DF8F-5E6A-55BB04B0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9266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CA79C-7D4C-EAD1-D13B-0503DF704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55F2-0C93-F081-1499-DD27E39D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B3B3-30F4-7C8D-2268-D42A19C0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CD1C-BC96-AFF3-62F3-2410AAD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0932-87BB-08EF-8452-3E532AF1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9406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A2C5-8585-3B89-FEAE-CE00FB8B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8EA8-E847-11DB-CB6A-C6FA8F5C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3E31-EF4C-7ECD-0C89-2BF14DDD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9495-6819-7E21-3881-659D45A8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EE89-0BEE-5AE1-624C-3A539F9E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5430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7DC-148F-F71A-6ED5-E9E1CD6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C7FA-AA19-98D9-9417-8F2EA841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C2AF-0C4E-11EC-0551-A5C9B1DF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F3CE-AC24-3128-DA7F-6FCC1B16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C862-40BC-5E30-9337-6069B6AF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59431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3E3A-17D8-851C-6A1E-5E3D5170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8DCE-16C7-0460-7357-AAE33F085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DC59-3D7B-1ABA-07D2-401161CE1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7FF93-2B8A-017A-B262-B6153C4F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51BE9-9630-A2C1-185B-D2AA9E4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4EBD-A7C9-A824-956A-249A577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3362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D435-41DE-1393-6AC7-80A2B245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95499-9EB1-72E9-BB96-20892334B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A50D-73A2-DFFD-4614-B8CFD5FC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A4000-2602-946C-DF93-4C82D4A2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B33B5-589B-313F-F573-94A770695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41BC1-2B80-59DF-8AA7-D8454C29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EB26A-3297-38F6-8289-7C9B03CE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8C6FB-6B0A-76D6-77DD-6F783809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2364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32B7-6EA9-86B4-44B0-7C2F6A26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F2147-5988-0F68-EBA5-100E9383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587C5-72E9-B52B-34E7-FA984224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7B22E-06FF-00C0-BFD8-3C67E75B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4609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990FB-ED7B-2F93-AEF8-69B7DC96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6A856-9F67-718A-CE47-10A7CFA0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20BD5-E5FD-5797-4644-A57F697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71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01EB-E69F-ED37-C804-9E8C3A2D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C3AB-A0C4-EE7C-5FDC-29FBF645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E064-0F3F-74AA-0314-08CEDE6C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7D0F-7FBA-6A08-8E04-D38B9CF4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BD1CB-57D9-3C56-3DC2-82EC52DB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DA28-1470-DFB1-43C9-5CF0CF6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2273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D803-929E-0D10-7DD4-A4519999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4E73-C141-10B1-56C6-3197E5EA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D3139-B448-4F31-E90F-2F927F6C2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59218-4569-6558-BAFA-89EA9677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762E-3F72-7483-BC9D-9F6DFFAE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B17F-8D92-8D2E-7092-1CCA5A0E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6528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49489-BB6D-5276-AD07-32518611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AD98-6FCD-D39A-B15B-84DBC97C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73AE-6DFD-6130-E3BA-3385C19D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8481-4C34-B64A-B597-EEF7255B9D8C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D622-86BE-FC81-F3C9-26BE6C9EF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ED5A-9FA7-93AC-68DC-A6AFD7C0D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93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429369" y="178904"/>
            <a:ext cx="8263890" cy="107581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/>
              <a:t>AWS Elastic Beanstalk</a:t>
            </a:r>
            <a:endParaRPr lang="en-US" sz="4100">
              <a:sym typeface="Economica"/>
            </a:endParaRPr>
          </a:p>
        </p:txBody>
      </p:sp>
      <p:sp>
        <p:nvSpPr>
          <p:cNvPr id="14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960120 w 8229600"/>
              <a:gd name="connsiteY2" fmla="*/ 0 h 13716"/>
              <a:gd name="connsiteX3" fmla="*/ 1481328 w 8229600"/>
              <a:gd name="connsiteY3" fmla="*/ 0 h 13716"/>
              <a:gd name="connsiteX4" fmla="*/ 2167128 w 8229600"/>
              <a:gd name="connsiteY4" fmla="*/ 0 h 13716"/>
              <a:gd name="connsiteX5" fmla="*/ 2935224 w 8229600"/>
              <a:gd name="connsiteY5" fmla="*/ 0 h 13716"/>
              <a:gd name="connsiteX6" fmla="*/ 3785616 w 8229600"/>
              <a:gd name="connsiteY6" fmla="*/ 0 h 13716"/>
              <a:gd name="connsiteX7" fmla="*/ 4636008 w 8229600"/>
              <a:gd name="connsiteY7" fmla="*/ 0 h 13716"/>
              <a:gd name="connsiteX8" fmla="*/ 5239512 w 8229600"/>
              <a:gd name="connsiteY8" fmla="*/ 0 h 13716"/>
              <a:gd name="connsiteX9" fmla="*/ 6007608 w 8229600"/>
              <a:gd name="connsiteY9" fmla="*/ 0 h 13716"/>
              <a:gd name="connsiteX10" fmla="*/ 6693408 w 8229600"/>
              <a:gd name="connsiteY10" fmla="*/ 0 h 13716"/>
              <a:gd name="connsiteX11" fmla="*/ 7296912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626096 w 8229600"/>
              <a:gd name="connsiteY14" fmla="*/ 13716 h 13716"/>
              <a:gd name="connsiteX15" fmla="*/ 7022592 w 8229600"/>
              <a:gd name="connsiteY15" fmla="*/ 13716 h 13716"/>
              <a:gd name="connsiteX16" fmla="*/ 6172200 w 8229600"/>
              <a:gd name="connsiteY16" fmla="*/ 13716 h 13716"/>
              <a:gd name="connsiteX17" fmla="*/ 5650992 w 8229600"/>
              <a:gd name="connsiteY17" fmla="*/ 13716 h 13716"/>
              <a:gd name="connsiteX18" fmla="*/ 4882896 w 8229600"/>
              <a:gd name="connsiteY18" fmla="*/ 13716 h 13716"/>
              <a:gd name="connsiteX19" fmla="*/ 4443984 w 8229600"/>
              <a:gd name="connsiteY19" fmla="*/ 13716 h 13716"/>
              <a:gd name="connsiteX20" fmla="*/ 3758184 w 8229600"/>
              <a:gd name="connsiteY20" fmla="*/ 13716 h 13716"/>
              <a:gd name="connsiteX21" fmla="*/ 3236976 w 8229600"/>
              <a:gd name="connsiteY21" fmla="*/ 13716 h 13716"/>
              <a:gd name="connsiteX22" fmla="*/ 2386584 w 8229600"/>
              <a:gd name="connsiteY22" fmla="*/ 13716 h 13716"/>
              <a:gd name="connsiteX23" fmla="*/ 1947672 w 8229600"/>
              <a:gd name="connsiteY23" fmla="*/ 13716 h 13716"/>
              <a:gd name="connsiteX24" fmla="*/ 1261872 w 8229600"/>
              <a:gd name="connsiteY24" fmla="*/ 13716 h 13716"/>
              <a:gd name="connsiteX25" fmla="*/ 822960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997" y="6635"/>
                  <a:pt x="8229550" y="9822"/>
                  <a:pt x="8229600" y="13716"/>
                </a:cubicBezTo>
                <a:cubicBezTo>
                  <a:pt x="7945777" y="15373"/>
                  <a:pt x="7812308" y="-13083"/>
                  <a:pt x="7461504" y="13716"/>
                </a:cubicBezTo>
                <a:cubicBezTo>
                  <a:pt x="7129391" y="48613"/>
                  <a:pt x="7087333" y="37334"/>
                  <a:pt x="6940296" y="13716"/>
                </a:cubicBezTo>
                <a:cubicBezTo>
                  <a:pt x="6810862" y="-27592"/>
                  <a:pt x="6701312" y="14789"/>
                  <a:pt x="6419088" y="13716"/>
                </a:cubicBezTo>
                <a:cubicBezTo>
                  <a:pt x="6152777" y="14283"/>
                  <a:pt x="5868611" y="44230"/>
                  <a:pt x="5650992" y="13716"/>
                </a:cubicBezTo>
                <a:cubicBezTo>
                  <a:pt x="5439747" y="10678"/>
                  <a:pt x="5334901" y="-5616"/>
                  <a:pt x="5129784" y="13716"/>
                </a:cubicBezTo>
                <a:cubicBezTo>
                  <a:pt x="4955906" y="35886"/>
                  <a:pt x="4793216" y="29316"/>
                  <a:pt x="4690872" y="13716"/>
                </a:cubicBezTo>
                <a:cubicBezTo>
                  <a:pt x="4552374" y="26515"/>
                  <a:pt x="4318742" y="1676"/>
                  <a:pt x="4087368" y="13716"/>
                </a:cubicBezTo>
                <a:cubicBezTo>
                  <a:pt x="3849418" y="28053"/>
                  <a:pt x="3751577" y="25116"/>
                  <a:pt x="3401568" y="13716"/>
                </a:cubicBezTo>
                <a:cubicBezTo>
                  <a:pt x="3067953" y="15837"/>
                  <a:pt x="3012425" y="22307"/>
                  <a:pt x="2798064" y="13716"/>
                </a:cubicBezTo>
                <a:cubicBezTo>
                  <a:pt x="2565154" y="11948"/>
                  <a:pt x="2426719" y="-36366"/>
                  <a:pt x="2276856" y="13716"/>
                </a:cubicBezTo>
                <a:cubicBezTo>
                  <a:pt x="2090980" y="-190"/>
                  <a:pt x="1702030" y="-12752"/>
                  <a:pt x="1426464" y="13716"/>
                </a:cubicBezTo>
                <a:cubicBezTo>
                  <a:pt x="1104481" y="65071"/>
                  <a:pt x="985013" y="-12262"/>
                  <a:pt x="740664" y="13716"/>
                </a:cubicBezTo>
                <a:cubicBezTo>
                  <a:pt x="507391" y="37071"/>
                  <a:pt x="191740" y="-16226"/>
                  <a:pt x="0" y="13716"/>
                </a:cubicBezTo>
                <a:cubicBezTo>
                  <a:pt x="503" y="9208"/>
                  <a:pt x="165" y="5575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29236" y="7266"/>
                  <a:pt x="8229919" y="9308"/>
                  <a:pt x="8229600" y="13716"/>
                </a:cubicBezTo>
                <a:cubicBezTo>
                  <a:pt x="8094333" y="-9824"/>
                  <a:pt x="7850928" y="32876"/>
                  <a:pt x="7626096" y="13716"/>
                </a:cubicBezTo>
                <a:cubicBezTo>
                  <a:pt x="7448378" y="-5141"/>
                  <a:pt x="7315174" y="-6416"/>
                  <a:pt x="7022592" y="13716"/>
                </a:cubicBezTo>
                <a:cubicBezTo>
                  <a:pt x="6686163" y="45927"/>
                  <a:pt x="6352629" y="18938"/>
                  <a:pt x="6172200" y="13716"/>
                </a:cubicBezTo>
                <a:cubicBezTo>
                  <a:pt x="6015590" y="37773"/>
                  <a:pt x="5770309" y="16706"/>
                  <a:pt x="5650992" y="13716"/>
                </a:cubicBezTo>
                <a:cubicBezTo>
                  <a:pt x="5483975" y="7520"/>
                  <a:pt x="5165324" y="64376"/>
                  <a:pt x="4882896" y="13716"/>
                </a:cubicBezTo>
                <a:cubicBezTo>
                  <a:pt x="4568934" y="2481"/>
                  <a:pt x="4556334" y="23104"/>
                  <a:pt x="4443984" y="13716"/>
                </a:cubicBezTo>
                <a:cubicBezTo>
                  <a:pt x="4320775" y="6004"/>
                  <a:pt x="4034988" y="-8062"/>
                  <a:pt x="3758184" y="13716"/>
                </a:cubicBezTo>
                <a:cubicBezTo>
                  <a:pt x="3445155" y="-5570"/>
                  <a:pt x="3367892" y="9252"/>
                  <a:pt x="3236976" y="13716"/>
                </a:cubicBezTo>
                <a:cubicBezTo>
                  <a:pt x="3093796" y="21836"/>
                  <a:pt x="2635824" y="19560"/>
                  <a:pt x="2386584" y="13716"/>
                </a:cubicBezTo>
                <a:cubicBezTo>
                  <a:pt x="2139815" y="-7869"/>
                  <a:pt x="2105958" y="21373"/>
                  <a:pt x="1947672" y="13716"/>
                </a:cubicBezTo>
                <a:cubicBezTo>
                  <a:pt x="1801011" y="-24483"/>
                  <a:pt x="1533636" y="10074"/>
                  <a:pt x="1261872" y="13716"/>
                </a:cubicBezTo>
                <a:cubicBezTo>
                  <a:pt x="989528" y="27655"/>
                  <a:pt x="1025848" y="10113"/>
                  <a:pt x="822960" y="13716"/>
                </a:cubicBezTo>
                <a:cubicBezTo>
                  <a:pt x="653456" y="16384"/>
                  <a:pt x="304027" y="3429"/>
                  <a:pt x="0" y="13716"/>
                </a:cubicBezTo>
                <a:cubicBezTo>
                  <a:pt x="326" y="10292"/>
                  <a:pt x="-17" y="5199"/>
                  <a:pt x="0" y="0"/>
                </a:cubicBezTo>
                <a:close/>
              </a:path>
              <a:path w="8229600" h="13716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815" y="6665"/>
                  <a:pt x="8229309" y="10133"/>
                  <a:pt x="8229600" y="13716"/>
                </a:cubicBezTo>
                <a:cubicBezTo>
                  <a:pt x="7944174" y="-33676"/>
                  <a:pt x="7795646" y="-38977"/>
                  <a:pt x="7461504" y="13716"/>
                </a:cubicBezTo>
                <a:cubicBezTo>
                  <a:pt x="7129776" y="46515"/>
                  <a:pt x="7082769" y="26874"/>
                  <a:pt x="6940296" y="13716"/>
                </a:cubicBezTo>
                <a:cubicBezTo>
                  <a:pt x="6799665" y="-20447"/>
                  <a:pt x="6652769" y="27211"/>
                  <a:pt x="6419088" y="13716"/>
                </a:cubicBezTo>
                <a:cubicBezTo>
                  <a:pt x="6143970" y="47703"/>
                  <a:pt x="5863165" y="-21103"/>
                  <a:pt x="5650992" y="13716"/>
                </a:cubicBezTo>
                <a:cubicBezTo>
                  <a:pt x="5419172" y="36034"/>
                  <a:pt x="5309448" y="-4977"/>
                  <a:pt x="5129784" y="13716"/>
                </a:cubicBezTo>
                <a:cubicBezTo>
                  <a:pt x="4947928" y="21451"/>
                  <a:pt x="4795021" y="1288"/>
                  <a:pt x="4690872" y="13716"/>
                </a:cubicBezTo>
                <a:cubicBezTo>
                  <a:pt x="4564358" y="-14151"/>
                  <a:pt x="4295485" y="-29852"/>
                  <a:pt x="4087368" y="13716"/>
                </a:cubicBezTo>
                <a:cubicBezTo>
                  <a:pt x="3871704" y="35834"/>
                  <a:pt x="3732927" y="-15470"/>
                  <a:pt x="3401568" y="13716"/>
                </a:cubicBezTo>
                <a:cubicBezTo>
                  <a:pt x="3075889" y="15088"/>
                  <a:pt x="3025898" y="39828"/>
                  <a:pt x="2798064" y="13716"/>
                </a:cubicBezTo>
                <a:cubicBezTo>
                  <a:pt x="2581856" y="-25441"/>
                  <a:pt x="2428311" y="-9472"/>
                  <a:pt x="2276856" y="13716"/>
                </a:cubicBezTo>
                <a:cubicBezTo>
                  <a:pt x="2098246" y="48711"/>
                  <a:pt x="1737531" y="51387"/>
                  <a:pt x="1426464" y="13716"/>
                </a:cubicBezTo>
                <a:cubicBezTo>
                  <a:pt x="1104708" y="21917"/>
                  <a:pt x="1006595" y="11356"/>
                  <a:pt x="740664" y="13716"/>
                </a:cubicBezTo>
                <a:cubicBezTo>
                  <a:pt x="480378" y="28512"/>
                  <a:pt x="202592" y="-16929"/>
                  <a:pt x="0" y="13716"/>
                </a:cubicBezTo>
                <a:cubicBezTo>
                  <a:pt x="244" y="8978"/>
                  <a:pt x="436" y="641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3716"/>
                      <a:gd name="connsiteX1" fmla="*/ 521208 w 8229600"/>
                      <a:gd name="connsiteY1" fmla="*/ 0 h 13716"/>
                      <a:gd name="connsiteX2" fmla="*/ 1371600 w 8229600"/>
                      <a:gd name="connsiteY2" fmla="*/ 0 h 13716"/>
                      <a:gd name="connsiteX3" fmla="*/ 2221992 w 8229600"/>
                      <a:gd name="connsiteY3" fmla="*/ 0 h 13716"/>
                      <a:gd name="connsiteX4" fmla="*/ 3072384 w 8229600"/>
                      <a:gd name="connsiteY4" fmla="*/ 0 h 13716"/>
                      <a:gd name="connsiteX5" fmla="*/ 3511296 w 8229600"/>
                      <a:gd name="connsiteY5" fmla="*/ 0 h 13716"/>
                      <a:gd name="connsiteX6" fmla="*/ 4114800 w 8229600"/>
                      <a:gd name="connsiteY6" fmla="*/ 0 h 13716"/>
                      <a:gd name="connsiteX7" fmla="*/ 4553712 w 8229600"/>
                      <a:gd name="connsiteY7" fmla="*/ 0 h 13716"/>
                      <a:gd name="connsiteX8" fmla="*/ 5239512 w 8229600"/>
                      <a:gd name="connsiteY8" fmla="*/ 0 h 13716"/>
                      <a:gd name="connsiteX9" fmla="*/ 5843016 w 8229600"/>
                      <a:gd name="connsiteY9" fmla="*/ 0 h 13716"/>
                      <a:gd name="connsiteX10" fmla="*/ 6611112 w 8229600"/>
                      <a:gd name="connsiteY10" fmla="*/ 0 h 13716"/>
                      <a:gd name="connsiteX11" fmla="*/ 7461504 w 8229600"/>
                      <a:gd name="connsiteY11" fmla="*/ 0 h 13716"/>
                      <a:gd name="connsiteX12" fmla="*/ 8229600 w 8229600"/>
                      <a:gd name="connsiteY12" fmla="*/ 0 h 13716"/>
                      <a:gd name="connsiteX13" fmla="*/ 8229600 w 8229600"/>
                      <a:gd name="connsiteY13" fmla="*/ 13716 h 13716"/>
                      <a:gd name="connsiteX14" fmla="*/ 7461504 w 8229600"/>
                      <a:gd name="connsiteY14" fmla="*/ 13716 h 13716"/>
                      <a:gd name="connsiteX15" fmla="*/ 6940296 w 8229600"/>
                      <a:gd name="connsiteY15" fmla="*/ 13716 h 13716"/>
                      <a:gd name="connsiteX16" fmla="*/ 6419088 w 8229600"/>
                      <a:gd name="connsiteY16" fmla="*/ 13716 h 13716"/>
                      <a:gd name="connsiteX17" fmla="*/ 5650992 w 8229600"/>
                      <a:gd name="connsiteY17" fmla="*/ 13716 h 13716"/>
                      <a:gd name="connsiteX18" fmla="*/ 5129784 w 8229600"/>
                      <a:gd name="connsiteY18" fmla="*/ 13716 h 13716"/>
                      <a:gd name="connsiteX19" fmla="*/ 4690872 w 8229600"/>
                      <a:gd name="connsiteY19" fmla="*/ 13716 h 13716"/>
                      <a:gd name="connsiteX20" fmla="*/ 4087368 w 8229600"/>
                      <a:gd name="connsiteY20" fmla="*/ 13716 h 13716"/>
                      <a:gd name="connsiteX21" fmla="*/ 3401568 w 8229600"/>
                      <a:gd name="connsiteY21" fmla="*/ 13716 h 13716"/>
                      <a:gd name="connsiteX22" fmla="*/ 2798064 w 8229600"/>
                      <a:gd name="connsiteY22" fmla="*/ 13716 h 13716"/>
                      <a:gd name="connsiteX23" fmla="*/ 2276856 w 8229600"/>
                      <a:gd name="connsiteY23" fmla="*/ 13716 h 13716"/>
                      <a:gd name="connsiteX24" fmla="*/ 1426464 w 8229600"/>
                      <a:gd name="connsiteY24" fmla="*/ 13716 h 13716"/>
                      <a:gd name="connsiteX25" fmla="*/ 740664 w 8229600"/>
                      <a:gd name="connsiteY25" fmla="*/ 13716 h 13716"/>
                      <a:gd name="connsiteX26" fmla="*/ 0 w 8229600"/>
                      <a:gd name="connsiteY26" fmla="*/ 13716 h 13716"/>
                      <a:gd name="connsiteX27" fmla="*/ 0 w 8229600"/>
                      <a:gd name="connsiteY27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3716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9169" y="6566"/>
                          <a:pt x="8229218" y="9895"/>
                          <a:pt x="8229600" y="13716"/>
                        </a:cubicBezTo>
                        <a:cubicBezTo>
                          <a:pt x="7940706" y="-13865"/>
                          <a:pt x="7792584" y="-20581"/>
                          <a:pt x="7461504" y="13716"/>
                        </a:cubicBezTo>
                        <a:cubicBezTo>
                          <a:pt x="7130424" y="48013"/>
                          <a:pt x="7080072" y="39273"/>
                          <a:pt x="6940296" y="13716"/>
                        </a:cubicBezTo>
                        <a:cubicBezTo>
                          <a:pt x="6800520" y="-11841"/>
                          <a:pt x="6672872" y="22099"/>
                          <a:pt x="6419088" y="13716"/>
                        </a:cubicBezTo>
                        <a:cubicBezTo>
                          <a:pt x="6165304" y="5333"/>
                          <a:pt x="5869721" y="415"/>
                          <a:pt x="5650992" y="13716"/>
                        </a:cubicBezTo>
                        <a:cubicBezTo>
                          <a:pt x="5432263" y="27017"/>
                          <a:pt x="5308310" y="-1549"/>
                          <a:pt x="5129784" y="13716"/>
                        </a:cubicBezTo>
                        <a:cubicBezTo>
                          <a:pt x="4951258" y="28981"/>
                          <a:pt x="4799696" y="10785"/>
                          <a:pt x="4690872" y="13716"/>
                        </a:cubicBezTo>
                        <a:cubicBezTo>
                          <a:pt x="4582048" y="16647"/>
                          <a:pt x="4311124" y="-12408"/>
                          <a:pt x="4087368" y="13716"/>
                        </a:cubicBezTo>
                        <a:cubicBezTo>
                          <a:pt x="3863612" y="39840"/>
                          <a:pt x="3730288" y="8802"/>
                          <a:pt x="3401568" y="13716"/>
                        </a:cubicBezTo>
                        <a:cubicBezTo>
                          <a:pt x="3072848" y="18630"/>
                          <a:pt x="3020684" y="27853"/>
                          <a:pt x="2798064" y="13716"/>
                        </a:cubicBezTo>
                        <a:cubicBezTo>
                          <a:pt x="2575444" y="-421"/>
                          <a:pt x="2440915" y="-11924"/>
                          <a:pt x="2276856" y="13716"/>
                        </a:cubicBezTo>
                        <a:cubicBezTo>
                          <a:pt x="2112797" y="39356"/>
                          <a:pt x="1726502" y="-14132"/>
                          <a:pt x="1426464" y="13716"/>
                        </a:cubicBezTo>
                        <a:cubicBezTo>
                          <a:pt x="1126426" y="41564"/>
                          <a:pt x="992925" y="16444"/>
                          <a:pt x="740664" y="13716"/>
                        </a:cubicBezTo>
                        <a:cubicBezTo>
                          <a:pt x="488403" y="10988"/>
                          <a:pt x="195650" y="-20633"/>
                          <a:pt x="0" y="13716"/>
                        </a:cubicBezTo>
                        <a:cubicBezTo>
                          <a:pt x="120" y="8944"/>
                          <a:pt x="-32" y="6034"/>
                          <a:pt x="0" y="0"/>
                        </a:cubicBezTo>
                        <a:close/>
                      </a:path>
                      <a:path w="8229600" h="13716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29365" y="6754"/>
                          <a:pt x="8229865" y="9234"/>
                          <a:pt x="8229600" y="13716"/>
                        </a:cubicBezTo>
                        <a:cubicBezTo>
                          <a:pt x="8075287" y="30482"/>
                          <a:pt x="7821366" y="17278"/>
                          <a:pt x="7626096" y="13716"/>
                        </a:cubicBezTo>
                        <a:cubicBezTo>
                          <a:pt x="7430826" y="10154"/>
                          <a:pt x="7320004" y="-14241"/>
                          <a:pt x="7022592" y="13716"/>
                        </a:cubicBezTo>
                        <a:cubicBezTo>
                          <a:pt x="6725180" y="41673"/>
                          <a:pt x="6348804" y="-18597"/>
                          <a:pt x="6172200" y="13716"/>
                        </a:cubicBezTo>
                        <a:cubicBezTo>
                          <a:pt x="5995596" y="46029"/>
                          <a:pt x="5788102" y="18318"/>
                          <a:pt x="5650992" y="13716"/>
                        </a:cubicBezTo>
                        <a:cubicBezTo>
                          <a:pt x="5513882" y="9114"/>
                          <a:pt x="5198399" y="24549"/>
                          <a:pt x="4882896" y="13716"/>
                        </a:cubicBezTo>
                        <a:cubicBezTo>
                          <a:pt x="4567393" y="2883"/>
                          <a:pt x="4557008" y="22393"/>
                          <a:pt x="4443984" y="13716"/>
                        </a:cubicBezTo>
                        <a:cubicBezTo>
                          <a:pt x="4330960" y="5039"/>
                          <a:pt x="4061674" y="24319"/>
                          <a:pt x="3758184" y="13716"/>
                        </a:cubicBezTo>
                        <a:cubicBezTo>
                          <a:pt x="3454694" y="3113"/>
                          <a:pt x="3380392" y="14547"/>
                          <a:pt x="3236976" y="13716"/>
                        </a:cubicBezTo>
                        <a:cubicBezTo>
                          <a:pt x="3093560" y="12885"/>
                          <a:pt x="2632116" y="33035"/>
                          <a:pt x="2386584" y="13716"/>
                        </a:cubicBezTo>
                        <a:cubicBezTo>
                          <a:pt x="2141052" y="-5603"/>
                          <a:pt x="2110884" y="24205"/>
                          <a:pt x="1947672" y="13716"/>
                        </a:cubicBezTo>
                        <a:cubicBezTo>
                          <a:pt x="1784460" y="3227"/>
                          <a:pt x="1535467" y="-4111"/>
                          <a:pt x="1261872" y="13716"/>
                        </a:cubicBezTo>
                        <a:cubicBezTo>
                          <a:pt x="988277" y="31543"/>
                          <a:pt x="1021096" y="5803"/>
                          <a:pt x="822960" y="13716"/>
                        </a:cubicBezTo>
                        <a:cubicBezTo>
                          <a:pt x="624824" y="21629"/>
                          <a:pt x="298309" y="-3289"/>
                          <a:pt x="0" y="13716"/>
                        </a:cubicBezTo>
                        <a:cubicBezTo>
                          <a:pt x="52" y="10594"/>
                          <a:pt x="386" y="53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136;p29"/>
          <p:cNvSpPr txBox="1">
            <a:spLocks noGrp="1"/>
          </p:cNvSpPr>
          <p:nvPr>
            <p:ph sz="half" idx="1"/>
          </p:nvPr>
        </p:nvSpPr>
        <p:spPr>
          <a:xfrm>
            <a:off x="429369" y="1553487"/>
            <a:ext cx="5035164" cy="308937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100" b="1">
                <a:sym typeface="Arial"/>
              </a:rPr>
              <a:t>With Elastic Beanstalk</a:t>
            </a:r>
            <a:r>
              <a:rPr lang="en-US" sz="1100">
                <a:sym typeface="Arial"/>
              </a:rPr>
              <a:t>, you </a:t>
            </a:r>
            <a:r>
              <a:rPr lang="en-US" sz="1100" b="1">
                <a:sym typeface="Arial"/>
              </a:rPr>
              <a:t>can quickly deploy and manage applications</a:t>
            </a:r>
            <a:r>
              <a:rPr lang="en-US" sz="1100">
                <a:sym typeface="Arial"/>
              </a:rPr>
              <a:t> in the AWS Cloud without having to learn about the infrastructure that runs those applications.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100">
                <a:sym typeface="Arial"/>
              </a:rPr>
              <a:t>Elastic Beanstalk </a:t>
            </a:r>
            <a:r>
              <a:rPr lang="en-US" sz="1100" b="1">
                <a:sym typeface="Arial"/>
              </a:rPr>
              <a:t>reduces management complexity without restricting choice or control</a:t>
            </a:r>
            <a:r>
              <a:rPr lang="en-US" sz="1100">
                <a:sym typeface="Arial"/>
              </a:rPr>
              <a:t>.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100">
                <a:sym typeface="Arial"/>
              </a:rPr>
              <a:t>You simply upload your application, and Elastic Beanstalk automatically handles the details of capacity provisioning, load balancing, scaling, and application health monitoring.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100" b="1">
                <a:sym typeface="Arial"/>
              </a:rPr>
              <a:t>Elastic Beanstalk supports applications developed in Go, Java, .NET, Node.js, PHP, Python, and Ruby</a:t>
            </a:r>
            <a:r>
              <a:rPr lang="en-US" sz="1100">
                <a:sym typeface="Arial"/>
              </a:rPr>
              <a:t>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r>
              <a:rPr lang="en-US" sz="1100">
                <a:sym typeface="Arial"/>
              </a:rPr>
              <a:t>When you deploy your application, Elastic Beanstalk builds the selected supported platform version and provisions one or more AWS resources, such as Amazon EC2 instances, to run your application.</a:t>
            </a:r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3"/>
          <a:srcRect r="16254" b="2"/>
          <a:stretch/>
        </p:blipFill>
        <p:spPr>
          <a:xfrm>
            <a:off x="5756743" y="1570482"/>
            <a:ext cx="2955798" cy="3072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 Beanstalk – Components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15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30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Application</a:t>
            </a:r>
            <a:r>
              <a:rPr lang="en-US" sz="1300">
                <a:sym typeface="Arial"/>
              </a:rPr>
              <a:t>: collection of Elastic Beanstalk components (environments, versions, configurations, …)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Application Version</a:t>
            </a:r>
            <a:r>
              <a:rPr lang="en-US" sz="1300">
                <a:sym typeface="Arial"/>
              </a:rPr>
              <a:t>: an iteration of your application code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Environment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>
                <a:sym typeface="Arial"/>
              </a:rPr>
              <a:t>Collection of AWS resources running an application version (only one application version at a time)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Tiers</a:t>
            </a:r>
            <a:r>
              <a:rPr lang="en-US" sz="1300">
                <a:sym typeface="Arial"/>
              </a:rPr>
              <a:t>: </a:t>
            </a:r>
            <a:r>
              <a:rPr lang="en-US" sz="1300" b="1">
                <a:sym typeface="Arial"/>
              </a:rPr>
              <a:t>Web Server Environment</a:t>
            </a:r>
            <a:r>
              <a:rPr lang="en-US" sz="1300">
                <a:sym typeface="Arial"/>
              </a:rPr>
              <a:t> Tier &amp; </a:t>
            </a:r>
            <a:r>
              <a:rPr lang="en-US" sz="1300" b="1">
                <a:sym typeface="Arial"/>
              </a:rPr>
              <a:t>Worker Environment</a:t>
            </a:r>
            <a:r>
              <a:rPr lang="en-US" sz="1300">
                <a:sym typeface="Arial"/>
              </a:rPr>
              <a:t> Tier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>
                <a:sym typeface="Arial"/>
              </a:rPr>
              <a:t>You can create multiple environments (dev, test, prod, …)</a:t>
            </a: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039501"/>
            <a:ext cx="4094226" cy="10644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 Beanstalk – Supported Platforms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15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31"/>
          <p:cNvSpPr txBox="1">
            <a:spLocks/>
          </p:cNvSpPr>
          <p:nvPr/>
        </p:nvSpPr>
        <p:spPr>
          <a:xfrm>
            <a:off x="4574286" y="1672643"/>
            <a:ext cx="1541734" cy="17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28600" indent="-149225" defTabSz="457200">
              <a:lnSpc>
                <a:spcPct val="115000"/>
              </a:lnSpc>
              <a:spcBef>
                <a:spcPts val="400"/>
              </a:spcBef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Go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Java SE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Java with Tomcat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.NET Core on Linux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.NET on Windows Server 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Node.js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PHP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Python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583902" y="1672643"/>
            <a:ext cx="2084610" cy="263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Ruby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Packer Builder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Container Docker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Multi-container Docker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Preconfigured Docker</a:t>
            </a:r>
          </a:p>
          <a:p>
            <a:pPr defTabSz="457200">
              <a:lnSpc>
                <a:spcPct val="115000"/>
              </a:lnSpc>
              <a:spcAft>
                <a:spcPts val="600"/>
              </a:spcAft>
            </a:pPr>
            <a:endParaRPr lang="en-GB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not supported, you can write your custom platform (advanced)</a:t>
            </a:r>
            <a:endParaRPr lang="en-GB" sz="1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Server Tier vs. Worker Tier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17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32"/>
          <p:cNvSpPr txBox="1">
            <a:spLocks noGrp="1"/>
          </p:cNvSpPr>
          <p:nvPr>
            <p:ph sz="half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300" b="1">
                <a:sym typeface="Arial"/>
              </a:rPr>
              <a:t>Web servers</a:t>
            </a:r>
            <a:r>
              <a:rPr lang="en-US" sz="1300">
                <a:sym typeface="Arial"/>
              </a:rPr>
              <a:t> are standard applications that listen for and then process HTTP requests, typically over port 80.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300" b="1">
                <a:sym typeface="Arial"/>
              </a:rPr>
              <a:t>Workers </a:t>
            </a:r>
            <a:r>
              <a:rPr lang="en-US" sz="1300">
                <a:sym typeface="Arial"/>
              </a:rPr>
              <a:t>are specialized applications that have a background processing task that listens for messages on an Amazon SQS queue.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300">
              <a:sym typeface="Arial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8076" y="1718202"/>
            <a:ext cx="7918703" cy="2969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628650" y="1059366"/>
            <a:ext cx="2174391" cy="3272883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3000">
                <a:solidFill>
                  <a:srgbClr val="FFFFFF"/>
                </a:solidFill>
              </a:rPr>
              <a:t>Elastic Beanstalk - Deployment policies</a:t>
            </a:r>
            <a:endParaRPr lang="en-GB" sz="30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4" name="Google Shape;164;p33"/>
          <p:cNvSpPr txBox="1">
            <a:spLocks noGrp="1"/>
          </p:cNvSpPr>
          <p:nvPr>
            <p:ph sz="half" idx="1"/>
          </p:nvPr>
        </p:nvSpPr>
        <p:spPr>
          <a:xfrm>
            <a:off x="3285641" y="1059366"/>
            <a:ext cx="2570462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The deployment policies are: </a:t>
            </a: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All at once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Rolling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Rolling with additional batch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Immutable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GB"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Additionally, Elastic Beanstalk </a:t>
            </a: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supports blue/green deployment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059366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Elastic Beanstalk - Deployment policies summary</a:t>
            </a: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28950" y="1519205"/>
            <a:ext cx="5391149" cy="2102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Exam take away</a:t>
            </a:r>
          </a:p>
        </p:txBody>
      </p:sp>
      <p:sp>
        <p:nvSpPr>
          <p:cNvPr id="18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6;p35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Environment (</a:t>
            </a:r>
            <a:r>
              <a:rPr lang="en-US" sz="1100" b="1">
                <a:sym typeface="Arial"/>
              </a:rPr>
              <a:t>Web Server Environment</a:t>
            </a:r>
            <a:r>
              <a:rPr lang="en-US" sz="1100">
                <a:sym typeface="Arial"/>
              </a:rPr>
              <a:t> Tier &amp; </a:t>
            </a:r>
            <a:r>
              <a:rPr lang="en-US" sz="1100" b="1">
                <a:sym typeface="Arial"/>
              </a:rPr>
              <a:t>Worker Environment</a:t>
            </a:r>
            <a:r>
              <a:rPr lang="en-US" sz="1100">
                <a:sym typeface="Arial"/>
              </a:rPr>
              <a:t> Tier)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Supported Platforms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Deployment policies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</a:pPr>
            <a:endParaRPr lang="en-US" sz="1100">
              <a:sym typeface="Arial"/>
            </a:endParaRP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ym typeface="Arial"/>
              </a:rPr>
              <a:t>Advantages Configuration with Automation: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</a:pPr>
            <a:endParaRPr lang="en-US" sz="11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Saves time by handling dependencies, including the setup, configuration and provisioning of other AWS services like EC2, RDS, and Elastic Load Balancing to create a web service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Powerful Customization: It gives the opportunity to customise the configuration to suit your application’s needs including Software, Instance configuration, Capacity, Load Balancer, Deployment strategy, Security, Monitoring, Notification, Database and Networks all through a single configuration page.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Price and Flexibility: There’s no additional cost of Elastic Beanstalk except the resources needed for the application. It has a built-in auto-stalling functionality with easily configured metrics which used for saving cost.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ym typeface="Arial"/>
              </a:rPr>
              <a:t>Disadvantages Deployment Speed: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Sometimes deployment time took longer – from 5 minutes to 15 minutes for a site with just two front-ends.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Stack Upgrades: Elastic Beanstalk comes out with new stack versions all time and finding what was actually changed or upgraded is difficult.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>
                <a:sym typeface="Arial"/>
              </a:rPr>
              <a:t>Old Application Versions: With every deployment, EB archives the old application version in S3 and when the count reaches 500 your deployment will fail. You need to delete application version occasionally.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543</Words>
  <Application>Microsoft Macintosh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Economica</vt:lpstr>
      <vt:lpstr>Calibri</vt:lpstr>
      <vt:lpstr>Calibri Light</vt:lpstr>
      <vt:lpstr>Arial</vt:lpstr>
      <vt:lpstr>Office Theme</vt:lpstr>
      <vt:lpstr>AWS Elastic Beanstalk</vt:lpstr>
      <vt:lpstr>Elastic Beanstalk – Components</vt:lpstr>
      <vt:lpstr>Elastic Beanstalk – Supported Platforms</vt:lpstr>
      <vt:lpstr>Web Server Tier vs. Worker Tier</vt:lpstr>
      <vt:lpstr>Elastic Beanstalk - Deployment policies</vt:lpstr>
      <vt:lpstr>Elastic Beanstalk - Deployment policies summary</vt:lpstr>
      <vt:lpstr>AWS Exam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cp:lastModifiedBy>Ilya Chakun</cp:lastModifiedBy>
  <cp:revision>2</cp:revision>
  <dcterms:modified xsi:type="dcterms:W3CDTF">2023-11-25T19:06:28Z</dcterms:modified>
</cp:coreProperties>
</file>