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89"/>
    <p:restoredTop sz="94720"/>
  </p:normalViewPr>
  <p:slideViewPr>
    <p:cSldViewPr snapToGrid="0">
      <p:cViewPr varScale="1">
        <p:scale>
          <a:sx n="211" d="100"/>
          <a:sy n="211" d="100"/>
        </p:scale>
        <p:origin x="183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553DC0-E815-440B-A59F-8F39C456DD40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853D851-5A9E-4B01-A986-A5271677FC22}">
      <dgm:prSet/>
      <dgm:spPr/>
      <dgm:t>
        <a:bodyPr/>
        <a:lstStyle/>
        <a:p>
          <a:r>
            <a:rPr lang="en-GB" b="0" i="0"/>
            <a:t>Deep dive into security enhancements: Isolated security model, reduced attack surface due to minimized hypervisor functionality.</a:t>
          </a:r>
          <a:endParaRPr lang="en-US"/>
        </a:p>
      </dgm:t>
    </dgm:pt>
    <dgm:pt modelId="{F3AAC444-B536-444E-A5D9-47F3CDD39A85}" type="parTrans" cxnId="{6D41B841-4146-4689-A095-7E432D3D76DE}">
      <dgm:prSet/>
      <dgm:spPr/>
      <dgm:t>
        <a:bodyPr/>
        <a:lstStyle/>
        <a:p>
          <a:endParaRPr lang="en-US"/>
        </a:p>
      </dgm:t>
    </dgm:pt>
    <dgm:pt modelId="{E5C3F060-4C03-4F98-8232-DB41F32D36C9}" type="sibTrans" cxnId="{6D41B841-4146-4689-A095-7E432D3D76DE}">
      <dgm:prSet/>
      <dgm:spPr/>
      <dgm:t>
        <a:bodyPr/>
        <a:lstStyle/>
        <a:p>
          <a:endParaRPr lang="en-US"/>
        </a:p>
      </dgm:t>
    </dgm:pt>
    <dgm:pt modelId="{F5A6369D-5BF4-45D2-9294-02261AD84B48}">
      <dgm:prSet/>
      <dgm:spPr/>
      <dgm:t>
        <a:bodyPr/>
        <a:lstStyle/>
        <a:p>
          <a:r>
            <a:rPr lang="en-GB" b="0" i="0"/>
            <a:t>Discuss the Nitro Security Chip: Hardware-based root of trust, encryption, and secure boot processes.</a:t>
          </a:r>
          <a:endParaRPr lang="en-US"/>
        </a:p>
      </dgm:t>
    </dgm:pt>
    <dgm:pt modelId="{94613125-1372-421D-BA49-1530440BA8FA}" type="parTrans" cxnId="{C43B6BE4-BC6D-480D-A712-F48DC37EEA8E}">
      <dgm:prSet/>
      <dgm:spPr/>
      <dgm:t>
        <a:bodyPr/>
        <a:lstStyle/>
        <a:p>
          <a:endParaRPr lang="en-US"/>
        </a:p>
      </dgm:t>
    </dgm:pt>
    <dgm:pt modelId="{8CDEBADA-3689-4BAF-B740-5C20020265C3}" type="sibTrans" cxnId="{C43B6BE4-BC6D-480D-A712-F48DC37EEA8E}">
      <dgm:prSet/>
      <dgm:spPr/>
      <dgm:t>
        <a:bodyPr/>
        <a:lstStyle/>
        <a:p>
          <a:endParaRPr lang="en-US"/>
        </a:p>
      </dgm:t>
    </dgm:pt>
    <dgm:pt modelId="{A3BED9EE-CC4A-4D8D-A55A-5EE36E92FE1C}">
      <dgm:prSet/>
      <dgm:spPr/>
      <dgm:t>
        <a:bodyPr/>
        <a:lstStyle/>
        <a:p>
          <a:r>
            <a:rPr lang="en-GB" b="0" i="0"/>
            <a:t>Broader impact on AWS security: How Nitro elevates the security baseline of AWS cloud services.</a:t>
          </a:r>
          <a:endParaRPr lang="en-US"/>
        </a:p>
      </dgm:t>
    </dgm:pt>
    <dgm:pt modelId="{DF501E95-8960-4A25-A858-8FD7D35D4888}" type="parTrans" cxnId="{B6402D64-86CB-4DD3-B041-E1F6826F095F}">
      <dgm:prSet/>
      <dgm:spPr/>
      <dgm:t>
        <a:bodyPr/>
        <a:lstStyle/>
        <a:p>
          <a:endParaRPr lang="en-US"/>
        </a:p>
      </dgm:t>
    </dgm:pt>
    <dgm:pt modelId="{7B1C7321-82BD-4E0F-B0FE-274079C57CCA}" type="sibTrans" cxnId="{B6402D64-86CB-4DD3-B041-E1F6826F095F}">
      <dgm:prSet/>
      <dgm:spPr/>
      <dgm:t>
        <a:bodyPr/>
        <a:lstStyle/>
        <a:p>
          <a:endParaRPr lang="en-US"/>
        </a:p>
      </dgm:t>
    </dgm:pt>
    <dgm:pt modelId="{A74B91FD-829D-E44B-8FA8-F838403305AD}" type="pres">
      <dgm:prSet presAssocID="{A9553DC0-E815-440B-A59F-8F39C456DD40}" presName="vert0" presStyleCnt="0">
        <dgm:presLayoutVars>
          <dgm:dir/>
          <dgm:animOne val="branch"/>
          <dgm:animLvl val="lvl"/>
        </dgm:presLayoutVars>
      </dgm:prSet>
      <dgm:spPr/>
    </dgm:pt>
    <dgm:pt modelId="{77D38FD0-BBE8-4B40-A012-1927C9C2699A}" type="pres">
      <dgm:prSet presAssocID="{4853D851-5A9E-4B01-A986-A5271677FC22}" presName="thickLine" presStyleLbl="alignNode1" presStyleIdx="0" presStyleCnt="3"/>
      <dgm:spPr/>
    </dgm:pt>
    <dgm:pt modelId="{9E1F9FE0-5D39-EA46-BAA2-92512801F419}" type="pres">
      <dgm:prSet presAssocID="{4853D851-5A9E-4B01-A986-A5271677FC22}" presName="horz1" presStyleCnt="0"/>
      <dgm:spPr/>
    </dgm:pt>
    <dgm:pt modelId="{4F3802A8-771A-784D-8F54-E42F46AD11F3}" type="pres">
      <dgm:prSet presAssocID="{4853D851-5A9E-4B01-A986-A5271677FC22}" presName="tx1" presStyleLbl="revTx" presStyleIdx="0" presStyleCnt="3"/>
      <dgm:spPr/>
    </dgm:pt>
    <dgm:pt modelId="{623986BA-CFEE-9D41-9682-D2DC8A2F2CE8}" type="pres">
      <dgm:prSet presAssocID="{4853D851-5A9E-4B01-A986-A5271677FC22}" presName="vert1" presStyleCnt="0"/>
      <dgm:spPr/>
    </dgm:pt>
    <dgm:pt modelId="{DF5D05EF-8B61-9F4C-B1C1-45CF079D3625}" type="pres">
      <dgm:prSet presAssocID="{F5A6369D-5BF4-45D2-9294-02261AD84B48}" presName="thickLine" presStyleLbl="alignNode1" presStyleIdx="1" presStyleCnt="3"/>
      <dgm:spPr/>
    </dgm:pt>
    <dgm:pt modelId="{EF06967D-F6A7-D242-B4C1-33B892310758}" type="pres">
      <dgm:prSet presAssocID="{F5A6369D-5BF4-45D2-9294-02261AD84B48}" presName="horz1" presStyleCnt="0"/>
      <dgm:spPr/>
    </dgm:pt>
    <dgm:pt modelId="{F7B5AD51-6BA7-CB44-9046-E04D96F06365}" type="pres">
      <dgm:prSet presAssocID="{F5A6369D-5BF4-45D2-9294-02261AD84B48}" presName="tx1" presStyleLbl="revTx" presStyleIdx="1" presStyleCnt="3"/>
      <dgm:spPr/>
    </dgm:pt>
    <dgm:pt modelId="{2EBDF588-3918-B94B-9C6B-BFDAC01348E1}" type="pres">
      <dgm:prSet presAssocID="{F5A6369D-5BF4-45D2-9294-02261AD84B48}" presName="vert1" presStyleCnt="0"/>
      <dgm:spPr/>
    </dgm:pt>
    <dgm:pt modelId="{47B61E2F-B713-9042-8D6A-C00BE5E76F23}" type="pres">
      <dgm:prSet presAssocID="{A3BED9EE-CC4A-4D8D-A55A-5EE36E92FE1C}" presName="thickLine" presStyleLbl="alignNode1" presStyleIdx="2" presStyleCnt="3"/>
      <dgm:spPr/>
    </dgm:pt>
    <dgm:pt modelId="{1E829817-EC1F-CB4A-936A-D70455C2A798}" type="pres">
      <dgm:prSet presAssocID="{A3BED9EE-CC4A-4D8D-A55A-5EE36E92FE1C}" presName="horz1" presStyleCnt="0"/>
      <dgm:spPr/>
    </dgm:pt>
    <dgm:pt modelId="{988789C0-CEF9-8745-A912-A8947165D2B7}" type="pres">
      <dgm:prSet presAssocID="{A3BED9EE-CC4A-4D8D-A55A-5EE36E92FE1C}" presName="tx1" presStyleLbl="revTx" presStyleIdx="2" presStyleCnt="3"/>
      <dgm:spPr/>
    </dgm:pt>
    <dgm:pt modelId="{48F53FE6-A23E-F349-9BE7-CE717B86EC38}" type="pres">
      <dgm:prSet presAssocID="{A3BED9EE-CC4A-4D8D-A55A-5EE36E92FE1C}" presName="vert1" presStyleCnt="0"/>
      <dgm:spPr/>
    </dgm:pt>
  </dgm:ptLst>
  <dgm:cxnLst>
    <dgm:cxn modelId="{FE9F7418-CDF4-5C4D-836F-BCAEA6DD1686}" type="presOf" srcId="{A9553DC0-E815-440B-A59F-8F39C456DD40}" destId="{A74B91FD-829D-E44B-8FA8-F838403305AD}" srcOrd="0" destOrd="0" presId="urn:microsoft.com/office/officeart/2008/layout/LinedList"/>
    <dgm:cxn modelId="{A7920E19-6170-5146-BFE1-238BD313D22E}" type="presOf" srcId="{4853D851-5A9E-4B01-A986-A5271677FC22}" destId="{4F3802A8-771A-784D-8F54-E42F46AD11F3}" srcOrd="0" destOrd="0" presId="urn:microsoft.com/office/officeart/2008/layout/LinedList"/>
    <dgm:cxn modelId="{6D41B841-4146-4689-A095-7E432D3D76DE}" srcId="{A9553DC0-E815-440B-A59F-8F39C456DD40}" destId="{4853D851-5A9E-4B01-A986-A5271677FC22}" srcOrd="0" destOrd="0" parTransId="{F3AAC444-B536-444E-A5D9-47F3CDD39A85}" sibTransId="{E5C3F060-4C03-4F98-8232-DB41F32D36C9}"/>
    <dgm:cxn modelId="{B6402D64-86CB-4DD3-B041-E1F6826F095F}" srcId="{A9553DC0-E815-440B-A59F-8F39C456DD40}" destId="{A3BED9EE-CC4A-4D8D-A55A-5EE36E92FE1C}" srcOrd="2" destOrd="0" parTransId="{DF501E95-8960-4A25-A858-8FD7D35D4888}" sibTransId="{7B1C7321-82BD-4E0F-B0FE-274079C57CCA}"/>
    <dgm:cxn modelId="{F99E6FD2-14F9-E34A-A125-29071F1289E4}" type="presOf" srcId="{F5A6369D-5BF4-45D2-9294-02261AD84B48}" destId="{F7B5AD51-6BA7-CB44-9046-E04D96F06365}" srcOrd="0" destOrd="0" presId="urn:microsoft.com/office/officeart/2008/layout/LinedList"/>
    <dgm:cxn modelId="{C43B6BE4-BC6D-480D-A712-F48DC37EEA8E}" srcId="{A9553DC0-E815-440B-A59F-8F39C456DD40}" destId="{F5A6369D-5BF4-45D2-9294-02261AD84B48}" srcOrd="1" destOrd="0" parTransId="{94613125-1372-421D-BA49-1530440BA8FA}" sibTransId="{8CDEBADA-3689-4BAF-B740-5C20020265C3}"/>
    <dgm:cxn modelId="{A98B67F9-AB72-2540-B662-5C72E460FB6C}" type="presOf" srcId="{A3BED9EE-CC4A-4D8D-A55A-5EE36E92FE1C}" destId="{988789C0-CEF9-8745-A912-A8947165D2B7}" srcOrd="0" destOrd="0" presId="urn:microsoft.com/office/officeart/2008/layout/LinedList"/>
    <dgm:cxn modelId="{F5338E35-4CDC-1E46-B4ED-96BA6C649C50}" type="presParOf" srcId="{A74B91FD-829D-E44B-8FA8-F838403305AD}" destId="{77D38FD0-BBE8-4B40-A012-1927C9C2699A}" srcOrd="0" destOrd="0" presId="urn:microsoft.com/office/officeart/2008/layout/LinedList"/>
    <dgm:cxn modelId="{4F7EB67B-25B6-314B-A278-52367771E51D}" type="presParOf" srcId="{A74B91FD-829D-E44B-8FA8-F838403305AD}" destId="{9E1F9FE0-5D39-EA46-BAA2-92512801F419}" srcOrd="1" destOrd="0" presId="urn:microsoft.com/office/officeart/2008/layout/LinedList"/>
    <dgm:cxn modelId="{D9013BC3-5E39-8B4F-AD7A-FCBD45874A52}" type="presParOf" srcId="{9E1F9FE0-5D39-EA46-BAA2-92512801F419}" destId="{4F3802A8-771A-784D-8F54-E42F46AD11F3}" srcOrd="0" destOrd="0" presId="urn:microsoft.com/office/officeart/2008/layout/LinedList"/>
    <dgm:cxn modelId="{37EF084A-A628-B045-A457-E29C2E9E50B4}" type="presParOf" srcId="{9E1F9FE0-5D39-EA46-BAA2-92512801F419}" destId="{623986BA-CFEE-9D41-9682-D2DC8A2F2CE8}" srcOrd="1" destOrd="0" presId="urn:microsoft.com/office/officeart/2008/layout/LinedList"/>
    <dgm:cxn modelId="{51F7EDD9-AFF8-6841-9154-678DBDCC63F2}" type="presParOf" srcId="{A74B91FD-829D-E44B-8FA8-F838403305AD}" destId="{DF5D05EF-8B61-9F4C-B1C1-45CF079D3625}" srcOrd="2" destOrd="0" presId="urn:microsoft.com/office/officeart/2008/layout/LinedList"/>
    <dgm:cxn modelId="{483CE089-1662-B547-AFDE-2E0359B80987}" type="presParOf" srcId="{A74B91FD-829D-E44B-8FA8-F838403305AD}" destId="{EF06967D-F6A7-D242-B4C1-33B892310758}" srcOrd="3" destOrd="0" presId="urn:microsoft.com/office/officeart/2008/layout/LinedList"/>
    <dgm:cxn modelId="{36B1E511-A67C-6A4E-A4BB-D34B953D0114}" type="presParOf" srcId="{EF06967D-F6A7-D242-B4C1-33B892310758}" destId="{F7B5AD51-6BA7-CB44-9046-E04D96F06365}" srcOrd="0" destOrd="0" presId="urn:microsoft.com/office/officeart/2008/layout/LinedList"/>
    <dgm:cxn modelId="{95FCD571-4545-0147-AC5F-E1FFB7C80B88}" type="presParOf" srcId="{EF06967D-F6A7-D242-B4C1-33B892310758}" destId="{2EBDF588-3918-B94B-9C6B-BFDAC01348E1}" srcOrd="1" destOrd="0" presId="urn:microsoft.com/office/officeart/2008/layout/LinedList"/>
    <dgm:cxn modelId="{1FA2F8FF-15D9-844B-9557-D9C39D624C06}" type="presParOf" srcId="{A74B91FD-829D-E44B-8FA8-F838403305AD}" destId="{47B61E2F-B713-9042-8D6A-C00BE5E76F23}" srcOrd="4" destOrd="0" presId="urn:microsoft.com/office/officeart/2008/layout/LinedList"/>
    <dgm:cxn modelId="{C866D330-AA36-9248-9172-3DCE7DC407AE}" type="presParOf" srcId="{A74B91FD-829D-E44B-8FA8-F838403305AD}" destId="{1E829817-EC1F-CB4A-936A-D70455C2A798}" srcOrd="5" destOrd="0" presId="urn:microsoft.com/office/officeart/2008/layout/LinedList"/>
    <dgm:cxn modelId="{2D3EA78E-E02F-3A41-B8B8-9736D24F8794}" type="presParOf" srcId="{1E829817-EC1F-CB4A-936A-D70455C2A798}" destId="{988789C0-CEF9-8745-A912-A8947165D2B7}" srcOrd="0" destOrd="0" presId="urn:microsoft.com/office/officeart/2008/layout/LinedList"/>
    <dgm:cxn modelId="{E3AEB798-81B2-D847-A332-667277305BCA}" type="presParOf" srcId="{1E829817-EC1F-CB4A-936A-D70455C2A798}" destId="{48F53FE6-A23E-F349-9BE7-CE717B86EC3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9F6C37E-449C-4846-8128-C4AC7985F169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3187032-4C73-47B5-9873-2EDCAEC80EA2}">
      <dgm:prSet/>
      <dgm:spPr/>
      <dgm:t>
        <a:bodyPr/>
        <a:lstStyle/>
        <a:p>
          <a:r>
            <a:rPr lang="en-GB" b="0" i="0"/>
            <a:t>Forecast Nitro’s influence on future cloud technologies: Predictions on how Nitro will shape next-gen cloud services.</a:t>
          </a:r>
          <a:endParaRPr lang="en-US"/>
        </a:p>
      </dgm:t>
    </dgm:pt>
    <dgm:pt modelId="{908DA9D6-4A9A-4DBD-8EC5-C0FCB73F1A74}" type="parTrans" cxnId="{9A657130-E713-4059-A0D4-6C52758C46AC}">
      <dgm:prSet/>
      <dgm:spPr/>
      <dgm:t>
        <a:bodyPr/>
        <a:lstStyle/>
        <a:p>
          <a:endParaRPr lang="en-US"/>
        </a:p>
      </dgm:t>
    </dgm:pt>
    <dgm:pt modelId="{DFCC02B0-D4A5-4F4C-94A9-96620FEF15EC}" type="sibTrans" cxnId="{9A657130-E713-4059-A0D4-6C52758C46AC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09657777-FF2B-497F-B53A-E7DE868053F5}">
      <dgm:prSet/>
      <dgm:spPr/>
      <dgm:t>
        <a:bodyPr/>
        <a:lstStyle/>
        <a:p>
          <a:r>
            <a:rPr lang="en-GB" b="0" i="0"/>
            <a:t>Potential innovations: Speculate on new AWS services and features enabled by Nitro.</a:t>
          </a:r>
          <a:endParaRPr lang="en-US"/>
        </a:p>
      </dgm:t>
    </dgm:pt>
    <dgm:pt modelId="{FB58D560-25B6-4761-A9E9-2FD9C73C0D51}" type="parTrans" cxnId="{C5783C3D-30FF-4669-9CE6-7989496B066E}">
      <dgm:prSet/>
      <dgm:spPr/>
      <dgm:t>
        <a:bodyPr/>
        <a:lstStyle/>
        <a:p>
          <a:endParaRPr lang="en-US"/>
        </a:p>
      </dgm:t>
    </dgm:pt>
    <dgm:pt modelId="{65643189-EEEA-49D3-A427-01A8DF2657F5}" type="sibTrans" cxnId="{C5783C3D-30FF-4669-9CE6-7989496B066E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9EDF4CB9-1CF1-4901-BAA9-0A5E62E177ED}">
      <dgm:prSet/>
      <dgm:spPr/>
      <dgm:t>
        <a:bodyPr/>
        <a:lstStyle/>
        <a:p>
          <a:r>
            <a:rPr lang="en-GB" b="0" i="0"/>
            <a:t>Discuss the strategic advantage: How Nitro positions AWS as a leader in efficient, secure cloud services.</a:t>
          </a:r>
          <a:endParaRPr lang="en-US"/>
        </a:p>
      </dgm:t>
    </dgm:pt>
    <dgm:pt modelId="{64D68CFE-9688-4F28-A698-1BC487EAD46C}" type="parTrans" cxnId="{127AD385-CCE4-47F1-84CD-800BD68924E9}">
      <dgm:prSet/>
      <dgm:spPr/>
      <dgm:t>
        <a:bodyPr/>
        <a:lstStyle/>
        <a:p>
          <a:endParaRPr lang="en-US"/>
        </a:p>
      </dgm:t>
    </dgm:pt>
    <dgm:pt modelId="{B42EC396-586E-4EE5-A0F5-0E69A540D920}" type="sibTrans" cxnId="{127AD385-CCE4-47F1-84CD-800BD68924E9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EB2DC1FC-D233-B345-9DDA-A5257A9221A9}" type="pres">
      <dgm:prSet presAssocID="{99F6C37E-449C-4846-8128-C4AC7985F169}" presName="Name0" presStyleCnt="0">
        <dgm:presLayoutVars>
          <dgm:animLvl val="lvl"/>
          <dgm:resizeHandles val="exact"/>
        </dgm:presLayoutVars>
      </dgm:prSet>
      <dgm:spPr/>
    </dgm:pt>
    <dgm:pt modelId="{0F03F467-AE9C-E94A-BC81-2E7768487ACF}" type="pres">
      <dgm:prSet presAssocID="{93187032-4C73-47B5-9873-2EDCAEC80EA2}" presName="compositeNode" presStyleCnt="0">
        <dgm:presLayoutVars>
          <dgm:bulletEnabled val="1"/>
        </dgm:presLayoutVars>
      </dgm:prSet>
      <dgm:spPr/>
    </dgm:pt>
    <dgm:pt modelId="{7D21ED87-629B-EE4E-98D5-A1211E3349BA}" type="pres">
      <dgm:prSet presAssocID="{93187032-4C73-47B5-9873-2EDCAEC80EA2}" presName="bgRect" presStyleLbl="bgAccFollowNode1" presStyleIdx="0" presStyleCnt="3"/>
      <dgm:spPr/>
    </dgm:pt>
    <dgm:pt modelId="{F86AB52E-2A81-CC41-A607-4AA45C1261A4}" type="pres">
      <dgm:prSet presAssocID="{DFCC02B0-D4A5-4F4C-94A9-96620FEF15EC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3EEE6ED5-C210-304B-B37D-B350491BB888}" type="pres">
      <dgm:prSet presAssocID="{93187032-4C73-47B5-9873-2EDCAEC80EA2}" presName="bottomLine" presStyleLbl="alignNode1" presStyleIdx="1" presStyleCnt="6">
        <dgm:presLayoutVars/>
      </dgm:prSet>
      <dgm:spPr/>
    </dgm:pt>
    <dgm:pt modelId="{AE2CFB74-172F-C64D-848C-111C5268C394}" type="pres">
      <dgm:prSet presAssocID="{93187032-4C73-47B5-9873-2EDCAEC80EA2}" presName="nodeText" presStyleLbl="bgAccFollowNode1" presStyleIdx="0" presStyleCnt="3">
        <dgm:presLayoutVars>
          <dgm:bulletEnabled val="1"/>
        </dgm:presLayoutVars>
      </dgm:prSet>
      <dgm:spPr/>
    </dgm:pt>
    <dgm:pt modelId="{547E165B-0FC3-5744-BBB6-01EB2C3C639D}" type="pres">
      <dgm:prSet presAssocID="{DFCC02B0-D4A5-4F4C-94A9-96620FEF15EC}" presName="sibTrans" presStyleCnt="0"/>
      <dgm:spPr/>
    </dgm:pt>
    <dgm:pt modelId="{7609317C-BAF8-CC43-8725-5FE18C1612BE}" type="pres">
      <dgm:prSet presAssocID="{09657777-FF2B-497F-B53A-E7DE868053F5}" presName="compositeNode" presStyleCnt="0">
        <dgm:presLayoutVars>
          <dgm:bulletEnabled val="1"/>
        </dgm:presLayoutVars>
      </dgm:prSet>
      <dgm:spPr/>
    </dgm:pt>
    <dgm:pt modelId="{29D7CF03-1FA2-EC47-8508-CCE570722D4A}" type="pres">
      <dgm:prSet presAssocID="{09657777-FF2B-497F-B53A-E7DE868053F5}" presName="bgRect" presStyleLbl="bgAccFollowNode1" presStyleIdx="1" presStyleCnt="3"/>
      <dgm:spPr/>
    </dgm:pt>
    <dgm:pt modelId="{D8A2EA9B-C5DD-E24F-81AC-787A81E0E626}" type="pres">
      <dgm:prSet presAssocID="{65643189-EEEA-49D3-A427-01A8DF2657F5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4976302C-4AEA-D84C-B3FE-F9BBD9A95D3F}" type="pres">
      <dgm:prSet presAssocID="{09657777-FF2B-497F-B53A-E7DE868053F5}" presName="bottomLine" presStyleLbl="alignNode1" presStyleIdx="3" presStyleCnt="6">
        <dgm:presLayoutVars/>
      </dgm:prSet>
      <dgm:spPr/>
    </dgm:pt>
    <dgm:pt modelId="{C1639E4C-71E7-0848-8802-31B3BA09B607}" type="pres">
      <dgm:prSet presAssocID="{09657777-FF2B-497F-B53A-E7DE868053F5}" presName="nodeText" presStyleLbl="bgAccFollowNode1" presStyleIdx="1" presStyleCnt="3">
        <dgm:presLayoutVars>
          <dgm:bulletEnabled val="1"/>
        </dgm:presLayoutVars>
      </dgm:prSet>
      <dgm:spPr/>
    </dgm:pt>
    <dgm:pt modelId="{2A485DD1-342B-E24D-824D-2944D18B7325}" type="pres">
      <dgm:prSet presAssocID="{65643189-EEEA-49D3-A427-01A8DF2657F5}" presName="sibTrans" presStyleCnt="0"/>
      <dgm:spPr/>
    </dgm:pt>
    <dgm:pt modelId="{A438F4E7-9A08-6341-8559-2058D03A284D}" type="pres">
      <dgm:prSet presAssocID="{9EDF4CB9-1CF1-4901-BAA9-0A5E62E177ED}" presName="compositeNode" presStyleCnt="0">
        <dgm:presLayoutVars>
          <dgm:bulletEnabled val="1"/>
        </dgm:presLayoutVars>
      </dgm:prSet>
      <dgm:spPr/>
    </dgm:pt>
    <dgm:pt modelId="{FD50F289-AF5C-8E4A-9DC1-235325D5C209}" type="pres">
      <dgm:prSet presAssocID="{9EDF4CB9-1CF1-4901-BAA9-0A5E62E177ED}" presName="bgRect" presStyleLbl="bgAccFollowNode1" presStyleIdx="2" presStyleCnt="3"/>
      <dgm:spPr/>
    </dgm:pt>
    <dgm:pt modelId="{1092C063-618B-FF48-BA3F-B697927E0D1C}" type="pres">
      <dgm:prSet presAssocID="{B42EC396-586E-4EE5-A0F5-0E69A540D920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5F51BE34-FD84-864B-BBCC-7835F9608A11}" type="pres">
      <dgm:prSet presAssocID="{9EDF4CB9-1CF1-4901-BAA9-0A5E62E177ED}" presName="bottomLine" presStyleLbl="alignNode1" presStyleIdx="5" presStyleCnt="6">
        <dgm:presLayoutVars/>
      </dgm:prSet>
      <dgm:spPr/>
    </dgm:pt>
    <dgm:pt modelId="{43F20849-6FA9-0F41-9838-24EAF365A6BB}" type="pres">
      <dgm:prSet presAssocID="{9EDF4CB9-1CF1-4901-BAA9-0A5E62E177ED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6F633C05-5293-9D4C-A312-F1B567CCE9A5}" type="presOf" srcId="{DFCC02B0-D4A5-4F4C-94A9-96620FEF15EC}" destId="{F86AB52E-2A81-CC41-A607-4AA45C1261A4}" srcOrd="0" destOrd="0" presId="urn:microsoft.com/office/officeart/2016/7/layout/BasicLinearProcessNumbered"/>
    <dgm:cxn modelId="{C7C9A207-24CF-EE48-B5A5-FAF8462C6A29}" type="presOf" srcId="{09657777-FF2B-497F-B53A-E7DE868053F5}" destId="{C1639E4C-71E7-0848-8802-31B3BA09B607}" srcOrd="1" destOrd="0" presId="urn:microsoft.com/office/officeart/2016/7/layout/BasicLinearProcessNumbered"/>
    <dgm:cxn modelId="{CBF96922-549F-344A-8ACF-39D98FF67E43}" type="presOf" srcId="{9EDF4CB9-1CF1-4901-BAA9-0A5E62E177ED}" destId="{FD50F289-AF5C-8E4A-9DC1-235325D5C209}" srcOrd="0" destOrd="0" presId="urn:microsoft.com/office/officeart/2016/7/layout/BasicLinearProcessNumbered"/>
    <dgm:cxn modelId="{9A657130-E713-4059-A0D4-6C52758C46AC}" srcId="{99F6C37E-449C-4846-8128-C4AC7985F169}" destId="{93187032-4C73-47B5-9873-2EDCAEC80EA2}" srcOrd="0" destOrd="0" parTransId="{908DA9D6-4A9A-4DBD-8EC5-C0FCB73F1A74}" sibTransId="{DFCC02B0-D4A5-4F4C-94A9-96620FEF15EC}"/>
    <dgm:cxn modelId="{C5783C3D-30FF-4669-9CE6-7989496B066E}" srcId="{99F6C37E-449C-4846-8128-C4AC7985F169}" destId="{09657777-FF2B-497F-B53A-E7DE868053F5}" srcOrd="1" destOrd="0" parTransId="{FB58D560-25B6-4761-A9E9-2FD9C73C0D51}" sibTransId="{65643189-EEEA-49D3-A427-01A8DF2657F5}"/>
    <dgm:cxn modelId="{084C8460-CB74-8D41-BBDA-45B3AD588BCB}" type="presOf" srcId="{09657777-FF2B-497F-B53A-E7DE868053F5}" destId="{29D7CF03-1FA2-EC47-8508-CCE570722D4A}" srcOrd="0" destOrd="0" presId="urn:microsoft.com/office/officeart/2016/7/layout/BasicLinearProcessNumbered"/>
    <dgm:cxn modelId="{3F26E177-D46F-164E-9AEB-82FC74FD6821}" type="presOf" srcId="{B42EC396-586E-4EE5-A0F5-0E69A540D920}" destId="{1092C063-618B-FF48-BA3F-B697927E0D1C}" srcOrd="0" destOrd="0" presId="urn:microsoft.com/office/officeart/2016/7/layout/BasicLinearProcessNumbered"/>
    <dgm:cxn modelId="{F3ED537A-FC60-6E41-A009-8B3F26B3F995}" type="presOf" srcId="{65643189-EEEA-49D3-A427-01A8DF2657F5}" destId="{D8A2EA9B-C5DD-E24F-81AC-787A81E0E626}" srcOrd="0" destOrd="0" presId="urn:microsoft.com/office/officeart/2016/7/layout/BasicLinearProcessNumbered"/>
    <dgm:cxn modelId="{127AD385-CCE4-47F1-84CD-800BD68924E9}" srcId="{99F6C37E-449C-4846-8128-C4AC7985F169}" destId="{9EDF4CB9-1CF1-4901-BAA9-0A5E62E177ED}" srcOrd="2" destOrd="0" parTransId="{64D68CFE-9688-4F28-A698-1BC487EAD46C}" sibTransId="{B42EC396-586E-4EE5-A0F5-0E69A540D920}"/>
    <dgm:cxn modelId="{87E4DBD5-EAFB-DC4D-9565-F9B90B9005EB}" type="presOf" srcId="{9EDF4CB9-1CF1-4901-BAA9-0A5E62E177ED}" destId="{43F20849-6FA9-0F41-9838-24EAF365A6BB}" srcOrd="1" destOrd="0" presId="urn:microsoft.com/office/officeart/2016/7/layout/BasicLinearProcessNumbered"/>
    <dgm:cxn modelId="{E0174AE0-5667-DE46-9931-A63AB7781681}" type="presOf" srcId="{99F6C37E-449C-4846-8128-C4AC7985F169}" destId="{EB2DC1FC-D233-B345-9DDA-A5257A9221A9}" srcOrd="0" destOrd="0" presId="urn:microsoft.com/office/officeart/2016/7/layout/BasicLinearProcessNumbered"/>
    <dgm:cxn modelId="{A33793F6-8822-CC4B-BFEE-4D8D51458A01}" type="presOf" srcId="{93187032-4C73-47B5-9873-2EDCAEC80EA2}" destId="{AE2CFB74-172F-C64D-848C-111C5268C394}" srcOrd="1" destOrd="0" presId="urn:microsoft.com/office/officeart/2016/7/layout/BasicLinearProcessNumbered"/>
    <dgm:cxn modelId="{CE015EFF-C0E3-6640-9262-232BF38E5956}" type="presOf" srcId="{93187032-4C73-47B5-9873-2EDCAEC80EA2}" destId="{7D21ED87-629B-EE4E-98D5-A1211E3349BA}" srcOrd="0" destOrd="0" presId="urn:microsoft.com/office/officeart/2016/7/layout/BasicLinearProcessNumbered"/>
    <dgm:cxn modelId="{906B6E18-A40C-1A47-9386-F65E3A3D502C}" type="presParOf" srcId="{EB2DC1FC-D233-B345-9DDA-A5257A9221A9}" destId="{0F03F467-AE9C-E94A-BC81-2E7768487ACF}" srcOrd="0" destOrd="0" presId="urn:microsoft.com/office/officeart/2016/7/layout/BasicLinearProcessNumbered"/>
    <dgm:cxn modelId="{3698E929-F29B-034B-B835-303B290FFA15}" type="presParOf" srcId="{0F03F467-AE9C-E94A-BC81-2E7768487ACF}" destId="{7D21ED87-629B-EE4E-98D5-A1211E3349BA}" srcOrd="0" destOrd="0" presId="urn:microsoft.com/office/officeart/2016/7/layout/BasicLinearProcessNumbered"/>
    <dgm:cxn modelId="{C3FF0D29-7949-A24E-9230-938BCE6C9372}" type="presParOf" srcId="{0F03F467-AE9C-E94A-BC81-2E7768487ACF}" destId="{F86AB52E-2A81-CC41-A607-4AA45C1261A4}" srcOrd="1" destOrd="0" presId="urn:microsoft.com/office/officeart/2016/7/layout/BasicLinearProcessNumbered"/>
    <dgm:cxn modelId="{714FCAEA-6D9F-894D-B96E-5F4334BE053A}" type="presParOf" srcId="{0F03F467-AE9C-E94A-BC81-2E7768487ACF}" destId="{3EEE6ED5-C210-304B-B37D-B350491BB888}" srcOrd="2" destOrd="0" presId="urn:microsoft.com/office/officeart/2016/7/layout/BasicLinearProcessNumbered"/>
    <dgm:cxn modelId="{99DC93BD-14FA-8B43-A5B3-649EC0D758F8}" type="presParOf" srcId="{0F03F467-AE9C-E94A-BC81-2E7768487ACF}" destId="{AE2CFB74-172F-C64D-848C-111C5268C394}" srcOrd="3" destOrd="0" presId="urn:microsoft.com/office/officeart/2016/7/layout/BasicLinearProcessNumbered"/>
    <dgm:cxn modelId="{3C7C5C42-5255-B54A-8362-E07AA4B8577C}" type="presParOf" srcId="{EB2DC1FC-D233-B345-9DDA-A5257A9221A9}" destId="{547E165B-0FC3-5744-BBB6-01EB2C3C639D}" srcOrd="1" destOrd="0" presId="urn:microsoft.com/office/officeart/2016/7/layout/BasicLinearProcessNumbered"/>
    <dgm:cxn modelId="{BDEC7E35-E3CD-F64D-B970-082C0D56B066}" type="presParOf" srcId="{EB2DC1FC-D233-B345-9DDA-A5257A9221A9}" destId="{7609317C-BAF8-CC43-8725-5FE18C1612BE}" srcOrd="2" destOrd="0" presId="urn:microsoft.com/office/officeart/2016/7/layout/BasicLinearProcessNumbered"/>
    <dgm:cxn modelId="{BF6AE5DE-7D49-4B44-802A-A48DE4CEF47D}" type="presParOf" srcId="{7609317C-BAF8-CC43-8725-5FE18C1612BE}" destId="{29D7CF03-1FA2-EC47-8508-CCE570722D4A}" srcOrd="0" destOrd="0" presId="urn:microsoft.com/office/officeart/2016/7/layout/BasicLinearProcessNumbered"/>
    <dgm:cxn modelId="{B63FA959-439B-AA41-A292-0A0CF43CBF6F}" type="presParOf" srcId="{7609317C-BAF8-CC43-8725-5FE18C1612BE}" destId="{D8A2EA9B-C5DD-E24F-81AC-787A81E0E626}" srcOrd="1" destOrd="0" presId="urn:microsoft.com/office/officeart/2016/7/layout/BasicLinearProcessNumbered"/>
    <dgm:cxn modelId="{4E9F13D0-26EB-4B4B-A5D9-8D68A7847C1F}" type="presParOf" srcId="{7609317C-BAF8-CC43-8725-5FE18C1612BE}" destId="{4976302C-4AEA-D84C-B3FE-F9BBD9A95D3F}" srcOrd="2" destOrd="0" presId="urn:microsoft.com/office/officeart/2016/7/layout/BasicLinearProcessNumbered"/>
    <dgm:cxn modelId="{542AD337-B173-114E-94B0-30DADE49AD6A}" type="presParOf" srcId="{7609317C-BAF8-CC43-8725-5FE18C1612BE}" destId="{C1639E4C-71E7-0848-8802-31B3BA09B607}" srcOrd="3" destOrd="0" presId="urn:microsoft.com/office/officeart/2016/7/layout/BasicLinearProcessNumbered"/>
    <dgm:cxn modelId="{F7C89F7B-33D0-A244-84DE-F0B71A85227F}" type="presParOf" srcId="{EB2DC1FC-D233-B345-9DDA-A5257A9221A9}" destId="{2A485DD1-342B-E24D-824D-2944D18B7325}" srcOrd="3" destOrd="0" presId="urn:microsoft.com/office/officeart/2016/7/layout/BasicLinearProcessNumbered"/>
    <dgm:cxn modelId="{B18B1D84-E339-1240-8ED1-B06F77741276}" type="presParOf" srcId="{EB2DC1FC-D233-B345-9DDA-A5257A9221A9}" destId="{A438F4E7-9A08-6341-8559-2058D03A284D}" srcOrd="4" destOrd="0" presId="urn:microsoft.com/office/officeart/2016/7/layout/BasicLinearProcessNumbered"/>
    <dgm:cxn modelId="{77C2BDA8-8F2E-E940-ACF5-6E97BB15EB04}" type="presParOf" srcId="{A438F4E7-9A08-6341-8559-2058D03A284D}" destId="{FD50F289-AF5C-8E4A-9DC1-235325D5C209}" srcOrd="0" destOrd="0" presId="urn:microsoft.com/office/officeart/2016/7/layout/BasicLinearProcessNumbered"/>
    <dgm:cxn modelId="{65D7EC53-8553-B040-9A0B-12EB564AB4FF}" type="presParOf" srcId="{A438F4E7-9A08-6341-8559-2058D03A284D}" destId="{1092C063-618B-FF48-BA3F-B697927E0D1C}" srcOrd="1" destOrd="0" presId="urn:microsoft.com/office/officeart/2016/7/layout/BasicLinearProcessNumbered"/>
    <dgm:cxn modelId="{1068D8C1-4A07-824A-9C1E-43493454A78B}" type="presParOf" srcId="{A438F4E7-9A08-6341-8559-2058D03A284D}" destId="{5F51BE34-FD84-864B-BBCC-7835F9608A11}" srcOrd="2" destOrd="0" presId="urn:microsoft.com/office/officeart/2016/7/layout/BasicLinearProcessNumbered"/>
    <dgm:cxn modelId="{7B54953C-DBF1-E647-920C-5D8A1FA19B86}" type="presParOf" srcId="{A438F4E7-9A08-6341-8559-2058D03A284D}" destId="{43F20849-6FA9-0F41-9838-24EAF365A6BB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D38FD0-BBE8-4B40-A012-1927C9C2699A}">
      <dsp:nvSpPr>
        <dsp:cNvPr id="0" name=""/>
        <dsp:cNvSpPr/>
      </dsp:nvSpPr>
      <dsp:spPr>
        <a:xfrm>
          <a:off x="0" y="2703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3802A8-771A-784D-8F54-E42F46AD11F3}">
      <dsp:nvSpPr>
        <dsp:cNvPr id="0" name=""/>
        <dsp:cNvSpPr/>
      </dsp:nvSpPr>
      <dsp:spPr>
        <a:xfrm>
          <a:off x="0" y="2703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b="0" i="0" kern="1200"/>
            <a:t>Deep dive into security enhancements: Isolated security model, reduced attack surface due to minimized hypervisor functionality.</a:t>
          </a:r>
          <a:endParaRPr lang="en-US" sz="2900" kern="1200"/>
        </a:p>
      </dsp:txBody>
      <dsp:txXfrm>
        <a:off x="0" y="2703"/>
        <a:ext cx="6900512" cy="1843578"/>
      </dsp:txXfrm>
    </dsp:sp>
    <dsp:sp modelId="{DF5D05EF-8B61-9F4C-B1C1-45CF079D3625}">
      <dsp:nvSpPr>
        <dsp:cNvPr id="0" name=""/>
        <dsp:cNvSpPr/>
      </dsp:nvSpPr>
      <dsp:spPr>
        <a:xfrm>
          <a:off x="0" y="1846281"/>
          <a:ext cx="6900512" cy="0"/>
        </a:xfrm>
        <a:prstGeom prst="lin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B5AD51-6BA7-CB44-9046-E04D96F06365}">
      <dsp:nvSpPr>
        <dsp:cNvPr id="0" name=""/>
        <dsp:cNvSpPr/>
      </dsp:nvSpPr>
      <dsp:spPr>
        <a:xfrm>
          <a:off x="0" y="1846281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b="0" i="0" kern="1200"/>
            <a:t>Discuss the Nitro Security Chip: Hardware-based root of trust, encryption, and secure boot processes.</a:t>
          </a:r>
          <a:endParaRPr lang="en-US" sz="2900" kern="1200"/>
        </a:p>
      </dsp:txBody>
      <dsp:txXfrm>
        <a:off x="0" y="1846281"/>
        <a:ext cx="6900512" cy="1843578"/>
      </dsp:txXfrm>
    </dsp:sp>
    <dsp:sp modelId="{47B61E2F-B713-9042-8D6A-C00BE5E76F23}">
      <dsp:nvSpPr>
        <dsp:cNvPr id="0" name=""/>
        <dsp:cNvSpPr/>
      </dsp:nvSpPr>
      <dsp:spPr>
        <a:xfrm>
          <a:off x="0" y="3689859"/>
          <a:ext cx="6900512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8789C0-CEF9-8745-A912-A8947165D2B7}">
      <dsp:nvSpPr>
        <dsp:cNvPr id="0" name=""/>
        <dsp:cNvSpPr/>
      </dsp:nvSpPr>
      <dsp:spPr>
        <a:xfrm>
          <a:off x="0" y="3689859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b="0" i="0" kern="1200"/>
            <a:t>Broader impact on AWS security: How Nitro elevates the security baseline of AWS cloud services.</a:t>
          </a:r>
          <a:endParaRPr lang="en-US" sz="2900" kern="1200"/>
        </a:p>
      </dsp:txBody>
      <dsp:txXfrm>
        <a:off x="0" y="3689859"/>
        <a:ext cx="6900512" cy="18435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21ED87-629B-EE4E-98D5-A1211E3349BA}">
      <dsp:nvSpPr>
        <dsp:cNvPr id="0" name=""/>
        <dsp:cNvSpPr/>
      </dsp:nvSpPr>
      <dsp:spPr>
        <a:xfrm>
          <a:off x="0" y="1214420"/>
          <a:ext cx="2078516" cy="2909923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049" tIns="330200" rIns="162049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0" i="0" kern="1200"/>
            <a:t>Forecast Nitro’s influence on future cloud technologies: Predictions on how Nitro will shape next-gen cloud services.</a:t>
          </a:r>
          <a:endParaRPr lang="en-US" sz="1300" kern="1200"/>
        </a:p>
      </dsp:txBody>
      <dsp:txXfrm>
        <a:off x="0" y="2320191"/>
        <a:ext cx="2078516" cy="1745953"/>
      </dsp:txXfrm>
    </dsp:sp>
    <dsp:sp modelId="{F86AB52E-2A81-CC41-A607-4AA45C1261A4}">
      <dsp:nvSpPr>
        <dsp:cNvPr id="0" name=""/>
        <dsp:cNvSpPr/>
      </dsp:nvSpPr>
      <dsp:spPr>
        <a:xfrm>
          <a:off x="602769" y="1505412"/>
          <a:ext cx="872976" cy="87297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61" tIns="12700" rIns="68061" bIns="1270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1</a:t>
          </a:r>
        </a:p>
      </dsp:txBody>
      <dsp:txXfrm>
        <a:off x="730613" y="1633256"/>
        <a:ext cx="617288" cy="617288"/>
      </dsp:txXfrm>
    </dsp:sp>
    <dsp:sp modelId="{3EEE6ED5-C210-304B-B37D-B350491BB888}">
      <dsp:nvSpPr>
        <dsp:cNvPr id="0" name=""/>
        <dsp:cNvSpPr/>
      </dsp:nvSpPr>
      <dsp:spPr>
        <a:xfrm>
          <a:off x="0" y="4124271"/>
          <a:ext cx="2078516" cy="72"/>
        </a:xfrm>
        <a:prstGeom prst="rect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2700" cap="flat" cmpd="sng" algn="ctr">
          <a:solidFill>
            <a:schemeClr val="accent2">
              <a:hueOff val="-291073"/>
              <a:satOff val="-16786"/>
              <a:lumOff val="17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D7CF03-1FA2-EC47-8508-CCE570722D4A}">
      <dsp:nvSpPr>
        <dsp:cNvPr id="0" name=""/>
        <dsp:cNvSpPr/>
      </dsp:nvSpPr>
      <dsp:spPr>
        <a:xfrm>
          <a:off x="2286368" y="1214420"/>
          <a:ext cx="2078516" cy="2909923"/>
        </a:xfrm>
        <a:prstGeom prst="rect">
          <a:avLst/>
        </a:prstGeom>
        <a:solidFill>
          <a:schemeClr val="accent2">
            <a:tint val="40000"/>
            <a:alpha val="90000"/>
            <a:hueOff val="-424613"/>
            <a:satOff val="-37673"/>
            <a:lumOff val="-3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049" tIns="330200" rIns="162049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0" i="0" kern="1200"/>
            <a:t>Potential innovations: Speculate on new AWS services and features enabled by Nitro.</a:t>
          </a:r>
          <a:endParaRPr lang="en-US" sz="1300" kern="1200"/>
        </a:p>
      </dsp:txBody>
      <dsp:txXfrm>
        <a:off x="2286368" y="2320191"/>
        <a:ext cx="2078516" cy="1745953"/>
      </dsp:txXfrm>
    </dsp:sp>
    <dsp:sp modelId="{D8A2EA9B-C5DD-E24F-81AC-787A81E0E626}">
      <dsp:nvSpPr>
        <dsp:cNvPr id="0" name=""/>
        <dsp:cNvSpPr/>
      </dsp:nvSpPr>
      <dsp:spPr>
        <a:xfrm>
          <a:off x="2889138" y="1505412"/>
          <a:ext cx="872976" cy="872976"/>
        </a:xfrm>
        <a:prstGeom prst="ellipse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2700" cap="flat" cmpd="sng" algn="ctr">
          <a:solidFill>
            <a:schemeClr val="accent2">
              <a:hueOff val="-582145"/>
              <a:satOff val="-33571"/>
              <a:lumOff val="34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61" tIns="12700" rIns="68061" bIns="1270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2</a:t>
          </a:r>
        </a:p>
      </dsp:txBody>
      <dsp:txXfrm>
        <a:off x="3016982" y="1633256"/>
        <a:ext cx="617288" cy="617288"/>
      </dsp:txXfrm>
    </dsp:sp>
    <dsp:sp modelId="{4976302C-4AEA-D84C-B3FE-F9BBD9A95D3F}">
      <dsp:nvSpPr>
        <dsp:cNvPr id="0" name=""/>
        <dsp:cNvSpPr/>
      </dsp:nvSpPr>
      <dsp:spPr>
        <a:xfrm>
          <a:off x="2286368" y="4124271"/>
          <a:ext cx="2078516" cy="72"/>
        </a:xfrm>
        <a:prstGeom prst="rect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2700" cap="flat" cmpd="sng" algn="ctr">
          <a:solidFill>
            <a:schemeClr val="accent2">
              <a:hueOff val="-873218"/>
              <a:satOff val="-50357"/>
              <a:lumOff val="5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50F289-AF5C-8E4A-9DC1-235325D5C209}">
      <dsp:nvSpPr>
        <dsp:cNvPr id="0" name=""/>
        <dsp:cNvSpPr/>
      </dsp:nvSpPr>
      <dsp:spPr>
        <a:xfrm>
          <a:off x="4572736" y="1214420"/>
          <a:ext cx="2078516" cy="2909923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049" tIns="330200" rIns="162049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0" i="0" kern="1200"/>
            <a:t>Discuss the strategic advantage: How Nitro positions AWS as a leader in efficient, secure cloud services.</a:t>
          </a:r>
          <a:endParaRPr lang="en-US" sz="1300" kern="1200"/>
        </a:p>
      </dsp:txBody>
      <dsp:txXfrm>
        <a:off x="4572736" y="2320191"/>
        <a:ext cx="2078516" cy="1745953"/>
      </dsp:txXfrm>
    </dsp:sp>
    <dsp:sp modelId="{1092C063-618B-FF48-BA3F-B697927E0D1C}">
      <dsp:nvSpPr>
        <dsp:cNvPr id="0" name=""/>
        <dsp:cNvSpPr/>
      </dsp:nvSpPr>
      <dsp:spPr>
        <a:xfrm>
          <a:off x="5175506" y="1505412"/>
          <a:ext cx="872976" cy="872976"/>
        </a:xfrm>
        <a:prstGeom prst="ellipse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2700" cap="flat" cmpd="sng" algn="ctr">
          <a:solidFill>
            <a:schemeClr val="accent2">
              <a:hueOff val="-1164290"/>
              <a:satOff val="-67142"/>
              <a:lumOff val="69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61" tIns="12700" rIns="68061" bIns="1270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3</a:t>
          </a:r>
        </a:p>
      </dsp:txBody>
      <dsp:txXfrm>
        <a:off x="5303350" y="1633256"/>
        <a:ext cx="617288" cy="617288"/>
      </dsp:txXfrm>
    </dsp:sp>
    <dsp:sp modelId="{5F51BE34-FD84-864B-BBCC-7835F9608A11}">
      <dsp:nvSpPr>
        <dsp:cNvPr id="0" name=""/>
        <dsp:cNvSpPr/>
      </dsp:nvSpPr>
      <dsp:spPr>
        <a:xfrm>
          <a:off x="4572736" y="4124271"/>
          <a:ext cx="2078516" cy="72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6B131-78C9-96D3-8BAE-126B05A6FF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CA9990-0387-A299-A1EA-4902776ADC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B816A-ED17-C4AD-AB13-7456E7411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429E2-DF8E-1342-B890-861DA6477E85}" type="datetimeFigureOut">
              <a:rPr lang="en-CH" smtClean="0"/>
              <a:t>25.11.2023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18123-6E5F-BB84-C3C0-631E931AD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842E1-C516-56EF-7F11-15BC4BF63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1942-FC72-CE48-81A1-83A196FFD2A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41437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56191-49B6-3A73-A206-5D6BDE0EB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45C9D9-1528-9E8A-D20B-B329C555D0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51CDF-8F31-08BC-B955-32ADBC9D4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429E2-DF8E-1342-B890-861DA6477E85}" type="datetimeFigureOut">
              <a:rPr lang="en-CH" smtClean="0"/>
              <a:t>25.11.2023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399BA-DA9C-D059-B9E5-597782091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D2FF7-5AEE-D568-9E67-350197046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1942-FC72-CE48-81A1-83A196FFD2A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74772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C11F6F-DDBD-0CCA-3719-8B854E0214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39CC78-1AF2-3158-8743-7C8BED8EC7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F6CA66-18B7-E653-D36B-A89DDF6FC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429E2-DF8E-1342-B890-861DA6477E85}" type="datetimeFigureOut">
              <a:rPr lang="en-CH" smtClean="0"/>
              <a:t>25.11.2023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D97E1-FB26-77DA-4FA8-79210DF9B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0F056-C80F-2A1C-CEC7-C29CF8383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1942-FC72-CE48-81A1-83A196FFD2A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81515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1185C-7187-927F-A531-DC114B158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57666-0D20-E298-8F50-DC9CBB999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BDEBA2-C91F-9F7D-A8DF-9B0649768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429E2-DF8E-1342-B890-861DA6477E85}" type="datetimeFigureOut">
              <a:rPr lang="en-CH" smtClean="0"/>
              <a:t>25.11.2023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59BF08-4392-9589-0123-685CE107A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907C1-7526-BDE2-90FA-7BC1F0396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1942-FC72-CE48-81A1-83A196FFD2A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22358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61DD8-AD89-57E0-1743-D538429D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95F8C-E390-5165-4EA1-EB91E84BC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5E880-DF76-B9B8-BE09-ACB3CF270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429E2-DF8E-1342-B890-861DA6477E85}" type="datetimeFigureOut">
              <a:rPr lang="en-CH" smtClean="0"/>
              <a:t>25.11.2023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07D8A8-94E9-1E91-9569-5A94F2BDA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A2388-56A7-F760-D53D-111782BB9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1942-FC72-CE48-81A1-83A196FFD2A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8252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F4DF2-CDE6-97EC-2EEF-3E5CC697C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5BD79-08AD-9F25-4D8F-8E418A1F8B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5527BA-AED7-DAF0-8CE7-C3DB243FE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9A8D7B-B239-577E-3709-13AE0A02B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429E2-DF8E-1342-B890-861DA6477E85}" type="datetimeFigureOut">
              <a:rPr lang="en-CH" smtClean="0"/>
              <a:t>25.11.2023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4C5DB6-847D-101D-345B-EB61D8996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F046F0-15AE-BEB2-8CF3-59988CEEA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1942-FC72-CE48-81A1-83A196FFD2A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33506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8E6CD-878E-788D-C095-50AD72D32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C9EF63-92AC-538E-F8B6-A75C60C297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32E856-613F-4345-3DB4-BE81655B3E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D8892C-CDF7-5EE7-1149-2F669397E2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3A57AA-D2B1-B342-7EEF-829E1359C5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7F32DA-519D-139C-7636-AA49AB3A2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429E2-DF8E-1342-B890-861DA6477E85}" type="datetimeFigureOut">
              <a:rPr lang="en-CH" smtClean="0"/>
              <a:t>25.11.2023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3704C7-DAD6-6028-208D-DF11C7E27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A5A5AE-9248-5BDB-7CBE-126990C98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1942-FC72-CE48-81A1-83A196FFD2A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42641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F3110-B2E6-6589-B7FD-8D27C5F82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4B3730-41CF-72B6-B9D4-E4F1AD3A4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429E2-DF8E-1342-B890-861DA6477E85}" type="datetimeFigureOut">
              <a:rPr lang="en-CH" smtClean="0"/>
              <a:t>25.11.2023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FA9342-BFC1-0DA1-A484-7CD02499D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57658D-8B71-85E3-74BD-F6A6A4782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1942-FC72-CE48-81A1-83A196FFD2A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27160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BF810B-1393-756E-4D92-BF6ED5588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429E2-DF8E-1342-B890-861DA6477E85}" type="datetimeFigureOut">
              <a:rPr lang="en-CH" smtClean="0"/>
              <a:t>25.11.2023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293CF5-6438-80D0-CC22-073A07B4F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FA4DE8-5777-EF7F-8ADC-EE94818D9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1942-FC72-CE48-81A1-83A196FFD2A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5141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74A01-FE9F-64C8-CD19-288121BF3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A4D10-CB36-53A9-7D26-3D6A444AC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FEE930-431A-486E-63CE-DA67CE524C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47D900-F6CD-6677-1D82-F19DD1C42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429E2-DF8E-1342-B890-861DA6477E85}" type="datetimeFigureOut">
              <a:rPr lang="en-CH" smtClean="0"/>
              <a:t>25.11.2023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43C36A-CEDC-A368-3E53-43C20051F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A8BD42-8C15-B725-ED29-2A10CE1B1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1942-FC72-CE48-81A1-83A196FFD2A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40922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873AB-7CF7-377D-C79E-7751C1A95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CB97ED-7F3F-A293-E108-B3837576EF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79C28B-DBB3-E335-744F-BF7B809BF4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649B4E-172B-A2DF-A57C-6CB4CD486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429E2-DF8E-1342-B890-861DA6477E85}" type="datetimeFigureOut">
              <a:rPr lang="en-CH" smtClean="0"/>
              <a:t>25.11.2023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F68E63-A340-3432-5029-B21CB9FD5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2ED569-776A-B451-7F4E-73DA76DB1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1942-FC72-CE48-81A1-83A196FFD2A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678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771F76-23A8-2465-56B5-350C304F2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09239B-7119-F068-AB0A-92ED81130A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224521-CAD0-9C3B-0620-61C3C69FC2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429E2-DF8E-1342-B890-861DA6477E85}" type="datetimeFigureOut">
              <a:rPr lang="en-CH" smtClean="0"/>
              <a:t>25.11.2023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F878A5-DA88-2BB2-C717-9168A44CF9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90CEE6-33D5-ED75-5937-2279534D8F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1942-FC72-CE48-81A1-83A196FFD2A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21205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D6D247-A188-0ADC-F9AE-70A4EB79DD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GB" sz="7200" b="1" i="0">
                <a:effectLst/>
                <a:latin typeface="Söhne"/>
              </a:rPr>
              <a:t>AWS Nitro System</a:t>
            </a:r>
            <a:br>
              <a:rPr lang="en-GB" sz="7200" b="1" i="0">
                <a:effectLst/>
                <a:latin typeface="Söhne"/>
              </a:rPr>
            </a:br>
            <a:endParaRPr lang="en-CH" sz="72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7696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33" name="Freeform: Shape 1032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38" name="Freeform: Shape 1034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A299A1-9E43-78EC-F7E3-254109A83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n-GB" sz="2800" b="1" i="0">
                <a:effectLst/>
                <a:latin typeface="Söhne"/>
              </a:rPr>
              <a:t>Introduction to AWS Nitro System</a:t>
            </a:r>
            <a:endParaRPr lang="en-CH" sz="2800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AE7C2-856D-1112-0088-D86DD94C1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1600" b="0" i="0">
                <a:effectLst/>
                <a:latin typeface="Söhne"/>
              </a:rPr>
              <a:t>Define AWS Nitro System: A combination of dedicated hardware and lightweight hypervisor that delivers enhanced performance and security.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600" b="0" i="0">
                <a:effectLst/>
                <a:latin typeface="Söhne"/>
              </a:rPr>
              <a:t>Trace its evolution: From traditional hypervisors to the innovation of Nitro.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600" b="0" i="0">
                <a:effectLst/>
                <a:latin typeface="Söhne"/>
              </a:rPr>
              <a:t>Emphasize Nitro's impact: Significant improvements in compute efficiency, consistent performance, and enhanced security for AWS cloud instances.</a:t>
            </a:r>
          </a:p>
          <a:p>
            <a:endParaRPr lang="en-CH" sz="1600"/>
          </a:p>
        </p:txBody>
      </p:sp>
      <p:pic>
        <p:nvPicPr>
          <p:cNvPr id="1026" name="Picture 2" descr="AWS Nitro System | AWS Security Blog">
            <a:extLst>
              <a:ext uri="{FF2B5EF4-FFF2-40B4-BE49-F238E27FC236}">
                <a16:creationId xmlns:a16="http://schemas.microsoft.com/office/drawing/2014/main" id="{AEB8B904-16BC-70B5-9F6C-A848EED951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01184" y="1748790"/>
            <a:ext cx="6922008" cy="3461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1500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D3819A-824A-A69D-237E-61E80DCA7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>
            <a:normAutofit/>
          </a:bodyPr>
          <a:lstStyle/>
          <a:p>
            <a:r>
              <a:rPr lang="en-GB" sz="3400" b="1" i="0">
                <a:effectLst/>
                <a:latin typeface="Söhne"/>
              </a:rPr>
              <a:t>Architecture of the AWS Nitro System</a:t>
            </a:r>
            <a:endParaRPr lang="en-CH" sz="3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E13D1-6460-9A31-DBB6-C85A1F59D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366" y="2194102"/>
            <a:ext cx="3427001" cy="3908586"/>
          </a:xfrm>
        </p:spPr>
        <p:txBody>
          <a:bodyPr>
            <a:normAutofit/>
          </a:bodyPr>
          <a:lstStyle/>
          <a:p>
            <a:r>
              <a:rPr lang="en-GB" sz="1700"/>
              <a:t>Illustrate the unique architecture: Differentiate between traditional virtualization and Nitro's approach.</a:t>
            </a:r>
          </a:p>
          <a:p>
            <a:r>
              <a:rPr lang="en-GB" sz="1700"/>
              <a:t>Components explained: Dive into Nitro Cards for specific functions (e.g., VPC, EBS), the Nitro Security Chip for hardware security, and the lightweight Nitro Hypervisor for resource isolation.</a:t>
            </a:r>
          </a:p>
          <a:p>
            <a:r>
              <a:rPr lang="en-GB" sz="1700"/>
              <a:t>Highlight architectural benefits: Enhanced resource optimization and reduced virtualization overhead.</a:t>
            </a:r>
            <a:br>
              <a:rPr lang="en-GB" sz="1700"/>
            </a:br>
            <a:endParaRPr lang="en-CH" sz="1700"/>
          </a:p>
        </p:txBody>
      </p:sp>
      <p:pic>
        <p:nvPicPr>
          <p:cNvPr id="1026" name="Picture 2" descr="Security Benefits of the Nitro Architecture">
            <a:extLst>
              <a:ext uri="{FF2B5EF4-FFF2-40B4-BE49-F238E27FC236}">
                <a16:creationId xmlns:a16="http://schemas.microsoft.com/office/drawing/2014/main" id="{EFBDB7B7-5374-49AC-C433-E22A3D3D18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45457" y="1709737"/>
            <a:ext cx="6155141" cy="3462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8997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0A0D747-F38B-4A99-9985-62CE8C247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D1BF32B-6CA3-4695-8A0C-1AC789B58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5277870" cy="6858000"/>
          </a:xfrm>
          <a:custGeom>
            <a:avLst/>
            <a:gdLst>
              <a:gd name="connsiteX0" fmla="*/ 643741 w 5434004"/>
              <a:gd name="connsiteY0" fmla="*/ 0 h 6858000"/>
              <a:gd name="connsiteX1" fmla="*/ 5434004 w 5434004"/>
              <a:gd name="connsiteY1" fmla="*/ 0 h 6858000"/>
              <a:gd name="connsiteX2" fmla="*/ 5434004 w 5434004"/>
              <a:gd name="connsiteY2" fmla="*/ 6858000 h 6858000"/>
              <a:gd name="connsiteX3" fmla="*/ 0 w 5434004"/>
              <a:gd name="connsiteY3" fmla="*/ 6858000 h 6858000"/>
              <a:gd name="connsiteX4" fmla="*/ 0 w 5434004"/>
              <a:gd name="connsiteY4" fmla="*/ 6857998 h 6858000"/>
              <a:gd name="connsiteX5" fmla="*/ 1049407 w 5434004"/>
              <a:gd name="connsiteY5" fmla="*/ 6857998 h 6858000"/>
              <a:gd name="connsiteX6" fmla="*/ 1033092 w 5434004"/>
              <a:gd name="connsiteY6" fmla="*/ 6843615 h 6858000"/>
              <a:gd name="connsiteX7" fmla="*/ 1004585 w 5434004"/>
              <a:gd name="connsiteY7" fmla="*/ 6800899 h 6858000"/>
              <a:gd name="connsiteX8" fmla="*/ 984086 w 5434004"/>
              <a:gd name="connsiteY8" fmla="*/ 6765441 h 6858000"/>
              <a:gd name="connsiteX9" fmla="*/ 955964 w 5434004"/>
              <a:gd name="connsiteY9" fmla="*/ 6739541 h 6858000"/>
              <a:gd name="connsiteX10" fmla="*/ 945820 w 5434004"/>
              <a:gd name="connsiteY10" fmla="*/ 6673829 h 6858000"/>
              <a:gd name="connsiteX11" fmla="*/ 921540 w 5434004"/>
              <a:gd name="connsiteY11" fmla="*/ 6620155 h 6858000"/>
              <a:gd name="connsiteX12" fmla="*/ 876436 w 5434004"/>
              <a:gd name="connsiteY12" fmla="*/ 6610437 h 6858000"/>
              <a:gd name="connsiteX13" fmla="*/ 876973 w 5434004"/>
              <a:gd name="connsiteY13" fmla="*/ 6596307 h 6858000"/>
              <a:gd name="connsiteX14" fmla="*/ 893782 w 5434004"/>
              <a:gd name="connsiteY14" fmla="*/ 6536039 h 6858000"/>
              <a:gd name="connsiteX15" fmla="*/ 830281 w 5434004"/>
              <a:gd name="connsiteY15" fmla="*/ 6239239 h 6858000"/>
              <a:gd name="connsiteX16" fmla="*/ 816373 w 5434004"/>
              <a:gd name="connsiteY16" fmla="*/ 6116986 h 6858000"/>
              <a:gd name="connsiteX17" fmla="*/ 788606 w 5434004"/>
              <a:gd name="connsiteY17" fmla="*/ 5895434 h 6858000"/>
              <a:gd name="connsiteX18" fmla="*/ 762315 w 5434004"/>
              <a:gd name="connsiteY18" fmla="*/ 5848019 h 6858000"/>
              <a:gd name="connsiteX19" fmla="*/ 714842 w 5434004"/>
              <a:gd name="connsiteY19" fmla="*/ 5722306 h 6858000"/>
              <a:gd name="connsiteX20" fmla="*/ 679500 w 5434004"/>
              <a:gd name="connsiteY20" fmla="*/ 5528085 h 6858000"/>
              <a:gd name="connsiteX21" fmla="*/ 660956 w 5434004"/>
              <a:gd name="connsiteY21" fmla="*/ 5506768 h 6858000"/>
              <a:gd name="connsiteX22" fmla="*/ 642957 w 5434004"/>
              <a:gd name="connsiteY22" fmla="*/ 5473318 h 6858000"/>
              <a:gd name="connsiteX23" fmla="*/ 602099 w 5434004"/>
              <a:gd name="connsiteY23" fmla="*/ 5418521 h 6858000"/>
              <a:gd name="connsiteX24" fmla="*/ 563009 w 5434004"/>
              <a:gd name="connsiteY24" fmla="*/ 5337536 h 6858000"/>
              <a:gd name="connsiteX25" fmla="*/ 584675 w 5434004"/>
              <a:gd name="connsiteY25" fmla="*/ 5255190 h 6858000"/>
              <a:gd name="connsiteX26" fmla="*/ 564878 w 5434004"/>
              <a:gd name="connsiteY26" fmla="*/ 5208171 h 6858000"/>
              <a:gd name="connsiteX27" fmla="*/ 540145 w 5434004"/>
              <a:gd name="connsiteY27" fmla="*/ 4993731 h 6858000"/>
              <a:gd name="connsiteX28" fmla="*/ 512099 w 5434004"/>
              <a:gd name="connsiteY28" fmla="*/ 4896399 h 6858000"/>
              <a:gd name="connsiteX29" fmla="*/ 482378 w 5434004"/>
              <a:gd name="connsiteY29" fmla="*/ 4838613 h 6858000"/>
              <a:gd name="connsiteX30" fmla="*/ 468676 w 5434004"/>
              <a:gd name="connsiteY30" fmla="*/ 4796522 h 6858000"/>
              <a:gd name="connsiteX31" fmla="*/ 430881 w 5434004"/>
              <a:gd name="connsiteY31" fmla="*/ 4672370 h 6858000"/>
              <a:gd name="connsiteX32" fmla="*/ 415292 w 5434004"/>
              <a:gd name="connsiteY32" fmla="*/ 4634253 h 6858000"/>
              <a:gd name="connsiteX33" fmla="*/ 348919 w 5434004"/>
              <a:gd name="connsiteY33" fmla="*/ 4549232 h 6858000"/>
              <a:gd name="connsiteX34" fmla="*/ 292438 w 5434004"/>
              <a:gd name="connsiteY34" fmla="*/ 4479912 h 6858000"/>
              <a:gd name="connsiteX35" fmla="*/ 283567 w 5434004"/>
              <a:gd name="connsiteY35" fmla="*/ 4376609 h 6858000"/>
              <a:gd name="connsiteX36" fmla="*/ 247018 w 5434004"/>
              <a:gd name="connsiteY36" fmla="*/ 4280257 h 6858000"/>
              <a:gd name="connsiteX37" fmla="*/ 243154 w 5434004"/>
              <a:gd name="connsiteY37" fmla="*/ 4208492 h 6858000"/>
              <a:gd name="connsiteX38" fmla="*/ 267243 w 5434004"/>
              <a:gd name="connsiteY38" fmla="*/ 4120636 h 6858000"/>
              <a:gd name="connsiteX39" fmla="*/ 274676 w 5434004"/>
              <a:gd name="connsiteY39" fmla="*/ 4116556 h 6858000"/>
              <a:gd name="connsiteX40" fmla="*/ 274016 w 5434004"/>
              <a:gd name="connsiteY40" fmla="*/ 4109625 h 6858000"/>
              <a:gd name="connsiteX41" fmla="*/ 266711 w 5434004"/>
              <a:gd name="connsiteY41" fmla="*/ 4105624 h 6858000"/>
              <a:gd name="connsiteX42" fmla="*/ 267360 w 5434004"/>
              <a:gd name="connsiteY42" fmla="*/ 4051441 h 6858000"/>
              <a:gd name="connsiteX43" fmla="*/ 280863 w 5434004"/>
              <a:gd name="connsiteY43" fmla="*/ 3988494 h 6858000"/>
              <a:gd name="connsiteX44" fmla="*/ 254473 w 5434004"/>
              <a:gd name="connsiteY44" fmla="*/ 3926485 h 6858000"/>
              <a:gd name="connsiteX45" fmla="*/ 238942 w 5434004"/>
              <a:gd name="connsiteY45" fmla="*/ 3857057 h 6858000"/>
              <a:gd name="connsiteX46" fmla="*/ 229388 w 5434004"/>
              <a:gd name="connsiteY46" fmla="*/ 3815650 h 6858000"/>
              <a:gd name="connsiteX47" fmla="*/ 224025 w 5434004"/>
              <a:gd name="connsiteY47" fmla="*/ 3696745 h 6858000"/>
              <a:gd name="connsiteX48" fmla="*/ 242028 w 5434004"/>
              <a:gd name="connsiteY48" fmla="*/ 3477814 h 6858000"/>
              <a:gd name="connsiteX49" fmla="*/ 239663 w 5434004"/>
              <a:gd name="connsiteY49" fmla="*/ 3375354 h 6858000"/>
              <a:gd name="connsiteX50" fmla="*/ 242939 w 5434004"/>
              <a:gd name="connsiteY50" fmla="*/ 3235494 h 6858000"/>
              <a:gd name="connsiteX51" fmla="*/ 235466 w 5434004"/>
              <a:gd name="connsiteY51" fmla="*/ 3111896 h 6858000"/>
              <a:gd name="connsiteX52" fmla="*/ 225859 w 5434004"/>
              <a:gd name="connsiteY52" fmla="*/ 3061665 h 6858000"/>
              <a:gd name="connsiteX53" fmla="*/ 214543 w 5434004"/>
              <a:gd name="connsiteY53" fmla="*/ 3026187 h 6858000"/>
              <a:gd name="connsiteX54" fmla="*/ 209002 w 5434004"/>
              <a:gd name="connsiteY54" fmla="*/ 2930097 h 6858000"/>
              <a:gd name="connsiteX55" fmla="*/ 209539 w 5434004"/>
              <a:gd name="connsiteY55" fmla="*/ 2768399 h 6858000"/>
              <a:gd name="connsiteX56" fmla="*/ 207490 w 5434004"/>
              <a:gd name="connsiteY56" fmla="*/ 2734615 h 6858000"/>
              <a:gd name="connsiteX57" fmla="*/ 197130 w 5434004"/>
              <a:gd name="connsiteY57" fmla="*/ 2708116 h 6858000"/>
              <a:gd name="connsiteX58" fmla="*/ 187231 w 5434004"/>
              <a:gd name="connsiteY58" fmla="*/ 2704185 h 6858000"/>
              <a:gd name="connsiteX59" fmla="*/ 184723 w 5434004"/>
              <a:gd name="connsiteY59" fmla="*/ 2686011 h 6858000"/>
              <a:gd name="connsiteX60" fmla="*/ 169929 w 5434004"/>
              <a:gd name="connsiteY60" fmla="*/ 2656504 h 6858000"/>
              <a:gd name="connsiteX61" fmla="*/ 188242 w 5434004"/>
              <a:gd name="connsiteY61" fmla="*/ 2589493 h 6858000"/>
              <a:gd name="connsiteX62" fmla="*/ 189125 w 5434004"/>
              <a:gd name="connsiteY62" fmla="*/ 2457617 h 6858000"/>
              <a:gd name="connsiteX63" fmla="*/ 195205 w 5434004"/>
              <a:gd name="connsiteY63" fmla="*/ 2210817 h 6858000"/>
              <a:gd name="connsiteX64" fmla="*/ 175797 w 5434004"/>
              <a:gd name="connsiteY64" fmla="*/ 1901521 h 6858000"/>
              <a:gd name="connsiteX65" fmla="*/ 156134 w 5434004"/>
              <a:gd name="connsiteY65" fmla="*/ 1700722 h 6858000"/>
              <a:gd name="connsiteX66" fmla="*/ 174157 w 5434004"/>
              <a:gd name="connsiteY66" fmla="*/ 1661610 h 6858000"/>
              <a:gd name="connsiteX67" fmla="*/ 180802 w 5434004"/>
              <a:gd name="connsiteY67" fmla="*/ 1640073 h 6858000"/>
              <a:gd name="connsiteX68" fmla="*/ 179221 w 5434004"/>
              <a:gd name="connsiteY68" fmla="*/ 1637398 h 6858000"/>
              <a:gd name="connsiteX69" fmla="*/ 179826 w 5434004"/>
              <a:gd name="connsiteY69" fmla="*/ 1612248 h 6858000"/>
              <a:gd name="connsiteX70" fmla="*/ 198048 w 5434004"/>
              <a:gd name="connsiteY70" fmla="*/ 1498097 h 6858000"/>
              <a:gd name="connsiteX71" fmla="*/ 196329 w 5434004"/>
              <a:gd name="connsiteY71" fmla="*/ 1497364 h 6858000"/>
              <a:gd name="connsiteX72" fmla="*/ 193204 w 5434004"/>
              <a:gd name="connsiteY72" fmla="*/ 1490042 h 6858000"/>
              <a:gd name="connsiteX73" fmla="*/ 211154 w 5434004"/>
              <a:gd name="connsiteY73" fmla="*/ 1451416 h 6858000"/>
              <a:gd name="connsiteX74" fmla="*/ 247750 w 5434004"/>
              <a:gd name="connsiteY74" fmla="*/ 1281781 h 6858000"/>
              <a:gd name="connsiteX75" fmla="*/ 323114 w 5434004"/>
              <a:gd name="connsiteY75" fmla="*/ 1074754 h 6858000"/>
              <a:gd name="connsiteX76" fmla="*/ 357209 w 5434004"/>
              <a:gd name="connsiteY76" fmla="*/ 1019094 h 6858000"/>
              <a:gd name="connsiteX77" fmla="*/ 393176 w 5434004"/>
              <a:gd name="connsiteY77" fmla="*/ 938921 h 6858000"/>
              <a:gd name="connsiteX78" fmla="*/ 451503 w 5434004"/>
              <a:gd name="connsiteY78" fmla="*/ 815814 h 6858000"/>
              <a:gd name="connsiteX79" fmla="*/ 567587 w 5434004"/>
              <a:gd name="connsiteY79" fmla="*/ 584070 h 6858000"/>
              <a:gd name="connsiteX80" fmla="*/ 592609 w 5434004"/>
              <a:gd name="connsiteY80" fmla="*/ 461805 h 6858000"/>
              <a:gd name="connsiteX81" fmla="*/ 624563 w 5434004"/>
              <a:gd name="connsiteY81" fmla="*/ 360945 h 6858000"/>
              <a:gd name="connsiteX82" fmla="*/ 627056 w 5434004"/>
              <a:gd name="connsiteY82" fmla="*/ 226335 h 6858000"/>
              <a:gd name="connsiteX83" fmla="*/ 655851 w 5434004"/>
              <a:gd name="connsiteY83" fmla="*/ 51690 h 6858000"/>
              <a:gd name="connsiteX84" fmla="*/ 653984 w 5434004"/>
              <a:gd name="connsiteY84" fmla="*/ 22133 h 6858000"/>
              <a:gd name="connsiteX85" fmla="*/ 643279 w 5434004"/>
              <a:gd name="connsiteY85" fmla="*/ 1037 h 6858000"/>
              <a:gd name="connsiteX0" fmla="*/ 643741 w 5434004"/>
              <a:gd name="connsiteY0" fmla="*/ 0 h 6858000"/>
              <a:gd name="connsiteX1" fmla="*/ 5434004 w 5434004"/>
              <a:gd name="connsiteY1" fmla="*/ 0 h 6858000"/>
              <a:gd name="connsiteX2" fmla="*/ 5434004 w 5434004"/>
              <a:gd name="connsiteY2" fmla="*/ 6858000 h 6858000"/>
              <a:gd name="connsiteX3" fmla="*/ 0 w 5434004"/>
              <a:gd name="connsiteY3" fmla="*/ 6858000 h 6858000"/>
              <a:gd name="connsiteX4" fmla="*/ 1049407 w 5434004"/>
              <a:gd name="connsiteY4" fmla="*/ 6857998 h 6858000"/>
              <a:gd name="connsiteX5" fmla="*/ 1033092 w 5434004"/>
              <a:gd name="connsiteY5" fmla="*/ 6843615 h 6858000"/>
              <a:gd name="connsiteX6" fmla="*/ 1004585 w 5434004"/>
              <a:gd name="connsiteY6" fmla="*/ 6800899 h 6858000"/>
              <a:gd name="connsiteX7" fmla="*/ 984086 w 5434004"/>
              <a:gd name="connsiteY7" fmla="*/ 6765441 h 6858000"/>
              <a:gd name="connsiteX8" fmla="*/ 955964 w 5434004"/>
              <a:gd name="connsiteY8" fmla="*/ 6739541 h 6858000"/>
              <a:gd name="connsiteX9" fmla="*/ 945820 w 5434004"/>
              <a:gd name="connsiteY9" fmla="*/ 6673829 h 6858000"/>
              <a:gd name="connsiteX10" fmla="*/ 921540 w 5434004"/>
              <a:gd name="connsiteY10" fmla="*/ 6620155 h 6858000"/>
              <a:gd name="connsiteX11" fmla="*/ 876436 w 5434004"/>
              <a:gd name="connsiteY11" fmla="*/ 6610437 h 6858000"/>
              <a:gd name="connsiteX12" fmla="*/ 876973 w 5434004"/>
              <a:gd name="connsiteY12" fmla="*/ 6596307 h 6858000"/>
              <a:gd name="connsiteX13" fmla="*/ 893782 w 5434004"/>
              <a:gd name="connsiteY13" fmla="*/ 6536039 h 6858000"/>
              <a:gd name="connsiteX14" fmla="*/ 830281 w 5434004"/>
              <a:gd name="connsiteY14" fmla="*/ 6239239 h 6858000"/>
              <a:gd name="connsiteX15" fmla="*/ 816373 w 5434004"/>
              <a:gd name="connsiteY15" fmla="*/ 6116986 h 6858000"/>
              <a:gd name="connsiteX16" fmla="*/ 788606 w 5434004"/>
              <a:gd name="connsiteY16" fmla="*/ 5895434 h 6858000"/>
              <a:gd name="connsiteX17" fmla="*/ 762315 w 5434004"/>
              <a:gd name="connsiteY17" fmla="*/ 5848019 h 6858000"/>
              <a:gd name="connsiteX18" fmla="*/ 714842 w 5434004"/>
              <a:gd name="connsiteY18" fmla="*/ 5722306 h 6858000"/>
              <a:gd name="connsiteX19" fmla="*/ 679500 w 5434004"/>
              <a:gd name="connsiteY19" fmla="*/ 5528085 h 6858000"/>
              <a:gd name="connsiteX20" fmla="*/ 660956 w 5434004"/>
              <a:gd name="connsiteY20" fmla="*/ 5506768 h 6858000"/>
              <a:gd name="connsiteX21" fmla="*/ 642957 w 5434004"/>
              <a:gd name="connsiteY21" fmla="*/ 5473318 h 6858000"/>
              <a:gd name="connsiteX22" fmla="*/ 602099 w 5434004"/>
              <a:gd name="connsiteY22" fmla="*/ 5418521 h 6858000"/>
              <a:gd name="connsiteX23" fmla="*/ 563009 w 5434004"/>
              <a:gd name="connsiteY23" fmla="*/ 5337536 h 6858000"/>
              <a:gd name="connsiteX24" fmla="*/ 584675 w 5434004"/>
              <a:gd name="connsiteY24" fmla="*/ 5255190 h 6858000"/>
              <a:gd name="connsiteX25" fmla="*/ 564878 w 5434004"/>
              <a:gd name="connsiteY25" fmla="*/ 5208171 h 6858000"/>
              <a:gd name="connsiteX26" fmla="*/ 540145 w 5434004"/>
              <a:gd name="connsiteY26" fmla="*/ 4993731 h 6858000"/>
              <a:gd name="connsiteX27" fmla="*/ 512099 w 5434004"/>
              <a:gd name="connsiteY27" fmla="*/ 4896399 h 6858000"/>
              <a:gd name="connsiteX28" fmla="*/ 482378 w 5434004"/>
              <a:gd name="connsiteY28" fmla="*/ 4838613 h 6858000"/>
              <a:gd name="connsiteX29" fmla="*/ 468676 w 5434004"/>
              <a:gd name="connsiteY29" fmla="*/ 4796522 h 6858000"/>
              <a:gd name="connsiteX30" fmla="*/ 430881 w 5434004"/>
              <a:gd name="connsiteY30" fmla="*/ 4672370 h 6858000"/>
              <a:gd name="connsiteX31" fmla="*/ 415292 w 5434004"/>
              <a:gd name="connsiteY31" fmla="*/ 4634253 h 6858000"/>
              <a:gd name="connsiteX32" fmla="*/ 348919 w 5434004"/>
              <a:gd name="connsiteY32" fmla="*/ 4549232 h 6858000"/>
              <a:gd name="connsiteX33" fmla="*/ 292438 w 5434004"/>
              <a:gd name="connsiteY33" fmla="*/ 4479912 h 6858000"/>
              <a:gd name="connsiteX34" fmla="*/ 283567 w 5434004"/>
              <a:gd name="connsiteY34" fmla="*/ 4376609 h 6858000"/>
              <a:gd name="connsiteX35" fmla="*/ 247018 w 5434004"/>
              <a:gd name="connsiteY35" fmla="*/ 4280257 h 6858000"/>
              <a:gd name="connsiteX36" fmla="*/ 243154 w 5434004"/>
              <a:gd name="connsiteY36" fmla="*/ 4208492 h 6858000"/>
              <a:gd name="connsiteX37" fmla="*/ 267243 w 5434004"/>
              <a:gd name="connsiteY37" fmla="*/ 4120636 h 6858000"/>
              <a:gd name="connsiteX38" fmla="*/ 274676 w 5434004"/>
              <a:gd name="connsiteY38" fmla="*/ 4116556 h 6858000"/>
              <a:gd name="connsiteX39" fmla="*/ 274016 w 5434004"/>
              <a:gd name="connsiteY39" fmla="*/ 4109625 h 6858000"/>
              <a:gd name="connsiteX40" fmla="*/ 266711 w 5434004"/>
              <a:gd name="connsiteY40" fmla="*/ 4105624 h 6858000"/>
              <a:gd name="connsiteX41" fmla="*/ 267360 w 5434004"/>
              <a:gd name="connsiteY41" fmla="*/ 4051441 h 6858000"/>
              <a:gd name="connsiteX42" fmla="*/ 280863 w 5434004"/>
              <a:gd name="connsiteY42" fmla="*/ 3988494 h 6858000"/>
              <a:gd name="connsiteX43" fmla="*/ 254473 w 5434004"/>
              <a:gd name="connsiteY43" fmla="*/ 3926485 h 6858000"/>
              <a:gd name="connsiteX44" fmla="*/ 238942 w 5434004"/>
              <a:gd name="connsiteY44" fmla="*/ 3857057 h 6858000"/>
              <a:gd name="connsiteX45" fmla="*/ 229388 w 5434004"/>
              <a:gd name="connsiteY45" fmla="*/ 3815650 h 6858000"/>
              <a:gd name="connsiteX46" fmla="*/ 224025 w 5434004"/>
              <a:gd name="connsiteY46" fmla="*/ 3696745 h 6858000"/>
              <a:gd name="connsiteX47" fmla="*/ 242028 w 5434004"/>
              <a:gd name="connsiteY47" fmla="*/ 3477814 h 6858000"/>
              <a:gd name="connsiteX48" fmla="*/ 239663 w 5434004"/>
              <a:gd name="connsiteY48" fmla="*/ 3375354 h 6858000"/>
              <a:gd name="connsiteX49" fmla="*/ 242939 w 5434004"/>
              <a:gd name="connsiteY49" fmla="*/ 3235494 h 6858000"/>
              <a:gd name="connsiteX50" fmla="*/ 235466 w 5434004"/>
              <a:gd name="connsiteY50" fmla="*/ 3111896 h 6858000"/>
              <a:gd name="connsiteX51" fmla="*/ 225859 w 5434004"/>
              <a:gd name="connsiteY51" fmla="*/ 3061665 h 6858000"/>
              <a:gd name="connsiteX52" fmla="*/ 214543 w 5434004"/>
              <a:gd name="connsiteY52" fmla="*/ 3026187 h 6858000"/>
              <a:gd name="connsiteX53" fmla="*/ 209002 w 5434004"/>
              <a:gd name="connsiteY53" fmla="*/ 2930097 h 6858000"/>
              <a:gd name="connsiteX54" fmla="*/ 209539 w 5434004"/>
              <a:gd name="connsiteY54" fmla="*/ 2768399 h 6858000"/>
              <a:gd name="connsiteX55" fmla="*/ 207490 w 5434004"/>
              <a:gd name="connsiteY55" fmla="*/ 2734615 h 6858000"/>
              <a:gd name="connsiteX56" fmla="*/ 197130 w 5434004"/>
              <a:gd name="connsiteY56" fmla="*/ 2708116 h 6858000"/>
              <a:gd name="connsiteX57" fmla="*/ 187231 w 5434004"/>
              <a:gd name="connsiteY57" fmla="*/ 2704185 h 6858000"/>
              <a:gd name="connsiteX58" fmla="*/ 184723 w 5434004"/>
              <a:gd name="connsiteY58" fmla="*/ 2686011 h 6858000"/>
              <a:gd name="connsiteX59" fmla="*/ 169929 w 5434004"/>
              <a:gd name="connsiteY59" fmla="*/ 2656504 h 6858000"/>
              <a:gd name="connsiteX60" fmla="*/ 188242 w 5434004"/>
              <a:gd name="connsiteY60" fmla="*/ 2589493 h 6858000"/>
              <a:gd name="connsiteX61" fmla="*/ 189125 w 5434004"/>
              <a:gd name="connsiteY61" fmla="*/ 2457617 h 6858000"/>
              <a:gd name="connsiteX62" fmla="*/ 195205 w 5434004"/>
              <a:gd name="connsiteY62" fmla="*/ 2210817 h 6858000"/>
              <a:gd name="connsiteX63" fmla="*/ 175797 w 5434004"/>
              <a:gd name="connsiteY63" fmla="*/ 1901521 h 6858000"/>
              <a:gd name="connsiteX64" fmla="*/ 156134 w 5434004"/>
              <a:gd name="connsiteY64" fmla="*/ 1700722 h 6858000"/>
              <a:gd name="connsiteX65" fmla="*/ 174157 w 5434004"/>
              <a:gd name="connsiteY65" fmla="*/ 1661610 h 6858000"/>
              <a:gd name="connsiteX66" fmla="*/ 180802 w 5434004"/>
              <a:gd name="connsiteY66" fmla="*/ 1640073 h 6858000"/>
              <a:gd name="connsiteX67" fmla="*/ 179221 w 5434004"/>
              <a:gd name="connsiteY67" fmla="*/ 1637398 h 6858000"/>
              <a:gd name="connsiteX68" fmla="*/ 179826 w 5434004"/>
              <a:gd name="connsiteY68" fmla="*/ 1612248 h 6858000"/>
              <a:gd name="connsiteX69" fmla="*/ 198048 w 5434004"/>
              <a:gd name="connsiteY69" fmla="*/ 1498097 h 6858000"/>
              <a:gd name="connsiteX70" fmla="*/ 196329 w 5434004"/>
              <a:gd name="connsiteY70" fmla="*/ 1497364 h 6858000"/>
              <a:gd name="connsiteX71" fmla="*/ 193204 w 5434004"/>
              <a:gd name="connsiteY71" fmla="*/ 1490042 h 6858000"/>
              <a:gd name="connsiteX72" fmla="*/ 211154 w 5434004"/>
              <a:gd name="connsiteY72" fmla="*/ 1451416 h 6858000"/>
              <a:gd name="connsiteX73" fmla="*/ 247750 w 5434004"/>
              <a:gd name="connsiteY73" fmla="*/ 1281781 h 6858000"/>
              <a:gd name="connsiteX74" fmla="*/ 323114 w 5434004"/>
              <a:gd name="connsiteY74" fmla="*/ 1074754 h 6858000"/>
              <a:gd name="connsiteX75" fmla="*/ 357209 w 5434004"/>
              <a:gd name="connsiteY75" fmla="*/ 1019094 h 6858000"/>
              <a:gd name="connsiteX76" fmla="*/ 393176 w 5434004"/>
              <a:gd name="connsiteY76" fmla="*/ 938921 h 6858000"/>
              <a:gd name="connsiteX77" fmla="*/ 451503 w 5434004"/>
              <a:gd name="connsiteY77" fmla="*/ 815814 h 6858000"/>
              <a:gd name="connsiteX78" fmla="*/ 567587 w 5434004"/>
              <a:gd name="connsiteY78" fmla="*/ 584070 h 6858000"/>
              <a:gd name="connsiteX79" fmla="*/ 592609 w 5434004"/>
              <a:gd name="connsiteY79" fmla="*/ 461805 h 6858000"/>
              <a:gd name="connsiteX80" fmla="*/ 624563 w 5434004"/>
              <a:gd name="connsiteY80" fmla="*/ 360945 h 6858000"/>
              <a:gd name="connsiteX81" fmla="*/ 627056 w 5434004"/>
              <a:gd name="connsiteY81" fmla="*/ 226335 h 6858000"/>
              <a:gd name="connsiteX82" fmla="*/ 655851 w 5434004"/>
              <a:gd name="connsiteY82" fmla="*/ 51690 h 6858000"/>
              <a:gd name="connsiteX83" fmla="*/ 653984 w 5434004"/>
              <a:gd name="connsiteY83" fmla="*/ 22133 h 6858000"/>
              <a:gd name="connsiteX84" fmla="*/ 643279 w 5434004"/>
              <a:gd name="connsiteY84" fmla="*/ 1037 h 6858000"/>
              <a:gd name="connsiteX85" fmla="*/ 643741 w 5434004"/>
              <a:gd name="connsiteY85" fmla="*/ 0 h 6858000"/>
              <a:gd name="connsiteX0" fmla="*/ 487607 w 5277870"/>
              <a:gd name="connsiteY0" fmla="*/ 0 h 6858000"/>
              <a:gd name="connsiteX1" fmla="*/ 5277870 w 5277870"/>
              <a:gd name="connsiteY1" fmla="*/ 0 h 6858000"/>
              <a:gd name="connsiteX2" fmla="*/ 5277870 w 5277870"/>
              <a:gd name="connsiteY2" fmla="*/ 6858000 h 6858000"/>
              <a:gd name="connsiteX3" fmla="*/ 893273 w 5277870"/>
              <a:gd name="connsiteY3" fmla="*/ 6857998 h 6858000"/>
              <a:gd name="connsiteX4" fmla="*/ 876958 w 5277870"/>
              <a:gd name="connsiteY4" fmla="*/ 6843615 h 6858000"/>
              <a:gd name="connsiteX5" fmla="*/ 848451 w 5277870"/>
              <a:gd name="connsiteY5" fmla="*/ 6800899 h 6858000"/>
              <a:gd name="connsiteX6" fmla="*/ 827952 w 5277870"/>
              <a:gd name="connsiteY6" fmla="*/ 6765441 h 6858000"/>
              <a:gd name="connsiteX7" fmla="*/ 799830 w 5277870"/>
              <a:gd name="connsiteY7" fmla="*/ 6739541 h 6858000"/>
              <a:gd name="connsiteX8" fmla="*/ 789686 w 5277870"/>
              <a:gd name="connsiteY8" fmla="*/ 6673829 h 6858000"/>
              <a:gd name="connsiteX9" fmla="*/ 765406 w 5277870"/>
              <a:gd name="connsiteY9" fmla="*/ 6620155 h 6858000"/>
              <a:gd name="connsiteX10" fmla="*/ 720302 w 5277870"/>
              <a:gd name="connsiteY10" fmla="*/ 6610437 h 6858000"/>
              <a:gd name="connsiteX11" fmla="*/ 720839 w 5277870"/>
              <a:gd name="connsiteY11" fmla="*/ 6596307 h 6858000"/>
              <a:gd name="connsiteX12" fmla="*/ 737648 w 5277870"/>
              <a:gd name="connsiteY12" fmla="*/ 6536039 h 6858000"/>
              <a:gd name="connsiteX13" fmla="*/ 674147 w 5277870"/>
              <a:gd name="connsiteY13" fmla="*/ 6239239 h 6858000"/>
              <a:gd name="connsiteX14" fmla="*/ 660239 w 5277870"/>
              <a:gd name="connsiteY14" fmla="*/ 6116986 h 6858000"/>
              <a:gd name="connsiteX15" fmla="*/ 632472 w 5277870"/>
              <a:gd name="connsiteY15" fmla="*/ 5895434 h 6858000"/>
              <a:gd name="connsiteX16" fmla="*/ 606181 w 5277870"/>
              <a:gd name="connsiteY16" fmla="*/ 5848019 h 6858000"/>
              <a:gd name="connsiteX17" fmla="*/ 558708 w 5277870"/>
              <a:gd name="connsiteY17" fmla="*/ 5722306 h 6858000"/>
              <a:gd name="connsiteX18" fmla="*/ 523366 w 5277870"/>
              <a:gd name="connsiteY18" fmla="*/ 5528085 h 6858000"/>
              <a:gd name="connsiteX19" fmla="*/ 504822 w 5277870"/>
              <a:gd name="connsiteY19" fmla="*/ 5506768 h 6858000"/>
              <a:gd name="connsiteX20" fmla="*/ 486823 w 5277870"/>
              <a:gd name="connsiteY20" fmla="*/ 5473318 h 6858000"/>
              <a:gd name="connsiteX21" fmla="*/ 445965 w 5277870"/>
              <a:gd name="connsiteY21" fmla="*/ 5418521 h 6858000"/>
              <a:gd name="connsiteX22" fmla="*/ 406875 w 5277870"/>
              <a:gd name="connsiteY22" fmla="*/ 5337536 h 6858000"/>
              <a:gd name="connsiteX23" fmla="*/ 428541 w 5277870"/>
              <a:gd name="connsiteY23" fmla="*/ 5255190 h 6858000"/>
              <a:gd name="connsiteX24" fmla="*/ 408744 w 5277870"/>
              <a:gd name="connsiteY24" fmla="*/ 5208171 h 6858000"/>
              <a:gd name="connsiteX25" fmla="*/ 384011 w 5277870"/>
              <a:gd name="connsiteY25" fmla="*/ 4993731 h 6858000"/>
              <a:gd name="connsiteX26" fmla="*/ 355965 w 5277870"/>
              <a:gd name="connsiteY26" fmla="*/ 4896399 h 6858000"/>
              <a:gd name="connsiteX27" fmla="*/ 326244 w 5277870"/>
              <a:gd name="connsiteY27" fmla="*/ 4838613 h 6858000"/>
              <a:gd name="connsiteX28" fmla="*/ 312542 w 5277870"/>
              <a:gd name="connsiteY28" fmla="*/ 4796522 h 6858000"/>
              <a:gd name="connsiteX29" fmla="*/ 274747 w 5277870"/>
              <a:gd name="connsiteY29" fmla="*/ 4672370 h 6858000"/>
              <a:gd name="connsiteX30" fmla="*/ 259158 w 5277870"/>
              <a:gd name="connsiteY30" fmla="*/ 4634253 h 6858000"/>
              <a:gd name="connsiteX31" fmla="*/ 192785 w 5277870"/>
              <a:gd name="connsiteY31" fmla="*/ 4549232 h 6858000"/>
              <a:gd name="connsiteX32" fmla="*/ 136304 w 5277870"/>
              <a:gd name="connsiteY32" fmla="*/ 4479912 h 6858000"/>
              <a:gd name="connsiteX33" fmla="*/ 127433 w 5277870"/>
              <a:gd name="connsiteY33" fmla="*/ 4376609 h 6858000"/>
              <a:gd name="connsiteX34" fmla="*/ 90884 w 5277870"/>
              <a:gd name="connsiteY34" fmla="*/ 4280257 h 6858000"/>
              <a:gd name="connsiteX35" fmla="*/ 87020 w 5277870"/>
              <a:gd name="connsiteY35" fmla="*/ 4208492 h 6858000"/>
              <a:gd name="connsiteX36" fmla="*/ 111109 w 5277870"/>
              <a:gd name="connsiteY36" fmla="*/ 4120636 h 6858000"/>
              <a:gd name="connsiteX37" fmla="*/ 118542 w 5277870"/>
              <a:gd name="connsiteY37" fmla="*/ 4116556 h 6858000"/>
              <a:gd name="connsiteX38" fmla="*/ 117882 w 5277870"/>
              <a:gd name="connsiteY38" fmla="*/ 4109625 h 6858000"/>
              <a:gd name="connsiteX39" fmla="*/ 110577 w 5277870"/>
              <a:gd name="connsiteY39" fmla="*/ 4105624 h 6858000"/>
              <a:gd name="connsiteX40" fmla="*/ 111226 w 5277870"/>
              <a:gd name="connsiteY40" fmla="*/ 4051441 h 6858000"/>
              <a:gd name="connsiteX41" fmla="*/ 124729 w 5277870"/>
              <a:gd name="connsiteY41" fmla="*/ 3988494 h 6858000"/>
              <a:gd name="connsiteX42" fmla="*/ 98339 w 5277870"/>
              <a:gd name="connsiteY42" fmla="*/ 3926485 h 6858000"/>
              <a:gd name="connsiteX43" fmla="*/ 82808 w 5277870"/>
              <a:gd name="connsiteY43" fmla="*/ 3857057 h 6858000"/>
              <a:gd name="connsiteX44" fmla="*/ 73254 w 5277870"/>
              <a:gd name="connsiteY44" fmla="*/ 3815650 h 6858000"/>
              <a:gd name="connsiteX45" fmla="*/ 67891 w 5277870"/>
              <a:gd name="connsiteY45" fmla="*/ 3696745 h 6858000"/>
              <a:gd name="connsiteX46" fmla="*/ 85894 w 5277870"/>
              <a:gd name="connsiteY46" fmla="*/ 3477814 h 6858000"/>
              <a:gd name="connsiteX47" fmla="*/ 83529 w 5277870"/>
              <a:gd name="connsiteY47" fmla="*/ 3375354 h 6858000"/>
              <a:gd name="connsiteX48" fmla="*/ 86805 w 5277870"/>
              <a:gd name="connsiteY48" fmla="*/ 3235494 h 6858000"/>
              <a:gd name="connsiteX49" fmla="*/ 79332 w 5277870"/>
              <a:gd name="connsiteY49" fmla="*/ 3111896 h 6858000"/>
              <a:gd name="connsiteX50" fmla="*/ 69725 w 5277870"/>
              <a:gd name="connsiteY50" fmla="*/ 3061665 h 6858000"/>
              <a:gd name="connsiteX51" fmla="*/ 58409 w 5277870"/>
              <a:gd name="connsiteY51" fmla="*/ 3026187 h 6858000"/>
              <a:gd name="connsiteX52" fmla="*/ 52868 w 5277870"/>
              <a:gd name="connsiteY52" fmla="*/ 2930097 h 6858000"/>
              <a:gd name="connsiteX53" fmla="*/ 53405 w 5277870"/>
              <a:gd name="connsiteY53" fmla="*/ 2768399 h 6858000"/>
              <a:gd name="connsiteX54" fmla="*/ 51356 w 5277870"/>
              <a:gd name="connsiteY54" fmla="*/ 2734615 h 6858000"/>
              <a:gd name="connsiteX55" fmla="*/ 40996 w 5277870"/>
              <a:gd name="connsiteY55" fmla="*/ 2708116 h 6858000"/>
              <a:gd name="connsiteX56" fmla="*/ 31097 w 5277870"/>
              <a:gd name="connsiteY56" fmla="*/ 2704185 h 6858000"/>
              <a:gd name="connsiteX57" fmla="*/ 28589 w 5277870"/>
              <a:gd name="connsiteY57" fmla="*/ 2686011 h 6858000"/>
              <a:gd name="connsiteX58" fmla="*/ 13795 w 5277870"/>
              <a:gd name="connsiteY58" fmla="*/ 2656504 h 6858000"/>
              <a:gd name="connsiteX59" fmla="*/ 32108 w 5277870"/>
              <a:gd name="connsiteY59" fmla="*/ 2589493 h 6858000"/>
              <a:gd name="connsiteX60" fmla="*/ 32991 w 5277870"/>
              <a:gd name="connsiteY60" fmla="*/ 2457617 h 6858000"/>
              <a:gd name="connsiteX61" fmla="*/ 39071 w 5277870"/>
              <a:gd name="connsiteY61" fmla="*/ 2210817 h 6858000"/>
              <a:gd name="connsiteX62" fmla="*/ 19663 w 5277870"/>
              <a:gd name="connsiteY62" fmla="*/ 1901521 h 6858000"/>
              <a:gd name="connsiteX63" fmla="*/ 0 w 5277870"/>
              <a:gd name="connsiteY63" fmla="*/ 1700722 h 6858000"/>
              <a:gd name="connsiteX64" fmla="*/ 18023 w 5277870"/>
              <a:gd name="connsiteY64" fmla="*/ 1661610 h 6858000"/>
              <a:gd name="connsiteX65" fmla="*/ 24668 w 5277870"/>
              <a:gd name="connsiteY65" fmla="*/ 1640073 h 6858000"/>
              <a:gd name="connsiteX66" fmla="*/ 23087 w 5277870"/>
              <a:gd name="connsiteY66" fmla="*/ 1637398 h 6858000"/>
              <a:gd name="connsiteX67" fmla="*/ 23692 w 5277870"/>
              <a:gd name="connsiteY67" fmla="*/ 1612248 h 6858000"/>
              <a:gd name="connsiteX68" fmla="*/ 41914 w 5277870"/>
              <a:gd name="connsiteY68" fmla="*/ 1498097 h 6858000"/>
              <a:gd name="connsiteX69" fmla="*/ 40195 w 5277870"/>
              <a:gd name="connsiteY69" fmla="*/ 1497364 h 6858000"/>
              <a:gd name="connsiteX70" fmla="*/ 37070 w 5277870"/>
              <a:gd name="connsiteY70" fmla="*/ 1490042 h 6858000"/>
              <a:gd name="connsiteX71" fmla="*/ 55020 w 5277870"/>
              <a:gd name="connsiteY71" fmla="*/ 1451416 h 6858000"/>
              <a:gd name="connsiteX72" fmla="*/ 91616 w 5277870"/>
              <a:gd name="connsiteY72" fmla="*/ 1281781 h 6858000"/>
              <a:gd name="connsiteX73" fmla="*/ 166980 w 5277870"/>
              <a:gd name="connsiteY73" fmla="*/ 1074754 h 6858000"/>
              <a:gd name="connsiteX74" fmla="*/ 201075 w 5277870"/>
              <a:gd name="connsiteY74" fmla="*/ 1019094 h 6858000"/>
              <a:gd name="connsiteX75" fmla="*/ 237042 w 5277870"/>
              <a:gd name="connsiteY75" fmla="*/ 938921 h 6858000"/>
              <a:gd name="connsiteX76" fmla="*/ 295369 w 5277870"/>
              <a:gd name="connsiteY76" fmla="*/ 815814 h 6858000"/>
              <a:gd name="connsiteX77" fmla="*/ 411453 w 5277870"/>
              <a:gd name="connsiteY77" fmla="*/ 584070 h 6858000"/>
              <a:gd name="connsiteX78" fmla="*/ 436475 w 5277870"/>
              <a:gd name="connsiteY78" fmla="*/ 461805 h 6858000"/>
              <a:gd name="connsiteX79" fmla="*/ 468429 w 5277870"/>
              <a:gd name="connsiteY79" fmla="*/ 360945 h 6858000"/>
              <a:gd name="connsiteX80" fmla="*/ 470922 w 5277870"/>
              <a:gd name="connsiteY80" fmla="*/ 226335 h 6858000"/>
              <a:gd name="connsiteX81" fmla="*/ 499717 w 5277870"/>
              <a:gd name="connsiteY81" fmla="*/ 51690 h 6858000"/>
              <a:gd name="connsiteX82" fmla="*/ 497850 w 5277870"/>
              <a:gd name="connsiteY82" fmla="*/ 22133 h 6858000"/>
              <a:gd name="connsiteX83" fmla="*/ 487145 w 5277870"/>
              <a:gd name="connsiteY83" fmla="*/ 1037 h 6858000"/>
              <a:gd name="connsiteX84" fmla="*/ 487607 w 5277870"/>
              <a:gd name="connsiteY8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5277870" h="6858000">
                <a:moveTo>
                  <a:pt x="487607" y="0"/>
                </a:moveTo>
                <a:lnTo>
                  <a:pt x="5277870" y="0"/>
                </a:lnTo>
                <a:lnTo>
                  <a:pt x="5277870" y="6858000"/>
                </a:lnTo>
                <a:lnTo>
                  <a:pt x="893273" y="6857998"/>
                </a:lnTo>
                <a:lnTo>
                  <a:pt x="876958" y="6843615"/>
                </a:lnTo>
                <a:lnTo>
                  <a:pt x="848451" y="6800899"/>
                </a:lnTo>
                <a:lnTo>
                  <a:pt x="827952" y="6765441"/>
                </a:lnTo>
                <a:cubicBezTo>
                  <a:pt x="827507" y="6750832"/>
                  <a:pt x="798355" y="6753978"/>
                  <a:pt x="799830" y="6739541"/>
                </a:cubicBezTo>
                <a:cubicBezTo>
                  <a:pt x="786503" y="6723280"/>
                  <a:pt x="803673" y="6682742"/>
                  <a:pt x="789686" y="6673829"/>
                </a:cubicBezTo>
                <a:cubicBezTo>
                  <a:pt x="776006" y="6657903"/>
                  <a:pt x="778015" y="6625745"/>
                  <a:pt x="765406" y="6620155"/>
                </a:cubicBezTo>
                <a:lnTo>
                  <a:pt x="720302" y="6610437"/>
                </a:lnTo>
                <a:lnTo>
                  <a:pt x="720839" y="6596307"/>
                </a:lnTo>
                <a:lnTo>
                  <a:pt x="737648" y="6536039"/>
                </a:lnTo>
                <a:cubicBezTo>
                  <a:pt x="731713" y="6378236"/>
                  <a:pt x="664893" y="6350780"/>
                  <a:pt x="674147" y="6239239"/>
                </a:cubicBezTo>
                <a:cubicBezTo>
                  <a:pt x="668193" y="6196030"/>
                  <a:pt x="677776" y="6168747"/>
                  <a:pt x="660239" y="6116986"/>
                </a:cubicBezTo>
                <a:cubicBezTo>
                  <a:pt x="693882" y="6035788"/>
                  <a:pt x="626477" y="5971885"/>
                  <a:pt x="632472" y="5895434"/>
                </a:cubicBezTo>
                <a:cubicBezTo>
                  <a:pt x="571936" y="5884249"/>
                  <a:pt x="624704" y="5880776"/>
                  <a:pt x="606181" y="5848019"/>
                </a:cubicBezTo>
                <a:cubicBezTo>
                  <a:pt x="593885" y="5819164"/>
                  <a:pt x="572509" y="5775628"/>
                  <a:pt x="558708" y="5722306"/>
                </a:cubicBezTo>
                <a:cubicBezTo>
                  <a:pt x="551746" y="5685812"/>
                  <a:pt x="532346" y="5564008"/>
                  <a:pt x="523366" y="5528085"/>
                </a:cubicBezTo>
                <a:cubicBezTo>
                  <a:pt x="518594" y="5519172"/>
                  <a:pt x="523045" y="5505250"/>
                  <a:pt x="504822" y="5506768"/>
                </a:cubicBezTo>
                <a:cubicBezTo>
                  <a:pt x="482648" y="5506487"/>
                  <a:pt x="511311" y="5459433"/>
                  <a:pt x="486823" y="5473318"/>
                </a:cubicBezTo>
                <a:cubicBezTo>
                  <a:pt x="506358" y="5440194"/>
                  <a:pt x="459463" y="5435836"/>
                  <a:pt x="445965" y="5418521"/>
                </a:cubicBezTo>
                <a:cubicBezTo>
                  <a:pt x="465954" y="5390815"/>
                  <a:pt x="417921" y="5381811"/>
                  <a:pt x="406875" y="5337536"/>
                </a:cubicBezTo>
                <a:cubicBezTo>
                  <a:pt x="430123" y="5306619"/>
                  <a:pt x="399081" y="5307846"/>
                  <a:pt x="428541" y="5255190"/>
                </a:cubicBezTo>
                <a:cubicBezTo>
                  <a:pt x="428852" y="5233629"/>
                  <a:pt x="407502" y="5247189"/>
                  <a:pt x="408744" y="5208171"/>
                </a:cubicBezTo>
                <a:cubicBezTo>
                  <a:pt x="406613" y="5154483"/>
                  <a:pt x="390295" y="5051554"/>
                  <a:pt x="384011" y="4993731"/>
                </a:cubicBezTo>
                <a:cubicBezTo>
                  <a:pt x="373186" y="4967089"/>
                  <a:pt x="370884" y="4912140"/>
                  <a:pt x="355965" y="4896399"/>
                </a:cubicBezTo>
                <a:cubicBezTo>
                  <a:pt x="355837" y="4852829"/>
                  <a:pt x="351078" y="4813709"/>
                  <a:pt x="326244" y="4838613"/>
                </a:cubicBezTo>
                <a:cubicBezTo>
                  <a:pt x="299018" y="4831439"/>
                  <a:pt x="336627" y="4804968"/>
                  <a:pt x="312542" y="4796522"/>
                </a:cubicBezTo>
                <a:lnTo>
                  <a:pt x="274747" y="4672370"/>
                </a:lnTo>
                <a:cubicBezTo>
                  <a:pt x="286762" y="4649487"/>
                  <a:pt x="276585" y="4640072"/>
                  <a:pt x="259158" y="4634253"/>
                </a:cubicBezTo>
                <a:cubicBezTo>
                  <a:pt x="255297" y="4595381"/>
                  <a:pt x="210632" y="4586807"/>
                  <a:pt x="192785" y="4549232"/>
                </a:cubicBezTo>
                <a:cubicBezTo>
                  <a:pt x="175514" y="4501329"/>
                  <a:pt x="155204" y="4520147"/>
                  <a:pt x="136304" y="4479912"/>
                </a:cubicBezTo>
                <a:lnTo>
                  <a:pt x="127433" y="4376609"/>
                </a:lnTo>
                <a:cubicBezTo>
                  <a:pt x="119863" y="4343333"/>
                  <a:pt x="97619" y="4308276"/>
                  <a:pt x="90884" y="4280257"/>
                </a:cubicBezTo>
                <a:cubicBezTo>
                  <a:pt x="94219" y="4220025"/>
                  <a:pt x="104684" y="4233011"/>
                  <a:pt x="87020" y="4208492"/>
                </a:cubicBezTo>
                <a:cubicBezTo>
                  <a:pt x="95065" y="4180444"/>
                  <a:pt x="129022" y="4152083"/>
                  <a:pt x="111109" y="4120636"/>
                </a:cubicBezTo>
                <a:cubicBezTo>
                  <a:pt x="115978" y="4121934"/>
                  <a:pt x="117998" y="4120145"/>
                  <a:pt x="118542" y="4116556"/>
                </a:cubicBezTo>
                <a:cubicBezTo>
                  <a:pt x="118321" y="4114246"/>
                  <a:pt x="118101" y="4111935"/>
                  <a:pt x="117882" y="4109625"/>
                </a:cubicBezTo>
                <a:lnTo>
                  <a:pt x="110577" y="4105624"/>
                </a:lnTo>
                <a:cubicBezTo>
                  <a:pt x="85114" y="4088878"/>
                  <a:pt x="113587" y="4082596"/>
                  <a:pt x="111226" y="4051441"/>
                </a:cubicBezTo>
                <a:cubicBezTo>
                  <a:pt x="111638" y="4036628"/>
                  <a:pt x="118512" y="3985548"/>
                  <a:pt x="124729" y="3988494"/>
                </a:cubicBezTo>
                <a:lnTo>
                  <a:pt x="98339" y="3926485"/>
                </a:lnTo>
                <a:cubicBezTo>
                  <a:pt x="120456" y="3887663"/>
                  <a:pt x="82381" y="3893685"/>
                  <a:pt x="82808" y="3857057"/>
                </a:cubicBezTo>
                <a:cubicBezTo>
                  <a:pt x="89625" y="3836374"/>
                  <a:pt x="88641" y="3824518"/>
                  <a:pt x="73254" y="3815650"/>
                </a:cubicBezTo>
                <a:cubicBezTo>
                  <a:pt x="107452" y="3718923"/>
                  <a:pt x="64680" y="3772318"/>
                  <a:pt x="67891" y="3696745"/>
                </a:cubicBezTo>
                <a:cubicBezTo>
                  <a:pt x="73347" y="3630391"/>
                  <a:pt x="83288" y="3531379"/>
                  <a:pt x="85894" y="3477814"/>
                </a:cubicBezTo>
                <a:cubicBezTo>
                  <a:pt x="88500" y="3424249"/>
                  <a:pt x="86217" y="3377198"/>
                  <a:pt x="83529" y="3375354"/>
                </a:cubicBezTo>
                <a:cubicBezTo>
                  <a:pt x="83101" y="3339059"/>
                  <a:pt x="90016" y="3285266"/>
                  <a:pt x="86805" y="3235494"/>
                </a:cubicBezTo>
                <a:cubicBezTo>
                  <a:pt x="78762" y="3207446"/>
                  <a:pt x="61419" y="3143345"/>
                  <a:pt x="79332" y="3111896"/>
                </a:cubicBezTo>
                <a:cubicBezTo>
                  <a:pt x="59856" y="3117096"/>
                  <a:pt x="85974" y="3072872"/>
                  <a:pt x="69725" y="3061665"/>
                </a:cubicBezTo>
                <a:cubicBezTo>
                  <a:pt x="56184" y="3054621"/>
                  <a:pt x="60953" y="3039562"/>
                  <a:pt x="58409" y="3026187"/>
                </a:cubicBezTo>
                <a:cubicBezTo>
                  <a:pt x="45869" y="3013333"/>
                  <a:pt x="46112" y="2950064"/>
                  <a:pt x="52868" y="2930097"/>
                </a:cubicBezTo>
                <a:cubicBezTo>
                  <a:pt x="80421" y="2876459"/>
                  <a:pt x="32874" y="2811741"/>
                  <a:pt x="53405" y="2768399"/>
                </a:cubicBezTo>
                <a:cubicBezTo>
                  <a:pt x="54801" y="2755814"/>
                  <a:pt x="53816" y="2744722"/>
                  <a:pt x="51356" y="2734615"/>
                </a:cubicBezTo>
                <a:lnTo>
                  <a:pt x="40996" y="2708116"/>
                </a:lnTo>
                <a:lnTo>
                  <a:pt x="31097" y="2704185"/>
                </a:lnTo>
                <a:lnTo>
                  <a:pt x="28589" y="2686011"/>
                </a:lnTo>
                <a:lnTo>
                  <a:pt x="13795" y="2656504"/>
                </a:lnTo>
                <a:cubicBezTo>
                  <a:pt x="56166" y="2648211"/>
                  <a:pt x="-6214" y="2580540"/>
                  <a:pt x="32108" y="2589493"/>
                </a:cubicBezTo>
                <a:cubicBezTo>
                  <a:pt x="22039" y="2539863"/>
                  <a:pt x="41060" y="2531259"/>
                  <a:pt x="32991" y="2457617"/>
                </a:cubicBezTo>
                <a:cubicBezTo>
                  <a:pt x="45635" y="2365891"/>
                  <a:pt x="40786" y="2284833"/>
                  <a:pt x="39071" y="2210817"/>
                </a:cubicBezTo>
                <a:cubicBezTo>
                  <a:pt x="39941" y="2106412"/>
                  <a:pt x="22396" y="1993081"/>
                  <a:pt x="19663" y="1901521"/>
                </a:cubicBezTo>
                <a:cubicBezTo>
                  <a:pt x="10670" y="1826286"/>
                  <a:pt x="4249" y="1796783"/>
                  <a:pt x="0" y="1700722"/>
                </a:cubicBezTo>
                <a:cubicBezTo>
                  <a:pt x="5587" y="1695223"/>
                  <a:pt x="14814" y="1668682"/>
                  <a:pt x="18023" y="1661610"/>
                </a:cubicBezTo>
                <a:lnTo>
                  <a:pt x="24668" y="1640073"/>
                </a:lnTo>
                <a:lnTo>
                  <a:pt x="23087" y="1637398"/>
                </a:lnTo>
                <a:cubicBezTo>
                  <a:pt x="19812" y="1625364"/>
                  <a:pt x="20811" y="1617807"/>
                  <a:pt x="23692" y="1612248"/>
                </a:cubicBezTo>
                <a:lnTo>
                  <a:pt x="41914" y="1498097"/>
                </a:lnTo>
                <a:lnTo>
                  <a:pt x="40195" y="1497364"/>
                </a:lnTo>
                <a:lnTo>
                  <a:pt x="37070" y="1490042"/>
                </a:lnTo>
                <a:lnTo>
                  <a:pt x="55020" y="1451416"/>
                </a:lnTo>
                <a:cubicBezTo>
                  <a:pt x="73102" y="1417430"/>
                  <a:pt x="80421" y="1313985"/>
                  <a:pt x="91616" y="1281781"/>
                </a:cubicBezTo>
                <a:cubicBezTo>
                  <a:pt x="137974" y="1171345"/>
                  <a:pt x="146547" y="1130634"/>
                  <a:pt x="166980" y="1074754"/>
                </a:cubicBezTo>
                <a:cubicBezTo>
                  <a:pt x="181651" y="1040817"/>
                  <a:pt x="190408" y="1034723"/>
                  <a:pt x="201075" y="1019094"/>
                </a:cubicBezTo>
                <a:cubicBezTo>
                  <a:pt x="207201" y="1005265"/>
                  <a:pt x="260932" y="958184"/>
                  <a:pt x="237042" y="938921"/>
                </a:cubicBezTo>
                <a:cubicBezTo>
                  <a:pt x="287348" y="869297"/>
                  <a:pt x="265291" y="876942"/>
                  <a:pt x="295369" y="815814"/>
                </a:cubicBezTo>
                <a:cubicBezTo>
                  <a:pt x="329951" y="751141"/>
                  <a:pt x="383834" y="609442"/>
                  <a:pt x="411453" y="584070"/>
                </a:cubicBezTo>
                <a:cubicBezTo>
                  <a:pt x="438653" y="530431"/>
                  <a:pt x="423178" y="516020"/>
                  <a:pt x="436475" y="461805"/>
                </a:cubicBezTo>
                <a:cubicBezTo>
                  <a:pt x="454281" y="438996"/>
                  <a:pt x="448264" y="386523"/>
                  <a:pt x="468429" y="360945"/>
                </a:cubicBezTo>
                <a:cubicBezTo>
                  <a:pt x="474686" y="267247"/>
                  <a:pt x="468220" y="285413"/>
                  <a:pt x="470922" y="226335"/>
                </a:cubicBezTo>
                <a:cubicBezTo>
                  <a:pt x="481883" y="180653"/>
                  <a:pt x="495229" y="85724"/>
                  <a:pt x="499717" y="51690"/>
                </a:cubicBezTo>
                <a:cubicBezTo>
                  <a:pt x="482601" y="39734"/>
                  <a:pt x="492651" y="34426"/>
                  <a:pt x="497850" y="22133"/>
                </a:cubicBezTo>
                <a:cubicBezTo>
                  <a:pt x="482148" y="14444"/>
                  <a:pt x="483752" y="7720"/>
                  <a:pt x="487145" y="1037"/>
                </a:cubicBezTo>
                <a:lnTo>
                  <a:pt x="487607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DF0D85-D43B-DE9A-F3B0-53C701FF6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684" y="1562100"/>
            <a:ext cx="3795642" cy="3733800"/>
          </a:xfrm>
        </p:spPr>
        <p:txBody>
          <a:bodyPr>
            <a:normAutofit/>
          </a:bodyPr>
          <a:lstStyle/>
          <a:p>
            <a:pPr algn="ctr"/>
            <a:r>
              <a:rPr lang="en-GB" b="1" i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Performance Enhancements with Nitro</a:t>
            </a:r>
            <a:endParaRPr lang="en-CH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702AA-7A33-4F2A-508B-334FFECFE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733425"/>
            <a:ext cx="5135592" cy="5391150"/>
          </a:xfrm>
        </p:spPr>
        <p:txBody>
          <a:bodyPr anchor="ctr">
            <a:normAutofit/>
          </a:bodyPr>
          <a:lstStyle/>
          <a:p>
            <a:r>
              <a:rPr lang="en-GB" sz="2000">
                <a:solidFill>
                  <a:schemeClr val="tx1">
                    <a:lumMod val="85000"/>
                    <a:lumOff val="15000"/>
                  </a:schemeClr>
                </a:solidFill>
              </a:rPr>
              <a:t>Detail performance improvements: Higher processing efficiency, better network throughput, and faster storage I/O.</a:t>
            </a:r>
          </a:p>
          <a:p>
            <a:r>
              <a:rPr lang="en-GB" sz="2000">
                <a:solidFill>
                  <a:schemeClr val="tx1">
                    <a:lumMod val="85000"/>
                    <a:lumOff val="15000"/>
                  </a:schemeClr>
                </a:solidFill>
              </a:rPr>
              <a:t>CPU resource optimization: How Nitro maximizes CPU availability for customer workloads.</a:t>
            </a:r>
          </a:p>
          <a:p>
            <a:r>
              <a:rPr lang="en-GB" sz="2000">
                <a:solidFill>
                  <a:schemeClr val="tx1">
                    <a:lumMod val="85000"/>
                    <a:lumOff val="15000"/>
                  </a:schemeClr>
                </a:solidFill>
              </a:rPr>
              <a:t>Case studies: Real-world scenarios where Nitro's performance enhancements have been critical.</a:t>
            </a:r>
            <a:br>
              <a:rPr lang="en-GB" sz="200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CH" sz="20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7127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186270-7FA6-D534-DCF3-C27DB0047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GB" sz="5400" b="1" i="0">
                <a:effectLst/>
                <a:latin typeface="Söhne"/>
              </a:rPr>
              <a:t>Enhanced Security Features of Nitro</a:t>
            </a:r>
            <a:endParaRPr lang="en-CH" sz="540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47AB129-4C0C-63C6-710E-19ADB5BFDD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6148577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52266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DED6BC-9A3E-48D4-AD7C-A56D63F54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B6E033A-DB2E-49B8-B600-B38E0C280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3235" y="1371600"/>
            <a:ext cx="4529312" cy="3589977"/>
          </a:xfrm>
          <a:custGeom>
            <a:avLst/>
            <a:gdLst>
              <a:gd name="connsiteX0" fmla="*/ 5462602 w 5470628"/>
              <a:gd name="connsiteY0" fmla="*/ 1413608 h 3193741"/>
              <a:gd name="connsiteX1" fmla="*/ 5465724 w 5470628"/>
              <a:gd name="connsiteY1" fmla="*/ 1421881 h 3193741"/>
              <a:gd name="connsiteX2" fmla="*/ 5465025 w 5470628"/>
              <a:gd name="connsiteY2" fmla="*/ 1466556 h 3193741"/>
              <a:gd name="connsiteX3" fmla="*/ 5463208 w 5470628"/>
              <a:gd name="connsiteY3" fmla="*/ 1466226 h 3193741"/>
              <a:gd name="connsiteX4" fmla="*/ 5463242 w 5470628"/>
              <a:gd name="connsiteY4" fmla="*/ 1451866 h 3193741"/>
              <a:gd name="connsiteX5" fmla="*/ 5462894 w 5470628"/>
              <a:gd name="connsiteY5" fmla="*/ 1423194 h 3193741"/>
              <a:gd name="connsiteX6" fmla="*/ 5461417 w 5470628"/>
              <a:gd name="connsiteY6" fmla="*/ 1391849 h 3193741"/>
              <a:gd name="connsiteX7" fmla="*/ 5462246 w 5470628"/>
              <a:gd name="connsiteY7" fmla="*/ 1401944 h 3193741"/>
              <a:gd name="connsiteX8" fmla="*/ 5462602 w 5470628"/>
              <a:gd name="connsiteY8" fmla="*/ 1413608 h 3193741"/>
              <a:gd name="connsiteX9" fmla="*/ 5459078 w 5470628"/>
              <a:gd name="connsiteY9" fmla="*/ 1404268 h 3193741"/>
              <a:gd name="connsiteX10" fmla="*/ 5460137 w 5470628"/>
              <a:gd name="connsiteY10" fmla="*/ 1393780 h 3193741"/>
              <a:gd name="connsiteX11" fmla="*/ 5461417 w 5470628"/>
              <a:gd name="connsiteY11" fmla="*/ 1391849 h 3193741"/>
              <a:gd name="connsiteX12" fmla="*/ 614271 w 5470628"/>
              <a:gd name="connsiteY12" fmla="*/ 1052206 h 3193741"/>
              <a:gd name="connsiteX13" fmla="*/ 611497 w 5470628"/>
              <a:gd name="connsiteY13" fmla="*/ 1055389 h 3193741"/>
              <a:gd name="connsiteX14" fmla="*/ 630277 w 5470628"/>
              <a:gd name="connsiteY14" fmla="*/ 1065215 h 3193741"/>
              <a:gd name="connsiteX15" fmla="*/ 651856 w 5470628"/>
              <a:gd name="connsiteY15" fmla="*/ 1067584 h 3193741"/>
              <a:gd name="connsiteX16" fmla="*/ 614271 w 5470628"/>
              <a:gd name="connsiteY16" fmla="*/ 1052206 h 3193741"/>
              <a:gd name="connsiteX17" fmla="*/ 810628 w 5470628"/>
              <a:gd name="connsiteY17" fmla="*/ 695550 h 3193741"/>
              <a:gd name="connsiteX18" fmla="*/ 1033084 w 5470628"/>
              <a:gd name="connsiteY18" fmla="*/ 791270 h 3193741"/>
              <a:gd name="connsiteX19" fmla="*/ 1036153 w 5470628"/>
              <a:gd name="connsiteY19" fmla="*/ 788050 h 3193741"/>
              <a:gd name="connsiteX20" fmla="*/ 810628 w 5470628"/>
              <a:gd name="connsiteY20" fmla="*/ 695550 h 3193741"/>
              <a:gd name="connsiteX21" fmla="*/ 4850908 w 5470628"/>
              <a:gd name="connsiteY21" fmla="*/ 727 h 3193741"/>
              <a:gd name="connsiteX22" fmla="*/ 4858584 w 5470628"/>
              <a:gd name="connsiteY22" fmla="*/ 13795 h 3193741"/>
              <a:gd name="connsiteX23" fmla="*/ 4843408 w 5470628"/>
              <a:gd name="connsiteY23" fmla="*/ 37224 h 3193741"/>
              <a:gd name="connsiteX24" fmla="*/ 4871062 w 5470628"/>
              <a:gd name="connsiteY24" fmla="*/ 78954 h 3193741"/>
              <a:gd name="connsiteX25" fmla="*/ 4989038 w 5470628"/>
              <a:gd name="connsiteY25" fmla="*/ 66799 h 3193741"/>
              <a:gd name="connsiteX26" fmla="*/ 5002636 w 5470628"/>
              <a:gd name="connsiteY26" fmla="*/ 79388 h 3193741"/>
              <a:gd name="connsiteX27" fmla="*/ 5008332 w 5470628"/>
              <a:gd name="connsiteY27" fmla="*/ 140859 h 3193741"/>
              <a:gd name="connsiteX28" fmla="*/ 5014326 w 5470628"/>
              <a:gd name="connsiteY28" fmla="*/ 155555 h 3193741"/>
              <a:gd name="connsiteX29" fmla="*/ 5030704 w 5470628"/>
              <a:gd name="connsiteY29" fmla="*/ 221190 h 3193741"/>
              <a:gd name="connsiteX30" fmla="*/ 5097262 w 5470628"/>
              <a:gd name="connsiteY30" fmla="*/ 317759 h 3193741"/>
              <a:gd name="connsiteX31" fmla="*/ 5165084 w 5470628"/>
              <a:gd name="connsiteY31" fmla="*/ 373367 h 3193741"/>
              <a:gd name="connsiteX32" fmla="*/ 5174137 w 5470628"/>
              <a:gd name="connsiteY32" fmla="*/ 389353 h 3193741"/>
              <a:gd name="connsiteX33" fmla="*/ 5192507 w 5470628"/>
              <a:gd name="connsiteY33" fmla="*/ 453561 h 3193741"/>
              <a:gd name="connsiteX34" fmla="*/ 5187160 w 5470628"/>
              <a:gd name="connsiteY34" fmla="*/ 467732 h 3193741"/>
              <a:gd name="connsiteX35" fmla="*/ 5160106 w 5470628"/>
              <a:gd name="connsiteY35" fmla="*/ 486904 h 3193741"/>
              <a:gd name="connsiteX36" fmla="*/ 5138948 w 5470628"/>
              <a:gd name="connsiteY36" fmla="*/ 528614 h 3193741"/>
              <a:gd name="connsiteX37" fmla="*/ 5097016 w 5470628"/>
              <a:gd name="connsiteY37" fmla="*/ 589923 h 3193741"/>
              <a:gd name="connsiteX38" fmla="*/ 5075869 w 5470628"/>
              <a:gd name="connsiteY38" fmla="*/ 608381 h 3193741"/>
              <a:gd name="connsiteX39" fmla="*/ 5093172 w 5470628"/>
              <a:gd name="connsiteY39" fmla="*/ 618385 h 3193741"/>
              <a:gd name="connsiteX40" fmla="*/ 5153518 w 5470628"/>
              <a:gd name="connsiteY40" fmla="*/ 687474 h 3193741"/>
              <a:gd name="connsiteX41" fmla="*/ 5074984 w 5470628"/>
              <a:gd name="connsiteY41" fmla="*/ 776941 h 3193741"/>
              <a:gd name="connsiteX42" fmla="*/ 5033348 w 5470628"/>
              <a:gd name="connsiteY42" fmla="*/ 805473 h 3193741"/>
              <a:gd name="connsiteX43" fmla="*/ 5116847 w 5470628"/>
              <a:gd name="connsiteY43" fmla="*/ 803426 h 3193741"/>
              <a:gd name="connsiteX44" fmla="*/ 5147902 w 5470628"/>
              <a:gd name="connsiteY44" fmla="*/ 833118 h 3193741"/>
              <a:gd name="connsiteX45" fmla="*/ 5161665 w 5470628"/>
              <a:gd name="connsiteY45" fmla="*/ 848297 h 3193741"/>
              <a:gd name="connsiteX46" fmla="*/ 5246520 w 5470628"/>
              <a:gd name="connsiteY46" fmla="*/ 942412 h 3193741"/>
              <a:gd name="connsiteX47" fmla="*/ 5235368 w 5470628"/>
              <a:gd name="connsiteY47" fmla="*/ 972946 h 3193741"/>
              <a:gd name="connsiteX48" fmla="*/ 5113739 w 5470628"/>
              <a:gd name="connsiteY48" fmla="*/ 1128845 h 3193741"/>
              <a:gd name="connsiteX49" fmla="*/ 5255034 w 5470628"/>
              <a:gd name="connsiteY49" fmla="*/ 1151117 h 3193741"/>
              <a:gd name="connsiteX50" fmla="*/ 5267513 w 5470628"/>
              <a:gd name="connsiteY50" fmla="*/ 1216275 h 3193741"/>
              <a:gd name="connsiteX51" fmla="*/ 5343113 w 5470628"/>
              <a:gd name="connsiteY51" fmla="*/ 1281854 h 3193741"/>
              <a:gd name="connsiteX52" fmla="*/ 5452014 w 5470628"/>
              <a:gd name="connsiteY52" fmla="*/ 1385543 h 3193741"/>
              <a:gd name="connsiteX53" fmla="*/ 5459078 w 5470628"/>
              <a:gd name="connsiteY53" fmla="*/ 1404268 h 3193741"/>
              <a:gd name="connsiteX54" fmla="*/ 5458838 w 5470628"/>
              <a:gd name="connsiteY54" fmla="*/ 1406644 h 3193741"/>
              <a:gd name="connsiteX55" fmla="*/ 5455752 w 5470628"/>
              <a:gd name="connsiteY55" fmla="*/ 1450751 h 3193741"/>
              <a:gd name="connsiteX56" fmla="*/ 5454594 w 5470628"/>
              <a:gd name="connsiteY56" fmla="*/ 1464662 h 3193741"/>
              <a:gd name="connsiteX57" fmla="*/ 5447215 w 5470628"/>
              <a:gd name="connsiteY57" fmla="*/ 1463321 h 3193741"/>
              <a:gd name="connsiteX58" fmla="*/ 5433934 w 5470628"/>
              <a:gd name="connsiteY58" fmla="*/ 1458428 h 3193741"/>
              <a:gd name="connsiteX59" fmla="*/ 5424276 w 5470628"/>
              <a:gd name="connsiteY59" fmla="*/ 1477014 h 3193741"/>
              <a:gd name="connsiteX60" fmla="*/ 5444628 w 5470628"/>
              <a:gd name="connsiteY60" fmla="*/ 1511562 h 3193741"/>
              <a:gd name="connsiteX61" fmla="*/ 5453752 w 5470628"/>
              <a:gd name="connsiteY61" fmla="*/ 1474786 h 3193741"/>
              <a:gd name="connsiteX62" fmla="*/ 5454594 w 5470628"/>
              <a:gd name="connsiteY62" fmla="*/ 1464662 h 3193741"/>
              <a:gd name="connsiteX63" fmla="*/ 5463208 w 5470628"/>
              <a:gd name="connsiteY63" fmla="*/ 1466226 h 3193741"/>
              <a:gd name="connsiteX64" fmla="*/ 5463164 w 5470628"/>
              <a:gd name="connsiteY64" fmla="*/ 1484226 h 3193741"/>
              <a:gd name="connsiteX65" fmla="*/ 5456160 w 5470628"/>
              <a:gd name="connsiteY65" fmla="*/ 1575885 h 3193741"/>
              <a:gd name="connsiteX66" fmla="*/ 5345636 w 5470628"/>
              <a:gd name="connsiteY66" fmla="*/ 1714543 h 3193741"/>
              <a:gd name="connsiteX67" fmla="*/ 5251319 w 5470628"/>
              <a:gd name="connsiteY67" fmla="*/ 1775792 h 3193741"/>
              <a:gd name="connsiteX68" fmla="*/ 5043512 w 5470628"/>
              <a:gd name="connsiteY68" fmla="*/ 2027305 h 3193741"/>
              <a:gd name="connsiteX69" fmla="*/ 4978144 w 5470628"/>
              <a:gd name="connsiteY69" fmla="*/ 2108535 h 3193741"/>
              <a:gd name="connsiteX70" fmla="*/ 5031476 w 5470628"/>
              <a:gd name="connsiteY70" fmla="*/ 2128173 h 3193741"/>
              <a:gd name="connsiteX71" fmla="*/ 4937389 w 5470628"/>
              <a:gd name="connsiteY71" fmla="*/ 2216441 h 3193741"/>
              <a:gd name="connsiteX72" fmla="*/ 4826122 w 5470628"/>
              <a:gd name="connsiteY72" fmla="*/ 2315331 h 3193741"/>
              <a:gd name="connsiteX73" fmla="*/ 2544647 w 5470628"/>
              <a:gd name="connsiteY73" fmla="*/ 3190975 h 3193741"/>
              <a:gd name="connsiteX74" fmla="*/ 1328257 w 5470628"/>
              <a:gd name="connsiteY74" fmla="*/ 3153006 h 3193741"/>
              <a:gd name="connsiteX75" fmla="*/ 977943 w 5470628"/>
              <a:gd name="connsiteY75" fmla="*/ 3082502 h 3193741"/>
              <a:gd name="connsiteX76" fmla="*/ 854473 w 5470628"/>
              <a:gd name="connsiteY76" fmla="*/ 2994250 h 3193741"/>
              <a:gd name="connsiteX77" fmla="*/ 811593 w 5470628"/>
              <a:gd name="connsiteY77" fmla="*/ 2970498 h 3193741"/>
              <a:gd name="connsiteX78" fmla="*/ 707024 w 5470628"/>
              <a:gd name="connsiteY78" fmla="*/ 2945439 h 3193741"/>
              <a:gd name="connsiteX79" fmla="*/ 523487 w 5470628"/>
              <a:gd name="connsiteY79" fmla="*/ 2886053 h 3193741"/>
              <a:gd name="connsiteX80" fmla="*/ 587884 w 5470628"/>
              <a:gd name="connsiteY80" fmla="*/ 2859746 h 3193741"/>
              <a:gd name="connsiteX81" fmla="*/ 779426 w 5470628"/>
              <a:gd name="connsiteY81" fmla="*/ 2885897 h 3193741"/>
              <a:gd name="connsiteX82" fmla="*/ 917288 w 5470628"/>
              <a:gd name="connsiteY82" fmla="*/ 2882248 h 3193741"/>
              <a:gd name="connsiteX83" fmla="*/ 718684 w 5470628"/>
              <a:gd name="connsiteY83" fmla="*/ 2819941 h 3193741"/>
              <a:gd name="connsiteX84" fmla="*/ 524650 w 5470628"/>
              <a:gd name="connsiteY84" fmla="*/ 2731220 h 3193741"/>
              <a:gd name="connsiteX85" fmla="*/ 670138 w 5470628"/>
              <a:gd name="connsiteY85" fmla="*/ 2735189 h 3193741"/>
              <a:gd name="connsiteX86" fmla="*/ 675382 w 5470628"/>
              <a:gd name="connsiteY86" fmla="*/ 2719369 h 3193741"/>
              <a:gd name="connsiteX87" fmla="*/ 542021 w 5470628"/>
              <a:gd name="connsiteY87" fmla="*/ 2601946 h 3193741"/>
              <a:gd name="connsiteX88" fmla="*/ 476895 w 5470628"/>
              <a:gd name="connsiteY88" fmla="*/ 2555976 h 3193741"/>
              <a:gd name="connsiteX89" fmla="*/ 188751 w 5470628"/>
              <a:gd name="connsiteY89" fmla="*/ 2428830 h 3193741"/>
              <a:gd name="connsiteX90" fmla="*/ 456762 w 5470628"/>
              <a:gd name="connsiteY90" fmla="*/ 2468731 h 3193741"/>
              <a:gd name="connsiteX91" fmla="*/ 174514 w 5470628"/>
              <a:gd name="connsiteY91" fmla="*/ 2345378 h 3193741"/>
              <a:gd name="connsiteX92" fmla="*/ 38827 w 5470628"/>
              <a:gd name="connsiteY92" fmla="*/ 2303685 h 3193741"/>
              <a:gd name="connsiteX93" fmla="*/ 3281 w 5470628"/>
              <a:gd name="connsiteY93" fmla="*/ 2273587 h 3193741"/>
              <a:gd name="connsiteX94" fmla="*/ 61590 w 5470628"/>
              <a:gd name="connsiteY94" fmla="*/ 2259170 h 3193741"/>
              <a:gd name="connsiteX95" fmla="*/ 242291 w 5470628"/>
              <a:gd name="connsiteY95" fmla="*/ 2250569 h 3193741"/>
              <a:gd name="connsiteX96" fmla="*/ 13205 w 5470628"/>
              <a:gd name="connsiteY96" fmla="*/ 2172263 h 3193741"/>
              <a:gd name="connsiteX97" fmla="*/ 180810 w 5470628"/>
              <a:gd name="connsiteY97" fmla="*/ 2168333 h 3193741"/>
              <a:gd name="connsiteX98" fmla="*/ 226020 w 5470628"/>
              <a:gd name="connsiteY98" fmla="*/ 2121100 h 3193741"/>
              <a:gd name="connsiteX99" fmla="*/ 299145 w 5470628"/>
              <a:gd name="connsiteY99" fmla="*/ 2044862 h 3193741"/>
              <a:gd name="connsiteX100" fmla="*/ 350236 w 5470628"/>
              <a:gd name="connsiteY100" fmla="*/ 2001187 h 3193741"/>
              <a:gd name="connsiteX101" fmla="*/ 365223 w 5470628"/>
              <a:gd name="connsiteY101" fmla="*/ 1881218 h 3193741"/>
              <a:gd name="connsiteX102" fmla="*/ 310707 w 5470628"/>
              <a:gd name="connsiteY102" fmla="*/ 1758752 h 3193741"/>
              <a:gd name="connsiteX103" fmla="*/ 181659 w 5470628"/>
              <a:gd name="connsiteY103" fmla="*/ 1709137 h 3193741"/>
              <a:gd name="connsiteX104" fmla="*/ 213063 w 5470628"/>
              <a:gd name="connsiteY104" fmla="*/ 1632021 h 3193741"/>
              <a:gd name="connsiteX105" fmla="*/ 481390 w 5470628"/>
              <a:gd name="connsiteY105" fmla="*/ 1644125 h 3193741"/>
              <a:gd name="connsiteX106" fmla="*/ 68930 w 5470628"/>
              <a:gd name="connsiteY106" fmla="*/ 1457537 h 3193741"/>
              <a:gd name="connsiteX107" fmla="*/ 135138 w 5470628"/>
              <a:gd name="connsiteY107" fmla="*/ 1440976 h 3193741"/>
              <a:gd name="connsiteX108" fmla="*/ 131611 w 5470628"/>
              <a:gd name="connsiteY108" fmla="*/ 1427642 h 3193741"/>
              <a:gd name="connsiteX109" fmla="*/ 130443 w 5470628"/>
              <a:gd name="connsiteY109" fmla="*/ 1343795 h 3193741"/>
              <a:gd name="connsiteX110" fmla="*/ 138930 w 5470628"/>
              <a:gd name="connsiteY110" fmla="*/ 1304094 h 3193741"/>
              <a:gd name="connsiteX111" fmla="*/ 118409 w 5470628"/>
              <a:gd name="connsiteY111" fmla="*/ 1262212 h 3193741"/>
              <a:gd name="connsiteX112" fmla="*/ 421410 w 5470628"/>
              <a:gd name="connsiteY112" fmla="*/ 1304757 h 3193741"/>
              <a:gd name="connsiteX113" fmla="*/ 655702 w 5470628"/>
              <a:gd name="connsiteY113" fmla="*/ 1291801 h 3193741"/>
              <a:gd name="connsiteX114" fmla="*/ 648299 w 5470628"/>
              <a:gd name="connsiteY114" fmla="*/ 1287715 h 3193741"/>
              <a:gd name="connsiteX115" fmla="*/ 531027 w 5470628"/>
              <a:gd name="connsiteY115" fmla="*/ 1193967 h 3193741"/>
              <a:gd name="connsiteX116" fmla="*/ 526433 w 5470628"/>
              <a:gd name="connsiteY116" fmla="*/ 1191913 h 3193741"/>
              <a:gd name="connsiteX117" fmla="*/ 504666 w 5470628"/>
              <a:gd name="connsiteY117" fmla="*/ 1177230 h 3193741"/>
              <a:gd name="connsiteX118" fmla="*/ 482307 w 5470628"/>
              <a:gd name="connsiteY118" fmla="*/ 1162618 h 3193741"/>
              <a:gd name="connsiteX119" fmla="*/ 479029 w 5470628"/>
              <a:gd name="connsiteY119" fmla="*/ 1162540 h 3193741"/>
              <a:gd name="connsiteX120" fmla="*/ 447663 w 5470628"/>
              <a:gd name="connsiteY120" fmla="*/ 1132649 h 3193741"/>
              <a:gd name="connsiteX121" fmla="*/ 438547 w 5470628"/>
              <a:gd name="connsiteY121" fmla="*/ 1110977 h 3193741"/>
              <a:gd name="connsiteX122" fmla="*/ 405343 w 5470628"/>
              <a:gd name="connsiteY122" fmla="*/ 1089612 h 3193741"/>
              <a:gd name="connsiteX123" fmla="*/ 371373 w 5470628"/>
              <a:gd name="connsiteY123" fmla="*/ 1070238 h 3193741"/>
              <a:gd name="connsiteX124" fmla="*/ 290358 w 5470628"/>
              <a:gd name="connsiteY124" fmla="*/ 1059884 h 3193741"/>
              <a:gd name="connsiteX125" fmla="*/ 235140 w 5470628"/>
              <a:gd name="connsiteY125" fmla="*/ 1029322 h 3193741"/>
              <a:gd name="connsiteX126" fmla="*/ 300494 w 5470628"/>
              <a:gd name="connsiteY126" fmla="*/ 1032083 h 3193741"/>
              <a:gd name="connsiteX127" fmla="*/ 239661 w 5470628"/>
              <a:gd name="connsiteY127" fmla="*/ 997457 h 3193741"/>
              <a:gd name="connsiteX128" fmla="*/ 204788 w 5470628"/>
              <a:gd name="connsiteY128" fmla="*/ 959211 h 3193741"/>
              <a:gd name="connsiteX129" fmla="*/ 207583 w 5470628"/>
              <a:gd name="connsiteY129" fmla="*/ 947009 h 3193741"/>
              <a:gd name="connsiteX130" fmla="*/ 223061 w 5470628"/>
              <a:gd name="connsiteY130" fmla="*/ 947033 h 3193741"/>
              <a:gd name="connsiteX131" fmla="*/ 280015 w 5470628"/>
              <a:gd name="connsiteY131" fmla="*/ 972164 h 3193741"/>
              <a:gd name="connsiteX132" fmla="*/ 353948 w 5470628"/>
              <a:gd name="connsiteY132" fmla="*/ 1006865 h 3193741"/>
              <a:gd name="connsiteX133" fmla="*/ 240466 w 5470628"/>
              <a:gd name="connsiteY133" fmla="*/ 939943 h 3193741"/>
              <a:gd name="connsiteX134" fmla="*/ 158812 w 5470628"/>
              <a:gd name="connsiteY134" fmla="*/ 891467 h 3193741"/>
              <a:gd name="connsiteX135" fmla="*/ 139551 w 5470628"/>
              <a:gd name="connsiteY135" fmla="*/ 855364 h 3193741"/>
              <a:gd name="connsiteX136" fmla="*/ 145731 w 5470628"/>
              <a:gd name="connsiteY136" fmla="*/ 844888 h 3193741"/>
              <a:gd name="connsiteX137" fmla="*/ 158154 w 5470628"/>
              <a:gd name="connsiteY137" fmla="*/ 848366 h 3193741"/>
              <a:gd name="connsiteX138" fmla="*/ 169370 w 5470628"/>
              <a:gd name="connsiteY138" fmla="*/ 856260 h 3193741"/>
              <a:gd name="connsiteX139" fmla="*/ 288295 w 5470628"/>
              <a:gd name="connsiteY139" fmla="*/ 915169 h 3193741"/>
              <a:gd name="connsiteX140" fmla="*/ 462694 w 5470628"/>
              <a:gd name="connsiteY140" fmla="*/ 994643 h 3193741"/>
              <a:gd name="connsiteX141" fmla="*/ 531910 w 5470628"/>
              <a:gd name="connsiteY141" fmla="*/ 1006664 h 3193741"/>
              <a:gd name="connsiteX142" fmla="*/ 333940 w 5470628"/>
              <a:gd name="connsiteY142" fmla="*/ 893507 h 3193741"/>
              <a:gd name="connsiteX143" fmla="*/ 181443 w 5470628"/>
              <a:gd name="connsiteY143" fmla="*/ 746608 h 3193741"/>
              <a:gd name="connsiteX144" fmla="*/ 162678 w 5470628"/>
              <a:gd name="connsiteY144" fmla="*/ 737018 h 3193741"/>
              <a:gd name="connsiteX145" fmla="*/ 156307 w 5470628"/>
              <a:gd name="connsiteY145" fmla="*/ 730435 h 3193741"/>
              <a:gd name="connsiteX146" fmla="*/ 117227 w 5470628"/>
              <a:gd name="connsiteY146" fmla="*/ 677515 h 3193741"/>
              <a:gd name="connsiteX147" fmla="*/ 113655 w 5470628"/>
              <a:gd name="connsiteY147" fmla="*/ 663474 h 3193741"/>
              <a:gd name="connsiteX148" fmla="*/ 115226 w 5470628"/>
              <a:gd name="connsiteY148" fmla="*/ 636712 h 3193741"/>
              <a:gd name="connsiteX149" fmla="*/ 105067 w 5470628"/>
              <a:gd name="connsiteY149" fmla="*/ 622046 h 3193741"/>
              <a:gd name="connsiteX150" fmla="*/ 104113 w 5470628"/>
              <a:gd name="connsiteY150" fmla="*/ 611722 h 3193741"/>
              <a:gd name="connsiteX151" fmla="*/ 118895 w 5470628"/>
              <a:gd name="connsiteY151" fmla="*/ 610169 h 3193741"/>
              <a:gd name="connsiteX152" fmla="*/ 163095 w 5470628"/>
              <a:gd name="connsiteY152" fmla="*/ 640642 h 3193741"/>
              <a:gd name="connsiteX153" fmla="*/ 185766 w 5470628"/>
              <a:gd name="connsiteY153" fmla="*/ 641454 h 3193741"/>
              <a:gd name="connsiteX154" fmla="*/ 212892 w 5470628"/>
              <a:gd name="connsiteY154" fmla="*/ 637457 h 3193741"/>
              <a:gd name="connsiteX155" fmla="*/ 223932 w 5470628"/>
              <a:gd name="connsiteY155" fmla="*/ 647271 h 3193741"/>
              <a:gd name="connsiteX156" fmla="*/ 287167 w 5470628"/>
              <a:gd name="connsiteY156" fmla="*/ 691571 h 3193741"/>
              <a:gd name="connsiteX157" fmla="*/ 330380 w 5470628"/>
              <a:gd name="connsiteY157" fmla="*/ 692506 h 3193741"/>
              <a:gd name="connsiteX158" fmla="*/ 296172 w 5470628"/>
              <a:gd name="connsiteY158" fmla="*/ 688108 h 3193741"/>
              <a:gd name="connsiteX159" fmla="*/ 286974 w 5470628"/>
              <a:gd name="connsiteY159" fmla="*/ 674512 h 3193741"/>
              <a:gd name="connsiteX160" fmla="*/ 286166 w 5470628"/>
              <a:gd name="connsiteY160" fmla="*/ 661798 h 3193741"/>
              <a:gd name="connsiteX161" fmla="*/ 236268 w 5470628"/>
              <a:gd name="connsiteY161" fmla="*/ 635338 h 3193741"/>
              <a:gd name="connsiteX162" fmla="*/ 231734 w 5470628"/>
              <a:gd name="connsiteY162" fmla="*/ 634225 h 3193741"/>
              <a:gd name="connsiteX163" fmla="*/ 221253 w 5470628"/>
              <a:gd name="connsiteY163" fmla="*/ 623870 h 3193741"/>
              <a:gd name="connsiteX164" fmla="*/ 237564 w 5470628"/>
              <a:gd name="connsiteY164" fmla="*/ 613590 h 3193741"/>
              <a:gd name="connsiteX165" fmla="*/ 282259 w 5470628"/>
              <a:gd name="connsiteY165" fmla="*/ 619091 h 3193741"/>
              <a:gd name="connsiteX166" fmla="*/ 370630 w 5470628"/>
              <a:gd name="connsiteY166" fmla="*/ 665566 h 3193741"/>
              <a:gd name="connsiteX167" fmla="*/ 498017 w 5470628"/>
              <a:gd name="connsiteY167" fmla="*/ 740532 h 3193741"/>
              <a:gd name="connsiteX168" fmla="*/ 918036 w 5470628"/>
              <a:gd name="connsiteY168" fmla="*/ 924307 h 3193741"/>
              <a:gd name="connsiteX169" fmla="*/ 1079304 w 5470628"/>
              <a:gd name="connsiteY169" fmla="*/ 984494 h 3193741"/>
              <a:gd name="connsiteX170" fmla="*/ 1079935 w 5470628"/>
              <a:gd name="connsiteY170" fmla="*/ 980383 h 3193741"/>
              <a:gd name="connsiteX171" fmla="*/ 1079695 w 5470628"/>
              <a:gd name="connsiteY171" fmla="*/ 976616 h 3193741"/>
              <a:gd name="connsiteX172" fmla="*/ 966178 w 5470628"/>
              <a:gd name="connsiteY172" fmla="*/ 937219 h 3193741"/>
              <a:gd name="connsiteX173" fmla="*/ 720106 w 5470628"/>
              <a:gd name="connsiteY173" fmla="*/ 807112 h 3193741"/>
              <a:gd name="connsiteX174" fmla="*/ 698823 w 5470628"/>
              <a:gd name="connsiteY174" fmla="*/ 804708 h 3193741"/>
              <a:gd name="connsiteX175" fmla="*/ 664513 w 5470628"/>
              <a:gd name="connsiteY175" fmla="*/ 784663 h 3193741"/>
              <a:gd name="connsiteX176" fmla="*/ 660380 w 5470628"/>
              <a:gd name="connsiteY176" fmla="*/ 771165 h 3193741"/>
              <a:gd name="connsiteX177" fmla="*/ 584959 w 5470628"/>
              <a:gd name="connsiteY177" fmla="*/ 722409 h 3193741"/>
              <a:gd name="connsiteX178" fmla="*/ 435649 w 5470628"/>
              <a:gd name="connsiteY178" fmla="*/ 639659 h 3193741"/>
              <a:gd name="connsiteX179" fmla="*/ 404944 w 5470628"/>
              <a:gd name="connsiteY179" fmla="*/ 606128 h 3193741"/>
              <a:gd name="connsiteX180" fmla="*/ 408476 w 5470628"/>
              <a:gd name="connsiteY180" fmla="*/ 591466 h 3193741"/>
              <a:gd name="connsiteX181" fmla="*/ 425225 w 5470628"/>
              <a:gd name="connsiteY181" fmla="*/ 592759 h 3193741"/>
              <a:gd name="connsiteX182" fmla="*/ 487115 w 5470628"/>
              <a:gd name="connsiteY182" fmla="*/ 620614 h 3193741"/>
              <a:gd name="connsiteX183" fmla="*/ 550277 w 5470628"/>
              <a:gd name="connsiteY183" fmla="*/ 649738 h 3193741"/>
              <a:gd name="connsiteX184" fmla="*/ 544421 w 5470628"/>
              <a:gd name="connsiteY184" fmla="*/ 641907 h 3193741"/>
              <a:gd name="connsiteX185" fmla="*/ 431905 w 5470628"/>
              <a:gd name="connsiteY185" fmla="*/ 580799 h 3193741"/>
              <a:gd name="connsiteX186" fmla="*/ 351177 w 5470628"/>
              <a:gd name="connsiteY186" fmla="*/ 528177 h 3193741"/>
              <a:gd name="connsiteX187" fmla="*/ 339749 w 5470628"/>
              <a:gd name="connsiteY187" fmla="*/ 498244 h 3193741"/>
              <a:gd name="connsiteX188" fmla="*/ 346313 w 5470628"/>
              <a:gd name="connsiteY188" fmla="*/ 489145 h 3193741"/>
              <a:gd name="connsiteX189" fmla="*/ 356579 w 5470628"/>
              <a:gd name="connsiteY189" fmla="*/ 491460 h 3193741"/>
              <a:gd name="connsiteX190" fmla="*/ 371505 w 5470628"/>
              <a:gd name="connsiteY190" fmla="*/ 501516 h 3193741"/>
              <a:gd name="connsiteX191" fmla="*/ 476275 w 5470628"/>
              <a:gd name="connsiteY191" fmla="*/ 553122 h 3193741"/>
              <a:gd name="connsiteX192" fmla="*/ 649952 w 5470628"/>
              <a:gd name="connsiteY192" fmla="*/ 635294 h 3193741"/>
              <a:gd name="connsiteX193" fmla="*/ 727161 w 5470628"/>
              <a:gd name="connsiteY193" fmla="*/ 651328 h 3193741"/>
              <a:gd name="connsiteX194" fmla="*/ 722417 w 5470628"/>
              <a:gd name="connsiteY194" fmla="*/ 646921 h 3193741"/>
              <a:gd name="connsiteX195" fmla="*/ 546079 w 5470628"/>
              <a:gd name="connsiteY195" fmla="*/ 546328 h 3193741"/>
              <a:gd name="connsiteX196" fmla="*/ 378182 w 5470628"/>
              <a:gd name="connsiteY196" fmla="*/ 386585 h 3193741"/>
              <a:gd name="connsiteX197" fmla="*/ 370158 w 5470628"/>
              <a:gd name="connsiteY197" fmla="*/ 382100 h 3193741"/>
              <a:gd name="connsiteX198" fmla="*/ 357861 w 5470628"/>
              <a:gd name="connsiteY198" fmla="*/ 371252 h 3193741"/>
              <a:gd name="connsiteX199" fmla="*/ 331313 w 5470628"/>
              <a:gd name="connsiteY199" fmla="*/ 328203 h 3193741"/>
              <a:gd name="connsiteX200" fmla="*/ 319354 w 5470628"/>
              <a:gd name="connsiteY200" fmla="*/ 299282 h 3193741"/>
              <a:gd name="connsiteX201" fmla="*/ 319682 w 5470628"/>
              <a:gd name="connsiteY201" fmla="*/ 285719 h 3193741"/>
              <a:gd name="connsiteX202" fmla="*/ 306391 w 5470628"/>
              <a:gd name="connsiteY202" fmla="*/ 268585 h 3193741"/>
              <a:gd name="connsiteX203" fmla="*/ 303294 w 5470628"/>
              <a:gd name="connsiteY203" fmla="*/ 257334 h 3193741"/>
              <a:gd name="connsiteX204" fmla="*/ 319242 w 5470628"/>
              <a:gd name="connsiteY204" fmla="*/ 255403 h 3193741"/>
              <a:gd name="connsiteX205" fmla="*/ 364093 w 5470628"/>
              <a:gd name="connsiteY205" fmla="*/ 286745 h 3193741"/>
              <a:gd name="connsiteX206" fmla="*/ 385301 w 5470628"/>
              <a:gd name="connsiteY206" fmla="*/ 287973 h 3193741"/>
              <a:gd name="connsiteX207" fmla="*/ 417598 w 5470628"/>
              <a:gd name="connsiteY207" fmla="*/ 285722 h 3193741"/>
              <a:gd name="connsiteX208" fmla="*/ 440155 w 5470628"/>
              <a:gd name="connsiteY208" fmla="*/ 308139 h 3193741"/>
              <a:gd name="connsiteX209" fmla="*/ 534406 w 5470628"/>
              <a:gd name="connsiteY209" fmla="*/ 339430 h 3193741"/>
              <a:gd name="connsiteX210" fmla="*/ 495633 w 5470628"/>
              <a:gd name="connsiteY210" fmla="*/ 333450 h 3193741"/>
              <a:gd name="connsiteX211" fmla="*/ 486289 w 5470628"/>
              <a:gd name="connsiteY211" fmla="*/ 322243 h 3193741"/>
              <a:gd name="connsiteX212" fmla="*/ 484000 w 5470628"/>
              <a:gd name="connsiteY212" fmla="*/ 304964 h 3193741"/>
              <a:gd name="connsiteX213" fmla="*/ 436911 w 5470628"/>
              <a:gd name="connsiteY213" fmla="*/ 280536 h 3193741"/>
              <a:gd name="connsiteX214" fmla="*/ 426865 w 5470628"/>
              <a:gd name="connsiteY214" fmla="*/ 277007 h 3193741"/>
              <a:gd name="connsiteX215" fmla="*/ 420654 w 5470628"/>
              <a:gd name="connsiteY215" fmla="*/ 268269 h 3193741"/>
              <a:gd name="connsiteX216" fmla="*/ 432329 w 5470628"/>
              <a:gd name="connsiteY216" fmla="*/ 259975 h 3193741"/>
              <a:gd name="connsiteX217" fmla="*/ 447672 w 5470628"/>
              <a:gd name="connsiteY217" fmla="*/ 257879 h 3193741"/>
              <a:gd name="connsiteX218" fmla="*/ 502242 w 5470628"/>
              <a:gd name="connsiteY218" fmla="*/ 273572 h 3193741"/>
              <a:gd name="connsiteX219" fmla="*/ 659874 w 5470628"/>
              <a:gd name="connsiteY219" fmla="*/ 365516 h 3193741"/>
              <a:gd name="connsiteX220" fmla="*/ 829177 w 5470628"/>
              <a:gd name="connsiteY220" fmla="*/ 444421 h 3193741"/>
              <a:gd name="connsiteX221" fmla="*/ 1231903 w 5470628"/>
              <a:gd name="connsiteY221" fmla="*/ 613682 h 3193741"/>
              <a:gd name="connsiteX222" fmla="*/ 1911736 w 5470628"/>
              <a:gd name="connsiteY222" fmla="*/ 685084 h 3193741"/>
              <a:gd name="connsiteX223" fmla="*/ 2564313 w 5470628"/>
              <a:gd name="connsiteY223" fmla="*/ 632143 h 3193741"/>
              <a:gd name="connsiteX224" fmla="*/ 2657304 w 5470628"/>
              <a:gd name="connsiteY224" fmla="*/ 624913 h 3193741"/>
              <a:gd name="connsiteX225" fmla="*/ 4235818 w 5470628"/>
              <a:gd name="connsiteY225" fmla="*/ 259339 h 3193741"/>
              <a:gd name="connsiteX226" fmla="*/ 4460331 w 5470628"/>
              <a:gd name="connsiteY226" fmla="*/ 176864 h 3193741"/>
              <a:gd name="connsiteX227" fmla="*/ 4499578 w 5470628"/>
              <a:gd name="connsiteY227" fmla="*/ 186791 h 3193741"/>
              <a:gd name="connsiteX228" fmla="*/ 4514640 w 5470628"/>
              <a:gd name="connsiteY228" fmla="*/ 188841 h 3193741"/>
              <a:gd name="connsiteX229" fmla="*/ 4516523 w 5470628"/>
              <a:gd name="connsiteY229" fmla="*/ 189988 h 3193741"/>
              <a:gd name="connsiteX230" fmla="*/ 4518126 w 5470628"/>
              <a:gd name="connsiteY230" fmla="*/ 189316 h 3193741"/>
              <a:gd name="connsiteX231" fmla="*/ 4514640 w 5470628"/>
              <a:gd name="connsiteY231" fmla="*/ 188841 h 3193741"/>
              <a:gd name="connsiteX232" fmla="*/ 4511569 w 5470628"/>
              <a:gd name="connsiteY232" fmla="*/ 186970 h 3193741"/>
              <a:gd name="connsiteX233" fmla="*/ 4510888 w 5470628"/>
              <a:gd name="connsiteY233" fmla="*/ 180943 h 3193741"/>
              <a:gd name="connsiteX234" fmla="*/ 4531865 w 5470628"/>
              <a:gd name="connsiteY234" fmla="*/ 155151 h 3193741"/>
              <a:gd name="connsiteX235" fmla="*/ 4573441 w 5470628"/>
              <a:gd name="connsiteY235" fmla="*/ 139676 h 3193741"/>
              <a:gd name="connsiteX236" fmla="*/ 4594964 w 5470628"/>
              <a:gd name="connsiteY236" fmla="*/ 145847 h 3193741"/>
              <a:gd name="connsiteX237" fmla="*/ 4623059 w 5470628"/>
              <a:gd name="connsiteY237" fmla="*/ 152410 h 3193741"/>
              <a:gd name="connsiteX238" fmla="*/ 4748356 w 5470628"/>
              <a:gd name="connsiteY238" fmla="*/ 68192 h 3193741"/>
              <a:gd name="connsiteX239" fmla="*/ 4833812 w 5470628"/>
              <a:gd name="connsiteY239" fmla="*/ 8017 h 3193741"/>
              <a:gd name="connsiteX240" fmla="*/ 4850908 w 5470628"/>
              <a:gd name="connsiteY240" fmla="*/ 727 h 31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5470628" h="3193741">
                <a:moveTo>
                  <a:pt x="5462602" y="1413608"/>
                </a:moveTo>
                <a:lnTo>
                  <a:pt x="5465724" y="1421881"/>
                </a:lnTo>
                <a:cubicBezTo>
                  <a:pt x="5472118" y="1444281"/>
                  <a:pt x="5472640" y="1461744"/>
                  <a:pt x="5465025" y="1466556"/>
                </a:cubicBezTo>
                <a:lnTo>
                  <a:pt x="5463208" y="1466226"/>
                </a:lnTo>
                <a:lnTo>
                  <a:pt x="5463242" y="1451866"/>
                </a:lnTo>
                <a:cubicBezTo>
                  <a:pt x="5463190" y="1441487"/>
                  <a:pt x="5463068" y="1431722"/>
                  <a:pt x="5462894" y="1423194"/>
                </a:cubicBezTo>
                <a:close/>
                <a:moveTo>
                  <a:pt x="5461417" y="1391849"/>
                </a:moveTo>
                <a:cubicBezTo>
                  <a:pt x="5461710" y="1392940"/>
                  <a:pt x="5461992" y="1396513"/>
                  <a:pt x="5462246" y="1401944"/>
                </a:cubicBezTo>
                <a:lnTo>
                  <a:pt x="5462602" y="1413608"/>
                </a:lnTo>
                <a:lnTo>
                  <a:pt x="5459078" y="1404268"/>
                </a:lnTo>
                <a:lnTo>
                  <a:pt x="5460137" y="1393780"/>
                </a:lnTo>
                <a:cubicBezTo>
                  <a:pt x="5460561" y="1391114"/>
                  <a:pt x="5460982" y="1390270"/>
                  <a:pt x="5461417" y="1391849"/>
                </a:cubicBezTo>
                <a:close/>
                <a:moveTo>
                  <a:pt x="614271" y="1052206"/>
                </a:moveTo>
                <a:cubicBezTo>
                  <a:pt x="613444" y="1053256"/>
                  <a:pt x="612323" y="1054339"/>
                  <a:pt x="611497" y="1055389"/>
                </a:cubicBezTo>
                <a:cubicBezTo>
                  <a:pt x="617673" y="1058912"/>
                  <a:pt x="624115" y="1061928"/>
                  <a:pt x="630277" y="1065215"/>
                </a:cubicBezTo>
                <a:cubicBezTo>
                  <a:pt x="637469" y="1066004"/>
                  <a:pt x="644958" y="1066759"/>
                  <a:pt x="651856" y="1067584"/>
                </a:cubicBezTo>
                <a:cubicBezTo>
                  <a:pt x="639327" y="1062458"/>
                  <a:pt x="626799" y="1057332"/>
                  <a:pt x="614271" y="1052206"/>
                </a:cubicBezTo>
                <a:close/>
                <a:moveTo>
                  <a:pt x="810628" y="695550"/>
                </a:moveTo>
                <a:cubicBezTo>
                  <a:pt x="873537" y="739416"/>
                  <a:pt x="951215" y="767494"/>
                  <a:pt x="1033084" y="791270"/>
                </a:cubicBezTo>
                <a:cubicBezTo>
                  <a:pt x="1034205" y="790184"/>
                  <a:pt x="1035031" y="789136"/>
                  <a:pt x="1036153" y="788050"/>
                </a:cubicBezTo>
                <a:cubicBezTo>
                  <a:pt x="960983" y="757296"/>
                  <a:pt x="885798" y="726306"/>
                  <a:pt x="810628" y="695550"/>
                </a:cubicBezTo>
                <a:close/>
                <a:moveTo>
                  <a:pt x="4850908" y="727"/>
                </a:moveTo>
                <a:cubicBezTo>
                  <a:pt x="4858191" y="2929"/>
                  <a:pt x="4860543" y="7152"/>
                  <a:pt x="4858584" y="13795"/>
                </a:cubicBezTo>
                <a:cubicBezTo>
                  <a:pt x="4855845" y="22194"/>
                  <a:pt x="4850092" y="30008"/>
                  <a:pt x="4843408" y="37224"/>
                </a:cubicBezTo>
                <a:cubicBezTo>
                  <a:pt x="4812232" y="71132"/>
                  <a:pt x="4827067" y="79774"/>
                  <a:pt x="4871062" y="78954"/>
                </a:cubicBezTo>
                <a:cubicBezTo>
                  <a:pt x="4910302" y="78234"/>
                  <a:pt x="4949507" y="72299"/>
                  <a:pt x="4989038" y="66799"/>
                </a:cubicBezTo>
                <a:cubicBezTo>
                  <a:pt x="5008500" y="63967"/>
                  <a:pt x="5009491" y="65509"/>
                  <a:pt x="5002636" y="79388"/>
                </a:cubicBezTo>
                <a:cubicBezTo>
                  <a:pt x="4991594" y="102315"/>
                  <a:pt x="4990844" y="123285"/>
                  <a:pt x="5008332" y="140859"/>
                </a:cubicBezTo>
                <a:cubicBezTo>
                  <a:pt x="5012456" y="144868"/>
                  <a:pt x="5015428" y="149491"/>
                  <a:pt x="5014326" y="155555"/>
                </a:cubicBezTo>
                <a:cubicBezTo>
                  <a:pt x="5009356" y="180357"/>
                  <a:pt x="5019874" y="200674"/>
                  <a:pt x="5030704" y="221190"/>
                </a:cubicBezTo>
                <a:cubicBezTo>
                  <a:pt x="5048958" y="255517"/>
                  <a:pt x="5072099" y="287116"/>
                  <a:pt x="5097262" y="317759"/>
                </a:cubicBezTo>
                <a:cubicBezTo>
                  <a:pt x="5115004" y="339336"/>
                  <a:pt x="5126222" y="365974"/>
                  <a:pt x="5165084" y="373367"/>
                </a:cubicBezTo>
                <a:cubicBezTo>
                  <a:pt x="5174420" y="375083"/>
                  <a:pt x="5177498" y="381353"/>
                  <a:pt x="5174137" y="389353"/>
                </a:cubicBezTo>
                <a:cubicBezTo>
                  <a:pt x="5163026" y="415847"/>
                  <a:pt x="5172067" y="436343"/>
                  <a:pt x="5192507" y="453561"/>
                </a:cubicBezTo>
                <a:cubicBezTo>
                  <a:pt x="5199734" y="459565"/>
                  <a:pt x="5197020" y="463690"/>
                  <a:pt x="5187160" y="467732"/>
                </a:cubicBezTo>
                <a:cubicBezTo>
                  <a:pt x="5175836" y="472188"/>
                  <a:pt x="5167025" y="478711"/>
                  <a:pt x="5160106" y="486904"/>
                </a:cubicBezTo>
                <a:cubicBezTo>
                  <a:pt x="5148744" y="500143"/>
                  <a:pt x="5143396" y="514315"/>
                  <a:pt x="5138948" y="528614"/>
                </a:cubicBezTo>
                <a:cubicBezTo>
                  <a:pt x="5132042" y="551041"/>
                  <a:pt x="5123894" y="572670"/>
                  <a:pt x="5097016" y="589923"/>
                </a:cubicBezTo>
                <a:cubicBezTo>
                  <a:pt x="5089016" y="595163"/>
                  <a:pt x="5082598" y="601872"/>
                  <a:pt x="5075869" y="608381"/>
                </a:cubicBezTo>
                <a:cubicBezTo>
                  <a:pt x="5078016" y="614052"/>
                  <a:pt x="5083322" y="617918"/>
                  <a:pt x="5093172" y="618385"/>
                </a:cubicBezTo>
                <a:cubicBezTo>
                  <a:pt x="5155867" y="621469"/>
                  <a:pt x="5153088" y="652648"/>
                  <a:pt x="5153518" y="687474"/>
                </a:cubicBezTo>
                <a:cubicBezTo>
                  <a:pt x="5154177" y="730575"/>
                  <a:pt x="5118812" y="754787"/>
                  <a:pt x="5074984" y="776941"/>
                </a:cubicBezTo>
                <a:cubicBezTo>
                  <a:pt x="5059986" y="784451"/>
                  <a:pt x="5038116" y="786863"/>
                  <a:pt x="5033348" y="805473"/>
                </a:cubicBezTo>
                <a:cubicBezTo>
                  <a:pt x="5059529" y="819384"/>
                  <a:pt x="5089376" y="802009"/>
                  <a:pt x="5116847" y="803426"/>
                </a:cubicBezTo>
                <a:cubicBezTo>
                  <a:pt x="5139548" y="804709"/>
                  <a:pt x="5176330" y="798120"/>
                  <a:pt x="5147902" y="833118"/>
                </a:cubicBezTo>
                <a:cubicBezTo>
                  <a:pt x="5139626" y="843373"/>
                  <a:pt x="5150382" y="848714"/>
                  <a:pt x="5161665" y="848297"/>
                </a:cubicBezTo>
                <a:cubicBezTo>
                  <a:pt x="5253064" y="844106"/>
                  <a:pt x="5215170" y="912756"/>
                  <a:pt x="5246520" y="942412"/>
                </a:cubicBezTo>
                <a:cubicBezTo>
                  <a:pt x="5255359" y="950358"/>
                  <a:pt x="5247812" y="967405"/>
                  <a:pt x="5235368" y="972946"/>
                </a:cubicBezTo>
                <a:cubicBezTo>
                  <a:pt x="5156387" y="1008610"/>
                  <a:pt x="5149354" y="1071149"/>
                  <a:pt x="5113739" y="1128845"/>
                </a:cubicBezTo>
                <a:cubicBezTo>
                  <a:pt x="5157305" y="1144685"/>
                  <a:pt x="5208388" y="1143005"/>
                  <a:pt x="5255034" y="1151117"/>
                </a:cubicBezTo>
                <a:cubicBezTo>
                  <a:pt x="5303482" y="1159484"/>
                  <a:pt x="5304156" y="1170079"/>
                  <a:pt x="5267513" y="1216275"/>
                </a:cubicBezTo>
                <a:cubicBezTo>
                  <a:pt x="5370269" y="1212844"/>
                  <a:pt x="5370269" y="1212844"/>
                  <a:pt x="5343113" y="1281854"/>
                </a:cubicBezTo>
                <a:cubicBezTo>
                  <a:pt x="5386272" y="1279593"/>
                  <a:pt x="5428618" y="1334726"/>
                  <a:pt x="5452014" y="1385543"/>
                </a:cubicBezTo>
                <a:lnTo>
                  <a:pt x="5459078" y="1404268"/>
                </a:lnTo>
                <a:lnTo>
                  <a:pt x="5458838" y="1406644"/>
                </a:lnTo>
                <a:cubicBezTo>
                  <a:pt x="5457942" y="1418063"/>
                  <a:pt x="5456960" y="1434367"/>
                  <a:pt x="5455752" y="1450751"/>
                </a:cubicBezTo>
                <a:lnTo>
                  <a:pt x="5454594" y="1464662"/>
                </a:lnTo>
                <a:lnTo>
                  <a:pt x="5447215" y="1463321"/>
                </a:lnTo>
                <a:cubicBezTo>
                  <a:pt x="5441256" y="1459714"/>
                  <a:pt x="5437002" y="1458345"/>
                  <a:pt x="5433934" y="1458428"/>
                </a:cubicBezTo>
                <a:cubicBezTo>
                  <a:pt x="5424728" y="1458676"/>
                  <a:pt x="5426188" y="1471978"/>
                  <a:pt x="5424276" y="1477014"/>
                </a:cubicBezTo>
                <a:cubicBezTo>
                  <a:pt x="5417851" y="1492977"/>
                  <a:pt x="5433852" y="1501241"/>
                  <a:pt x="5444628" y="1511562"/>
                </a:cubicBezTo>
                <a:cubicBezTo>
                  <a:pt x="5448663" y="1515344"/>
                  <a:pt x="5451544" y="1497678"/>
                  <a:pt x="5453752" y="1474786"/>
                </a:cubicBezTo>
                <a:lnTo>
                  <a:pt x="5454594" y="1464662"/>
                </a:lnTo>
                <a:lnTo>
                  <a:pt x="5463208" y="1466226"/>
                </a:lnTo>
                <a:lnTo>
                  <a:pt x="5463164" y="1484226"/>
                </a:lnTo>
                <a:cubicBezTo>
                  <a:pt x="5462722" y="1528173"/>
                  <a:pt x="5460824" y="1571999"/>
                  <a:pt x="5456160" y="1575885"/>
                </a:cubicBezTo>
                <a:cubicBezTo>
                  <a:pt x="5406708" y="1617226"/>
                  <a:pt x="5442751" y="1692579"/>
                  <a:pt x="5345636" y="1714543"/>
                </a:cubicBezTo>
                <a:cubicBezTo>
                  <a:pt x="5301930" y="1724583"/>
                  <a:pt x="5282493" y="1755882"/>
                  <a:pt x="5251319" y="1775792"/>
                </a:cubicBezTo>
                <a:cubicBezTo>
                  <a:pt x="5142610" y="1844714"/>
                  <a:pt x="5072132" y="1925140"/>
                  <a:pt x="5043512" y="2027305"/>
                </a:cubicBezTo>
                <a:cubicBezTo>
                  <a:pt x="5035488" y="2055562"/>
                  <a:pt x="5000258" y="2081893"/>
                  <a:pt x="4978144" y="2108535"/>
                </a:cubicBezTo>
                <a:cubicBezTo>
                  <a:pt x="4990785" y="2124798"/>
                  <a:pt x="5050411" y="2079615"/>
                  <a:pt x="5031476" y="2128173"/>
                </a:cubicBezTo>
                <a:cubicBezTo>
                  <a:pt x="5017138" y="2164787"/>
                  <a:pt x="4975973" y="2191363"/>
                  <a:pt x="4937389" y="2216441"/>
                </a:cubicBezTo>
                <a:cubicBezTo>
                  <a:pt x="4893079" y="2245058"/>
                  <a:pt x="4843760" y="2269776"/>
                  <a:pt x="4826122" y="2315331"/>
                </a:cubicBezTo>
                <a:cubicBezTo>
                  <a:pt x="4822276" y="2325050"/>
                  <a:pt x="3896510" y="3112888"/>
                  <a:pt x="2544647" y="3190975"/>
                </a:cubicBezTo>
                <a:cubicBezTo>
                  <a:pt x="2323734" y="3203734"/>
                  <a:pt x="1445947" y="3169121"/>
                  <a:pt x="1328257" y="3153006"/>
                </a:cubicBezTo>
                <a:cubicBezTo>
                  <a:pt x="1207258" y="3136344"/>
                  <a:pt x="1101756" y="3091943"/>
                  <a:pt x="977943" y="3082502"/>
                </a:cubicBezTo>
                <a:cubicBezTo>
                  <a:pt x="912454" y="3077622"/>
                  <a:pt x="848655" y="3061861"/>
                  <a:pt x="854473" y="2994250"/>
                </a:cubicBezTo>
                <a:cubicBezTo>
                  <a:pt x="856228" y="2975057"/>
                  <a:pt x="838125" y="2961827"/>
                  <a:pt x="811593" y="2970498"/>
                </a:cubicBezTo>
                <a:cubicBezTo>
                  <a:pt x="761454" y="2987010"/>
                  <a:pt x="736680" y="2962489"/>
                  <a:pt x="707024" y="2945439"/>
                </a:cubicBezTo>
                <a:cubicBezTo>
                  <a:pt x="654509" y="2915262"/>
                  <a:pt x="603913" y="2882480"/>
                  <a:pt x="523487" y="2886053"/>
                </a:cubicBezTo>
                <a:cubicBezTo>
                  <a:pt x="537017" y="2855468"/>
                  <a:pt x="563587" y="2856758"/>
                  <a:pt x="587884" y="2859746"/>
                </a:cubicBezTo>
                <a:cubicBezTo>
                  <a:pt x="652090" y="2867866"/>
                  <a:pt x="715235" y="2878012"/>
                  <a:pt x="779426" y="2885897"/>
                </a:cubicBezTo>
                <a:cubicBezTo>
                  <a:pt x="821123" y="2891048"/>
                  <a:pt x="863074" y="2900202"/>
                  <a:pt x="917288" y="2882248"/>
                </a:cubicBezTo>
                <a:cubicBezTo>
                  <a:pt x="866364" y="2830288"/>
                  <a:pt x="785092" y="2829930"/>
                  <a:pt x="718684" y="2819941"/>
                </a:cubicBezTo>
                <a:cubicBezTo>
                  <a:pt x="635747" y="2807447"/>
                  <a:pt x="584925" y="2771133"/>
                  <a:pt x="524650" y="2731220"/>
                </a:cubicBezTo>
                <a:cubicBezTo>
                  <a:pt x="584180" y="2712621"/>
                  <a:pt x="623299" y="2742760"/>
                  <a:pt x="670138" y="2735189"/>
                </a:cubicBezTo>
                <a:cubicBezTo>
                  <a:pt x="672406" y="2728745"/>
                  <a:pt x="675988" y="2719532"/>
                  <a:pt x="675382" y="2719369"/>
                </a:cubicBezTo>
                <a:cubicBezTo>
                  <a:pt x="596666" y="2703042"/>
                  <a:pt x="557844" y="2658869"/>
                  <a:pt x="542021" y="2601946"/>
                </a:cubicBezTo>
                <a:cubicBezTo>
                  <a:pt x="533902" y="2572560"/>
                  <a:pt x="505246" y="2566541"/>
                  <a:pt x="476895" y="2555976"/>
                </a:cubicBezTo>
                <a:cubicBezTo>
                  <a:pt x="377189" y="2518466"/>
                  <a:pt x="272496" y="2486779"/>
                  <a:pt x="188751" y="2428830"/>
                </a:cubicBezTo>
                <a:cubicBezTo>
                  <a:pt x="280875" y="2426687"/>
                  <a:pt x="357216" y="2461808"/>
                  <a:pt x="456762" y="2468731"/>
                </a:cubicBezTo>
                <a:cubicBezTo>
                  <a:pt x="373794" y="2404281"/>
                  <a:pt x="269816" y="2379152"/>
                  <a:pt x="174514" y="2345378"/>
                </a:cubicBezTo>
                <a:cubicBezTo>
                  <a:pt x="130977" y="2330009"/>
                  <a:pt x="90329" y="2308598"/>
                  <a:pt x="38827" y="2303685"/>
                </a:cubicBezTo>
                <a:cubicBezTo>
                  <a:pt x="20556" y="2301864"/>
                  <a:pt x="-10092" y="2297272"/>
                  <a:pt x="3281" y="2273587"/>
                </a:cubicBezTo>
                <a:cubicBezTo>
                  <a:pt x="14533" y="2253956"/>
                  <a:pt x="39095" y="2256437"/>
                  <a:pt x="61590" y="2259170"/>
                </a:cubicBezTo>
                <a:cubicBezTo>
                  <a:pt x="115591" y="2265916"/>
                  <a:pt x="170539" y="2259497"/>
                  <a:pt x="242291" y="2250569"/>
                </a:cubicBezTo>
                <a:cubicBezTo>
                  <a:pt x="178223" y="2197829"/>
                  <a:pt x="68904" y="2229102"/>
                  <a:pt x="13205" y="2172263"/>
                </a:cubicBezTo>
                <a:cubicBezTo>
                  <a:pt x="77196" y="2153598"/>
                  <a:pt x="128251" y="2170191"/>
                  <a:pt x="180810" y="2168333"/>
                </a:cubicBezTo>
                <a:cubicBezTo>
                  <a:pt x="228319" y="2166612"/>
                  <a:pt x="239444" y="2154350"/>
                  <a:pt x="226020" y="2121100"/>
                </a:cubicBezTo>
                <a:cubicBezTo>
                  <a:pt x="205165" y="2069293"/>
                  <a:pt x="229388" y="2038364"/>
                  <a:pt x="299145" y="2044862"/>
                </a:cubicBezTo>
                <a:cubicBezTo>
                  <a:pt x="363822" y="2051027"/>
                  <a:pt x="369032" y="2029991"/>
                  <a:pt x="350236" y="2001187"/>
                </a:cubicBezTo>
                <a:cubicBezTo>
                  <a:pt x="322862" y="1959187"/>
                  <a:pt x="348423" y="1921214"/>
                  <a:pt x="365223" y="1881218"/>
                </a:cubicBezTo>
                <a:cubicBezTo>
                  <a:pt x="390527" y="1820499"/>
                  <a:pt x="376326" y="1793748"/>
                  <a:pt x="310707" y="1758752"/>
                </a:cubicBezTo>
                <a:cubicBezTo>
                  <a:pt x="273754" y="1739265"/>
                  <a:pt x="234367" y="1723631"/>
                  <a:pt x="181659" y="1709137"/>
                </a:cubicBezTo>
                <a:cubicBezTo>
                  <a:pt x="299387" y="1683727"/>
                  <a:pt x="172918" y="1660608"/>
                  <a:pt x="213063" y="1632021"/>
                </a:cubicBezTo>
                <a:cubicBezTo>
                  <a:pt x="296030" y="1612244"/>
                  <a:pt x="369047" y="1679323"/>
                  <a:pt x="481390" y="1644125"/>
                </a:cubicBezTo>
                <a:cubicBezTo>
                  <a:pt x="336659" y="1595935"/>
                  <a:pt x="176348" y="1532074"/>
                  <a:pt x="68930" y="1457537"/>
                </a:cubicBezTo>
                <a:cubicBezTo>
                  <a:pt x="91299" y="1434897"/>
                  <a:pt x="115799" y="1450436"/>
                  <a:pt x="135138" y="1440976"/>
                </a:cubicBezTo>
                <a:cubicBezTo>
                  <a:pt x="133952" y="1436374"/>
                  <a:pt x="135290" y="1429332"/>
                  <a:pt x="131611" y="1427642"/>
                </a:cubicBezTo>
                <a:cubicBezTo>
                  <a:pt x="52402" y="1389548"/>
                  <a:pt x="51441" y="1388478"/>
                  <a:pt x="130443" y="1343795"/>
                </a:cubicBezTo>
                <a:cubicBezTo>
                  <a:pt x="158017" y="1328118"/>
                  <a:pt x="154966" y="1317573"/>
                  <a:pt x="138930" y="1304094"/>
                </a:cubicBezTo>
                <a:cubicBezTo>
                  <a:pt x="127608" y="1294551"/>
                  <a:pt x="113720" y="1286742"/>
                  <a:pt x="118409" y="1262212"/>
                </a:cubicBezTo>
                <a:cubicBezTo>
                  <a:pt x="164937" y="1287183"/>
                  <a:pt x="383505" y="1312432"/>
                  <a:pt x="421410" y="1304757"/>
                </a:cubicBezTo>
                <a:cubicBezTo>
                  <a:pt x="464009" y="1296037"/>
                  <a:pt x="610877" y="1288926"/>
                  <a:pt x="655702" y="1291801"/>
                </a:cubicBezTo>
                <a:cubicBezTo>
                  <a:pt x="653235" y="1290438"/>
                  <a:pt x="650767" y="1289077"/>
                  <a:pt x="648299" y="1287715"/>
                </a:cubicBezTo>
                <a:cubicBezTo>
                  <a:pt x="603999" y="1260339"/>
                  <a:pt x="559107" y="1233035"/>
                  <a:pt x="531027" y="1193967"/>
                </a:cubicBezTo>
                <a:cubicBezTo>
                  <a:pt x="529741" y="1192462"/>
                  <a:pt x="529061" y="1191120"/>
                  <a:pt x="526433" y="1191913"/>
                </a:cubicBezTo>
                <a:cubicBezTo>
                  <a:pt x="503415" y="1199684"/>
                  <a:pt x="505590" y="1187083"/>
                  <a:pt x="504666" y="1177230"/>
                </a:cubicBezTo>
                <a:cubicBezTo>
                  <a:pt x="503726" y="1167141"/>
                  <a:pt x="499378" y="1159602"/>
                  <a:pt x="482307" y="1162618"/>
                </a:cubicBezTo>
                <a:cubicBezTo>
                  <a:pt x="481421" y="1162726"/>
                  <a:pt x="480226" y="1162633"/>
                  <a:pt x="479029" y="1162540"/>
                </a:cubicBezTo>
                <a:cubicBezTo>
                  <a:pt x="470949" y="1161859"/>
                  <a:pt x="444139" y="1138059"/>
                  <a:pt x="447663" y="1132649"/>
                </a:cubicBezTo>
                <a:cubicBezTo>
                  <a:pt x="455539" y="1120781"/>
                  <a:pt x="446335" y="1116439"/>
                  <a:pt x="438547" y="1110977"/>
                </a:cubicBezTo>
                <a:cubicBezTo>
                  <a:pt x="427656" y="1103517"/>
                  <a:pt x="416795" y="1096529"/>
                  <a:pt x="405343" y="1089612"/>
                </a:cubicBezTo>
                <a:cubicBezTo>
                  <a:pt x="394202" y="1082895"/>
                  <a:pt x="382794" y="1076684"/>
                  <a:pt x="371373" y="1070238"/>
                </a:cubicBezTo>
                <a:cubicBezTo>
                  <a:pt x="344889" y="1065616"/>
                  <a:pt x="318169" y="1061972"/>
                  <a:pt x="290358" y="1059884"/>
                </a:cubicBezTo>
                <a:cubicBezTo>
                  <a:pt x="269709" y="1058114"/>
                  <a:pt x="246624" y="1055453"/>
                  <a:pt x="235140" y="1029322"/>
                </a:cubicBezTo>
                <a:cubicBezTo>
                  <a:pt x="256895" y="1029771"/>
                  <a:pt x="278695" y="1030927"/>
                  <a:pt x="300494" y="1032083"/>
                </a:cubicBezTo>
                <a:cubicBezTo>
                  <a:pt x="279542" y="1020860"/>
                  <a:pt x="259181" y="1009565"/>
                  <a:pt x="239661" y="997457"/>
                </a:cubicBezTo>
                <a:cubicBezTo>
                  <a:pt x="223540" y="987309"/>
                  <a:pt x="210281" y="975391"/>
                  <a:pt x="204788" y="959211"/>
                </a:cubicBezTo>
                <a:cubicBezTo>
                  <a:pt x="203337" y="955117"/>
                  <a:pt x="202166" y="950750"/>
                  <a:pt x="207583" y="947009"/>
                </a:cubicBezTo>
                <a:cubicBezTo>
                  <a:pt x="213561" y="942727"/>
                  <a:pt x="218466" y="944980"/>
                  <a:pt x="223061" y="947033"/>
                </a:cubicBezTo>
                <a:cubicBezTo>
                  <a:pt x="242046" y="955410"/>
                  <a:pt x="261311" y="963516"/>
                  <a:pt x="280015" y="972164"/>
                </a:cubicBezTo>
                <a:cubicBezTo>
                  <a:pt x="304852" y="983629"/>
                  <a:pt x="329408" y="995365"/>
                  <a:pt x="353948" y="1006865"/>
                </a:cubicBezTo>
                <a:cubicBezTo>
                  <a:pt x="319294" y="981405"/>
                  <a:pt x="281290" y="959435"/>
                  <a:pt x="240466" y="939943"/>
                </a:cubicBezTo>
                <a:cubicBezTo>
                  <a:pt x="210990" y="925718"/>
                  <a:pt x="181514" y="911494"/>
                  <a:pt x="158812" y="891467"/>
                </a:cubicBezTo>
                <a:cubicBezTo>
                  <a:pt x="147166" y="881489"/>
                  <a:pt x="141336" y="869384"/>
                  <a:pt x="139551" y="855364"/>
                </a:cubicBezTo>
                <a:cubicBezTo>
                  <a:pt x="139312" y="851597"/>
                  <a:pt x="139634" y="847287"/>
                  <a:pt x="145731" y="844888"/>
                </a:cubicBezTo>
                <a:cubicBezTo>
                  <a:pt x="151843" y="842724"/>
                  <a:pt x="155581" y="845356"/>
                  <a:pt x="158154" y="848366"/>
                </a:cubicBezTo>
                <a:cubicBezTo>
                  <a:pt x="161052" y="851811"/>
                  <a:pt x="164496" y="854479"/>
                  <a:pt x="169370" y="856260"/>
                </a:cubicBezTo>
                <a:cubicBezTo>
                  <a:pt x="212096" y="872913"/>
                  <a:pt x="249775" y="894448"/>
                  <a:pt x="288295" y="915169"/>
                </a:cubicBezTo>
                <a:cubicBezTo>
                  <a:pt x="343452" y="944788"/>
                  <a:pt x="397769" y="975222"/>
                  <a:pt x="462694" y="994643"/>
                </a:cubicBezTo>
                <a:cubicBezTo>
                  <a:pt x="487260" y="1001870"/>
                  <a:pt x="512622" y="1007575"/>
                  <a:pt x="531910" y="1006664"/>
                </a:cubicBezTo>
                <a:cubicBezTo>
                  <a:pt x="460990" y="972547"/>
                  <a:pt x="394087" y="936046"/>
                  <a:pt x="333940" y="893507"/>
                </a:cubicBezTo>
                <a:cubicBezTo>
                  <a:pt x="273173" y="850568"/>
                  <a:pt x="219876" y="803403"/>
                  <a:pt x="181443" y="746608"/>
                </a:cubicBezTo>
                <a:cubicBezTo>
                  <a:pt x="177494" y="740681"/>
                  <a:pt x="175038" y="734810"/>
                  <a:pt x="162678" y="737018"/>
                </a:cubicBezTo>
                <a:cubicBezTo>
                  <a:pt x="157082" y="737933"/>
                  <a:pt x="155070" y="734381"/>
                  <a:pt x="156307" y="730435"/>
                </a:cubicBezTo>
                <a:cubicBezTo>
                  <a:pt x="164051" y="702450"/>
                  <a:pt x="145532" y="687373"/>
                  <a:pt x="117227" y="677515"/>
                </a:cubicBezTo>
                <a:cubicBezTo>
                  <a:pt x="108392" y="674314"/>
                  <a:pt x="107546" y="670384"/>
                  <a:pt x="113655" y="663474"/>
                </a:cubicBezTo>
                <a:cubicBezTo>
                  <a:pt x="121976" y="653926"/>
                  <a:pt x="120506" y="644851"/>
                  <a:pt x="115226" y="636712"/>
                </a:cubicBezTo>
                <a:cubicBezTo>
                  <a:pt x="112224" y="631619"/>
                  <a:pt x="108350" y="626868"/>
                  <a:pt x="105067" y="622046"/>
                </a:cubicBezTo>
                <a:cubicBezTo>
                  <a:pt x="102790" y="619000"/>
                  <a:pt x="99022" y="615897"/>
                  <a:pt x="104113" y="611722"/>
                </a:cubicBezTo>
                <a:cubicBezTo>
                  <a:pt x="108939" y="608053"/>
                  <a:pt x="114081" y="609328"/>
                  <a:pt x="118895" y="610169"/>
                </a:cubicBezTo>
                <a:cubicBezTo>
                  <a:pt x="142040" y="613772"/>
                  <a:pt x="156094" y="624170"/>
                  <a:pt x="163095" y="640642"/>
                </a:cubicBezTo>
                <a:cubicBezTo>
                  <a:pt x="168334" y="652819"/>
                  <a:pt x="173104" y="652953"/>
                  <a:pt x="185766" y="641454"/>
                </a:cubicBezTo>
                <a:cubicBezTo>
                  <a:pt x="195327" y="632704"/>
                  <a:pt x="204232" y="632337"/>
                  <a:pt x="212892" y="637457"/>
                </a:cubicBezTo>
                <a:cubicBezTo>
                  <a:pt x="217516" y="639981"/>
                  <a:pt x="220444" y="643897"/>
                  <a:pt x="223932" y="647271"/>
                </a:cubicBezTo>
                <a:cubicBezTo>
                  <a:pt x="241420" y="664845"/>
                  <a:pt x="259762" y="681841"/>
                  <a:pt x="287167" y="691571"/>
                </a:cubicBezTo>
                <a:cubicBezTo>
                  <a:pt x="299355" y="696027"/>
                  <a:pt x="312354" y="699197"/>
                  <a:pt x="330380" y="692506"/>
                </a:cubicBezTo>
                <a:cubicBezTo>
                  <a:pt x="318517" y="688486"/>
                  <a:pt x="306954" y="689175"/>
                  <a:pt x="296172" y="688108"/>
                </a:cubicBezTo>
                <a:cubicBezTo>
                  <a:pt x="285390" y="687041"/>
                  <a:pt x="279539" y="683953"/>
                  <a:pt x="286974" y="674512"/>
                </a:cubicBezTo>
                <a:cubicBezTo>
                  <a:pt x="291105" y="669267"/>
                  <a:pt x="290555" y="665301"/>
                  <a:pt x="286166" y="661798"/>
                </a:cubicBezTo>
                <a:cubicBezTo>
                  <a:pt x="272052" y="650459"/>
                  <a:pt x="264416" y="633352"/>
                  <a:pt x="236268" y="635338"/>
                </a:cubicBezTo>
                <a:cubicBezTo>
                  <a:pt x="234792" y="635517"/>
                  <a:pt x="233255" y="634754"/>
                  <a:pt x="231734" y="634225"/>
                </a:cubicBezTo>
                <a:cubicBezTo>
                  <a:pt x="225957" y="632316"/>
                  <a:pt x="219575" y="630241"/>
                  <a:pt x="221253" y="623870"/>
                </a:cubicBezTo>
                <a:cubicBezTo>
                  <a:pt x="223227" y="617462"/>
                  <a:pt x="230816" y="615119"/>
                  <a:pt x="237564" y="613590"/>
                </a:cubicBezTo>
                <a:cubicBezTo>
                  <a:pt x="254884" y="609831"/>
                  <a:pt x="268844" y="614072"/>
                  <a:pt x="282259" y="619091"/>
                </a:cubicBezTo>
                <a:cubicBezTo>
                  <a:pt x="314893" y="631509"/>
                  <a:pt x="342201" y="649080"/>
                  <a:pt x="370630" y="665566"/>
                </a:cubicBezTo>
                <a:cubicBezTo>
                  <a:pt x="413275" y="690295"/>
                  <a:pt x="451153" y="719635"/>
                  <a:pt x="498017" y="740532"/>
                </a:cubicBezTo>
                <a:cubicBezTo>
                  <a:pt x="637369" y="802423"/>
                  <a:pt x="774774" y="866448"/>
                  <a:pt x="918036" y="924307"/>
                </a:cubicBezTo>
                <a:cubicBezTo>
                  <a:pt x="970882" y="945666"/>
                  <a:pt x="1024819" y="965469"/>
                  <a:pt x="1079304" y="984494"/>
                </a:cubicBezTo>
                <a:cubicBezTo>
                  <a:pt x="1079509" y="983045"/>
                  <a:pt x="1079744" y="982067"/>
                  <a:pt x="1079935" y="980383"/>
                </a:cubicBezTo>
                <a:cubicBezTo>
                  <a:pt x="1079860" y="979206"/>
                  <a:pt x="1079770" y="977793"/>
                  <a:pt x="1079695" y="976616"/>
                </a:cubicBezTo>
                <a:cubicBezTo>
                  <a:pt x="1041139" y="964679"/>
                  <a:pt x="1003098" y="951491"/>
                  <a:pt x="966178" y="937219"/>
                </a:cubicBezTo>
                <a:cubicBezTo>
                  <a:pt x="875541" y="901932"/>
                  <a:pt x="791930" y="860100"/>
                  <a:pt x="720106" y="807112"/>
                </a:cubicBezTo>
                <a:cubicBezTo>
                  <a:pt x="714181" y="802848"/>
                  <a:pt x="707904" y="802421"/>
                  <a:pt x="698823" y="804708"/>
                </a:cubicBezTo>
                <a:cubicBezTo>
                  <a:pt x="669544" y="812288"/>
                  <a:pt x="659939" y="806334"/>
                  <a:pt x="664513" y="784663"/>
                </a:cubicBezTo>
                <a:cubicBezTo>
                  <a:pt x="665660" y="779304"/>
                  <a:pt x="665686" y="775031"/>
                  <a:pt x="660380" y="771165"/>
                </a:cubicBezTo>
                <a:cubicBezTo>
                  <a:pt x="636661" y="753871"/>
                  <a:pt x="611807" y="737427"/>
                  <a:pt x="584959" y="722409"/>
                </a:cubicBezTo>
                <a:cubicBezTo>
                  <a:pt x="535282" y="694735"/>
                  <a:pt x="482226" y="670082"/>
                  <a:pt x="435649" y="639659"/>
                </a:cubicBezTo>
                <a:cubicBezTo>
                  <a:pt x="421965" y="630403"/>
                  <a:pt x="411440" y="619340"/>
                  <a:pt x="404944" y="606128"/>
                </a:cubicBezTo>
                <a:cubicBezTo>
                  <a:pt x="402872" y="601635"/>
                  <a:pt x="401613" y="595856"/>
                  <a:pt x="408476" y="591466"/>
                </a:cubicBezTo>
                <a:cubicBezTo>
                  <a:pt x="415044" y="587111"/>
                  <a:pt x="420320" y="590506"/>
                  <a:pt x="425225" y="592759"/>
                </a:cubicBezTo>
                <a:cubicBezTo>
                  <a:pt x="445746" y="601899"/>
                  <a:pt x="466578" y="611238"/>
                  <a:pt x="487115" y="620614"/>
                </a:cubicBezTo>
                <a:cubicBezTo>
                  <a:pt x="507947" y="629954"/>
                  <a:pt x="528514" y="639800"/>
                  <a:pt x="550277" y="649738"/>
                </a:cubicBezTo>
                <a:cubicBezTo>
                  <a:pt x="551408" y="644145"/>
                  <a:pt x="546904" y="643504"/>
                  <a:pt x="544421" y="641907"/>
                </a:cubicBezTo>
                <a:cubicBezTo>
                  <a:pt x="509355" y="619344"/>
                  <a:pt x="471190" y="599529"/>
                  <a:pt x="431905" y="580799"/>
                </a:cubicBezTo>
                <a:cubicBezTo>
                  <a:pt x="401512" y="566211"/>
                  <a:pt x="371947" y="550574"/>
                  <a:pt x="351177" y="528177"/>
                </a:cubicBezTo>
                <a:cubicBezTo>
                  <a:pt x="343180" y="519419"/>
                  <a:pt x="338696" y="509759"/>
                  <a:pt x="339749" y="498244"/>
                </a:cubicBezTo>
                <a:cubicBezTo>
                  <a:pt x="340115" y="494641"/>
                  <a:pt x="340481" y="491037"/>
                  <a:pt x="346313" y="489145"/>
                </a:cubicBezTo>
                <a:cubicBezTo>
                  <a:pt x="350979" y="487631"/>
                  <a:pt x="354067" y="489392"/>
                  <a:pt x="356579" y="491460"/>
                </a:cubicBezTo>
                <a:cubicBezTo>
                  <a:pt x="360984" y="495197"/>
                  <a:pt x="365388" y="498934"/>
                  <a:pt x="371505" y="501516"/>
                </a:cubicBezTo>
                <a:cubicBezTo>
                  <a:pt x="408203" y="517000"/>
                  <a:pt x="442659" y="534654"/>
                  <a:pt x="476275" y="553122"/>
                </a:cubicBezTo>
                <a:cubicBezTo>
                  <a:pt x="531461" y="583213"/>
                  <a:pt x="586103" y="614082"/>
                  <a:pt x="649952" y="635294"/>
                </a:cubicBezTo>
                <a:cubicBezTo>
                  <a:pt x="673972" y="643298"/>
                  <a:pt x="698805" y="650018"/>
                  <a:pt x="727161" y="651328"/>
                </a:cubicBezTo>
                <a:cubicBezTo>
                  <a:pt x="726126" y="649081"/>
                  <a:pt x="724263" y="647883"/>
                  <a:pt x="722417" y="646921"/>
                </a:cubicBezTo>
                <a:cubicBezTo>
                  <a:pt x="660627" y="615969"/>
                  <a:pt x="600830" y="583590"/>
                  <a:pt x="546079" y="546328"/>
                </a:cubicBezTo>
                <a:cubicBezTo>
                  <a:pt x="478576" y="500409"/>
                  <a:pt x="420223" y="448637"/>
                  <a:pt x="378182" y="386585"/>
                </a:cubicBezTo>
                <a:cubicBezTo>
                  <a:pt x="376229" y="383975"/>
                  <a:pt x="374884" y="381528"/>
                  <a:pt x="370158" y="382100"/>
                </a:cubicBezTo>
                <a:cubicBezTo>
                  <a:pt x="358064" y="383802"/>
                  <a:pt x="356583" y="379236"/>
                  <a:pt x="357861" y="371252"/>
                </a:cubicBezTo>
                <a:cubicBezTo>
                  <a:pt x="361373" y="351608"/>
                  <a:pt x="352380" y="336565"/>
                  <a:pt x="331313" y="328203"/>
                </a:cubicBezTo>
                <a:cubicBezTo>
                  <a:pt x="316037" y="321986"/>
                  <a:pt x="303183" y="316425"/>
                  <a:pt x="319354" y="299282"/>
                </a:cubicBezTo>
                <a:cubicBezTo>
                  <a:pt x="323265" y="295249"/>
                  <a:pt x="321459" y="290249"/>
                  <a:pt x="319682" y="285719"/>
                </a:cubicBezTo>
                <a:cubicBezTo>
                  <a:pt x="317166" y="278905"/>
                  <a:pt x="312080" y="273828"/>
                  <a:pt x="306391" y="268585"/>
                </a:cubicBezTo>
                <a:cubicBezTo>
                  <a:pt x="303227" y="265647"/>
                  <a:pt x="299399" y="261602"/>
                  <a:pt x="303294" y="257334"/>
                </a:cubicBezTo>
                <a:cubicBezTo>
                  <a:pt x="307735" y="252289"/>
                  <a:pt x="314131" y="254598"/>
                  <a:pt x="319242" y="255403"/>
                </a:cubicBezTo>
                <a:cubicBezTo>
                  <a:pt x="342683" y="258970"/>
                  <a:pt x="357062" y="269803"/>
                  <a:pt x="364093" y="286745"/>
                </a:cubicBezTo>
                <a:cubicBezTo>
                  <a:pt x="368651" y="297582"/>
                  <a:pt x="374307" y="297608"/>
                  <a:pt x="385301" y="287973"/>
                </a:cubicBezTo>
                <a:cubicBezTo>
                  <a:pt x="397712" y="277216"/>
                  <a:pt x="408079" y="276436"/>
                  <a:pt x="417598" y="285722"/>
                </a:cubicBezTo>
                <a:cubicBezTo>
                  <a:pt x="425226" y="293339"/>
                  <a:pt x="431406" y="301607"/>
                  <a:pt x="440155" y="308139"/>
                </a:cubicBezTo>
                <a:cubicBezTo>
                  <a:pt x="463623" y="326175"/>
                  <a:pt x="485720" y="346039"/>
                  <a:pt x="534406" y="339430"/>
                </a:cubicBezTo>
                <a:cubicBezTo>
                  <a:pt x="520872" y="332528"/>
                  <a:pt x="507316" y="334645"/>
                  <a:pt x="495633" y="333450"/>
                </a:cubicBezTo>
                <a:cubicBezTo>
                  <a:pt x="487244" y="332567"/>
                  <a:pt x="478750" y="330037"/>
                  <a:pt x="486289" y="322243"/>
                </a:cubicBezTo>
                <a:cubicBezTo>
                  <a:pt x="494951" y="313365"/>
                  <a:pt x="489365" y="309771"/>
                  <a:pt x="484000" y="304964"/>
                </a:cubicBezTo>
                <a:cubicBezTo>
                  <a:pt x="471673" y="293645"/>
                  <a:pt x="461604" y="280392"/>
                  <a:pt x="436911" y="280536"/>
                </a:cubicBezTo>
                <a:cubicBezTo>
                  <a:pt x="433041" y="280530"/>
                  <a:pt x="429923" y="278297"/>
                  <a:pt x="426865" y="277007"/>
                </a:cubicBezTo>
                <a:cubicBezTo>
                  <a:pt x="422581" y="275154"/>
                  <a:pt x="418872" y="272993"/>
                  <a:pt x="420654" y="268269"/>
                </a:cubicBezTo>
                <a:cubicBezTo>
                  <a:pt x="422468" y="264016"/>
                  <a:pt x="426748" y="261125"/>
                  <a:pt x="432329" y="259975"/>
                </a:cubicBezTo>
                <a:cubicBezTo>
                  <a:pt x="437320" y="258895"/>
                  <a:pt x="442621" y="258016"/>
                  <a:pt x="447672" y="257879"/>
                </a:cubicBezTo>
                <a:cubicBezTo>
                  <a:pt x="470223" y="256809"/>
                  <a:pt x="486254" y="265543"/>
                  <a:pt x="502242" y="273572"/>
                </a:cubicBezTo>
                <a:cubicBezTo>
                  <a:pt x="558179" y="301436"/>
                  <a:pt x="607891" y="334326"/>
                  <a:pt x="659874" y="365516"/>
                </a:cubicBezTo>
                <a:cubicBezTo>
                  <a:pt x="711842" y="396471"/>
                  <a:pt x="772192" y="418818"/>
                  <a:pt x="829177" y="444421"/>
                </a:cubicBezTo>
                <a:cubicBezTo>
                  <a:pt x="960626" y="503711"/>
                  <a:pt x="1092650" y="562693"/>
                  <a:pt x="1231903" y="613682"/>
                </a:cubicBezTo>
                <a:cubicBezTo>
                  <a:pt x="1368099" y="663381"/>
                  <a:pt x="1823141" y="686561"/>
                  <a:pt x="1911736" y="685084"/>
                </a:cubicBezTo>
                <a:cubicBezTo>
                  <a:pt x="2024994" y="682992"/>
                  <a:pt x="2291986" y="655399"/>
                  <a:pt x="2564313" y="632143"/>
                </a:cubicBezTo>
                <a:cubicBezTo>
                  <a:pt x="2595089" y="629364"/>
                  <a:pt x="2625288" y="626893"/>
                  <a:pt x="2657304" y="624913"/>
                </a:cubicBezTo>
                <a:cubicBezTo>
                  <a:pt x="3564401" y="568191"/>
                  <a:pt x="4203594" y="276765"/>
                  <a:pt x="4235818" y="259339"/>
                </a:cubicBezTo>
                <a:cubicBezTo>
                  <a:pt x="4287616" y="231474"/>
                  <a:pt x="4460006" y="176429"/>
                  <a:pt x="4460331" y="176864"/>
                </a:cubicBezTo>
                <a:cubicBezTo>
                  <a:pt x="4464175" y="181144"/>
                  <a:pt x="4483735" y="184529"/>
                  <a:pt x="4499578" y="186791"/>
                </a:cubicBezTo>
                <a:lnTo>
                  <a:pt x="4514640" y="188841"/>
                </a:lnTo>
                <a:lnTo>
                  <a:pt x="4516523" y="189988"/>
                </a:lnTo>
                <a:cubicBezTo>
                  <a:pt x="4522035" y="190091"/>
                  <a:pt x="4521760" y="189857"/>
                  <a:pt x="4518126" y="189316"/>
                </a:cubicBezTo>
                <a:lnTo>
                  <a:pt x="4514640" y="188841"/>
                </a:lnTo>
                <a:lnTo>
                  <a:pt x="4511569" y="186970"/>
                </a:lnTo>
                <a:cubicBezTo>
                  <a:pt x="4510788" y="185226"/>
                  <a:pt x="4510719" y="182981"/>
                  <a:pt x="4510888" y="180943"/>
                </a:cubicBezTo>
                <a:cubicBezTo>
                  <a:pt x="4511690" y="170169"/>
                  <a:pt x="4517648" y="160906"/>
                  <a:pt x="4531865" y="155151"/>
                </a:cubicBezTo>
                <a:cubicBezTo>
                  <a:pt x="4545507" y="149703"/>
                  <a:pt x="4559473" y="144689"/>
                  <a:pt x="4573441" y="139676"/>
                </a:cubicBezTo>
                <a:cubicBezTo>
                  <a:pt x="4585075" y="135420"/>
                  <a:pt x="4593048" y="134454"/>
                  <a:pt x="4594964" y="145847"/>
                </a:cubicBezTo>
                <a:cubicBezTo>
                  <a:pt x="4596879" y="157242"/>
                  <a:pt x="4613452" y="160454"/>
                  <a:pt x="4623059" y="152410"/>
                </a:cubicBezTo>
                <a:cubicBezTo>
                  <a:pt x="4660632" y="120811"/>
                  <a:pt x="4705757" y="95654"/>
                  <a:pt x="4748356" y="68192"/>
                </a:cubicBezTo>
                <a:cubicBezTo>
                  <a:pt x="4778098" y="49168"/>
                  <a:pt x="4809406" y="31378"/>
                  <a:pt x="4833812" y="8017"/>
                </a:cubicBezTo>
                <a:cubicBezTo>
                  <a:pt x="4838299" y="3678"/>
                  <a:pt x="4842399" y="-2039"/>
                  <a:pt x="4850908" y="727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F7B04B-7DC4-9435-85C2-8212206B6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41" y="685801"/>
            <a:ext cx="3494859" cy="5491162"/>
          </a:xfrm>
        </p:spPr>
        <p:txBody>
          <a:bodyPr>
            <a:normAutofit/>
          </a:bodyPr>
          <a:lstStyle/>
          <a:p>
            <a:r>
              <a:rPr lang="en-GB" b="1" i="0">
                <a:effectLst/>
                <a:latin typeface="Söhne"/>
              </a:rPr>
              <a:t>Future of Cloud Computing with AWS Nitro</a:t>
            </a:r>
            <a:endParaRPr lang="en-CH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ECA7634-CE2A-2B02-AB21-1CCCF2B643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4859719"/>
              </p:ext>
            </p:extLst>
          </p:nvPr>
        </p:nvGraphicFramePr>
        <p:xfrm>
          <a:off x="4702547" y="838199"/>
          <a:ext cx="6651253" cy="5338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90710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61ECBA-79D8-7B77-4E56-F7C898485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CH" dirty="0"/>
              <a:t>AWS Nitro 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31DEE-5D6D-4365-4403-62A5ED95A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/>
          </a:bodyPr>
          <a:lstStyle/>
          <a:p>
            <a:pPr>
              <a:buFont typeface="+mj-lt"/>
              <a:buAutoNum type="arabicPeriod"/>
            </a:pPr>
            <a:r>
              <a:rPr lang="en-GB" sz="1400" b="1" i="0">
                <a:effectLst/>
                <a:latin typeface="Söhne"/>
              </a:rPr>
              <a:t>High-Performance Computing (HPC):</a:t>
            </a:r>
            <a:r>
              <a:rPr lang="en-GB" sz="1400" b="0" i="0">
                <a:effectLst/>
                <a:latin typeface="Söhne"/>
              </a:rPr>
              <a:t> AWS Nitro's enhanced CPU and memory performance make it ideal for HPC workloads. Its ability to deliver high throughput and networking performance is crucial for compute-intensive tasks like scientific modeling, big data analytics, and machine learning.</a:t>
            </a:r>
          </a:p>
          <a:p>
            <a:pPr>
              <a:buFont typeface="+mj-lt"/>
              <a:buAutoNum type="arabicPeriod"/>
            </a:pPr>
            <a:r>
              <a:rPr lang="en-GB" sz="1400" b="1" i="0">
                <a:effectLst/>
                <a:latin typeface="Söhne"/>
              </a:rPr>
              <a:t>Secure Data Processing:</a:t>
            </a:r>
            <a:r>
              <a:rPr lang="en-GB" sz="1400" b="0" i="0">
                <a:effectLst/>
                <a:latin typeface="Söhne"/>
              </a:rPr>
              <a:t> With the Nitro Security Chip, AWS Nitro offers a secure environment for processing sensitive data. This is particularly beneficial for industries like finance and healthcare, where data security and compliance are paramount.</a:t>
            </a:r>
          </a:p>
          <a:p>
            <a:pPr>
              <a:buFont typeface="+mj-lt"/>
              <a:buAutoNum type="arabicPeriod"/>
            </a:pPr>
            <a:r>
              <a:rPr lang="en-GB" sz="1400" b="1" i="0">
                <a:effectLst/>
                <a:latin typeface="Söhne"/>
              </a:rPr>
              <a:t>Enterprise Resource Planning (ERP) Systems:</a:t>
            </a:r>
            <a:r>
              <a:rPr lang="en-GB" sz="1400" b="0" i="0">
                <a:effectLst/>
                <a:latin typeface="Söhne"/>
              </a:rPr>
              <a:t> The improved I/O and network throughput capabilities of AWS Nitro are well-suited for ERP systems, which often require robust, scalable, and secure infrastructure to handle large volumes of transactions and data.</a:t>
            </a:r>
          </a:p>
          <a:p>
            <a:pPr>
              <a:buFont typeface="+mj-lt"/>
              <a:buAutoNum type="arabicPeriod"/>
            </a:pPr>
            <a:r>
              <a:rPr lang="en-GB" sz="1400" b="1" i="0">
                <a:effectLst/>
                <a:latin typeface="Söhne"/>
              </a:rPr>
              <a:t>Gaming and Media Streaming:</a:t>
            </a:r>
            <a:r>
              <a:rPr lang="en-GB" sz="1400" b="0" i="0">
                <a:effectLst/>
                <a:latin typeface="Söhne"/>
              </a:rPr>
              <a:t> AWS Nitro's ability to provide consistent high performance and low latency benefits gaming and media streaming services. It ensures a smooth and responsive experience for users, even during peak demand times.</a:t>
            </a:r>
          </a:p>
          <a:p>
            <a:pPr>
              <a:buFont typeface="+mj-lt"/>
              <a:buAutoNum type="arabicPeriod"/>
            </a:pPr>
            <a:r>
              <a:rPr lang="en-GB" sz="1400" b="1" i="0">
                <a:effectLst/>
                <a:latin typeface="Söhne"/>
              </a:rPr>
              <a:t>Machine Learning and AI Workloads:</a:t>
            </a:r>
            <a:r>
              <a:rPr lang="en-GB" sz="1400" b="0" i="0">
                <a:effectLst/>
                <a:latin typeface="Söhne"/>
              </a:rPr>
              <a:t> The enhanced computational power and efficiency of AWS Nitro are ideal for machine learning and AI workloads, enabling faster processing of large datasets and more efficient model training and inference.</a:t>
            </a:r>
          </a:p>
          <a:p>
            <a:endParaRPr lang="en-CH" sz="1400"/>
          </a:p>
        </p:txBody>
      </p:sp>
    </p:spTree>
    <p:extLst>
      <p:ext uri="{BB962C8B-B14F-4D97-AF65-F5344CB8AC3E}">
        <p14:creationId xmlns:p14="http://schemas.microsoft.com/office/powerpoint/2010/main" val="3581749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512</Words>
  <Application>Microsoft Macintosh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Söhne</vt:lpstr>
      <vt:lpstr>Office Theme</vt:lpstr>
      <vt:lpstr>AWS Nitro System </vt:lpstr>
      <vt:lpstr>Introduction to AWS Nitro System</vt:lpstr>
      <vt:lpstr>Architecture of the AWS Nitro System</vt:lpstr>
      <vt:lpstr>Performance Enhancements with Nitro</vt:lpstr>
      <vt:lpstr>Enhanced Security Features of Nitro</vt:lpstr>
      <vt:lpstr>Future of Cloud Computing with AWS Nitro</vt:lpstr>
      <vt:lpstr>AWS Nitro Use Cases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Nitro System </dc:title>
  <dc:creator>Ilya Chakun</dc:creator>
  <cp:lastModifiedBy>Ilya Chakun</cp:lastModifiedBy>
  <cp:revision>6</cp:revision>
  <dcterms:created xsi:type="dcterms:W3CDTF">2023-11-25T20:48:36Z</dcterms:created>
  <dcterms:modified xsi:type="dcterms:W3CDTF">2023-11-25T21:00:14Z</dcterms:modified>
</cp:coreProperties>
</file>