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8" r:id="rId5"/>
    <p:sldId id="269" r:id="rId6"/>
    <p:sldId id="27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12663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8919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81060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03216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49484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2B8FB3A3-C854-4115-B5F8-86099778CDC1}"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556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2B8FB3A3-C854-4115-B5F8-86099778CDC1}" type="datetimeFigureOut">
              <a:rPr lang="en-US" smtClean="0"/>
              <a:t>11/25/23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67980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2B8FB3A3-C854-4115-B5F8-86099778CDC1}" type="datetimeFigureOut">
              <a:rPr lang="en-US" smtClean="0"/>
              <a:t>11/25/23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80111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B8FB3A3-C854-4115-B5F8-86099778CDC1}" type="datetimeFigureOut">
              <a:rPr lang="en-US" smtClean="0"/>
              <a:t>11/25/23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08326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5911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35876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FB3A3-C854-4115-B5F8-86099778CDC1}" type="datetimeFigureOut">
              <a:rPr lang="en-US" smtClean="0"/>
              <a:t>11/25/23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D7F2A-FC8E-449A-8A60-642F6CF749F6}" type="slidenum">
              <a:rPr lang="en-US" smtClean="0"/>
              <a:t>‹#›</a:t>
            </a:fld>
            <a:endParaRPr lang="en-US"/>
          </a:p>
        </p:txBody>
      </p:sp>
    </p:spTree>
    <p:extLst>
      <p:ext uri="{BB962C8B-B14F-4D97-AF65-F5344CB8AC3E}">
        <p14:creationId xmlns:p14="http://schemas.microsoft.com/office/powerpoint/2010/main" val="389901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6694" y="972929"/>
            <a:ext cx="4500850" cy="1616203"/>
          </a:xfrm>
        </p:spPr>
        <p:txBody>
          <a:bodyPr vert="horz" lIns="91440" tIns="45720" rIns="91440" bIns="45720" rtlCol="0" anchor="t">
            <a:normAutofit/>
          </a:bodyPr>
          <a:lstStyle/>
          <a:p>
            <a:r>
              <a:rPr lang="en-US" sz="3200" kern="1200">
                <a:solidFill>
                  <a:schemeClr val="tx1"/>
                </a:solidFill>
                <a:latin typeface="+mj-lt"/>
                <a:ea typeface="+mj-ea"/>
                <a:cs typeface="+mj-cs"/>
              </a:rPr>
              <a:t>What is AWS Control Tower?</a:t>
            </a:r>
          </a:p>
        </p:txBody>
      </p:sp>
      <p:pic>
        <p:nvPicPr>
          <p:cNvPr id="8" name="Рисунок 7"/>
          <p:cNvPicPr>
            <a:picLocks noChangeAspect="1"/>
          </p:cNvPicPr>
          <p:nvPr/>
        </p:nvPicPr>
        <p:blipFill>
          <a:blip r:embed="rId2"/>
          <a:stretch>
            <a:fillRect/>
          </a:stretch>
        </p:blipFill>
        <p:spPr>
          <a:xfrm>
            <a:off x="838200" y="3657267"/>
            <a:ext cx="4539344" cy="1475286"/>
          </a:xfrm>
          <a:prstGeom prst="rect">
            <a:avLst/>
          </a:prstGeom>
        </p:spPr>
      </p:pic>
      <p:sp>
        <p:nvSpPr>
          <p:cNvPr id="3" name="Объект 2"/>
          <p:cNvSpPr>
            <a:spLocks noGrp="1"/>
          </p:cNvSpPr>
          <p:nvPr>
            <p:ph sz="half" idx="1"/>
          </p:nvPr>
        </p:nvSpPr>
        <p:spPr>
          <a:xfrm>
            <a:off x="6096000" y="978195"/>
            <a:ext cx="5257799" cy="5003113"/>
          </a:xfrm>
        </p:spPr>
        <p:txBody>
          <a:bodyPr vert="horz" lIns="91440" tIns="45720" rIns="91440" bIns="45720" rtlCol="0" anchor="t">
            <a:normAutofit/>
          </a:bodyPr>
          <a:lstStyle/>
          <a:p>
            <a:pPr marL="0"/>
            <a:r>
              <a:rPr lang="en-US" sz="2000" b="1"/>
              <a:t>AWS Control Tower </a:t>
            </a:r>
            <a:r>
              <a:rPr lang="en-US" sz="2000"/>
              <a:t>offers a straightforward way to set up and govern an </a:t>
            </a:r>
            <a:r>
              <a:rPr lang="en-US" sz="2000" b="1"/>
              <a:t>AWS multi-account environment</a:t>
            </a:r>
            <a:r>
              <a:rPr lang="en-US" sz="2000"/>
              <a:t>, following prescriptive best practices. </a:t>
            </a:r>
          </a:p>
          <a:p>
            <a:pPr marL="0"/>
            <a:r>
              <a:rPr lang="en-US" sz="2000"/>
              <a:t>AWS Control Tower orchestrates the capabilities of several other AWS services, including AWS Organizations, AWS Service Catalog, and AWS IAM Identity Center (successor to AWS Single Sign-On), to build a landing zone in less than an hour. Resources are set up and managed on your behalf.</a:t>
            </a:r>
          </a:p>
        </p:txBody>
      </p:sp>
      <p:grpSp>
        <p:nvGrpSpPr>
          <p:cNvPr id="13" name="Group 12">
            <a:extLst>
              <a:ext uri="{FF2B5EF4-FFF2-40B4-BE49-F238E27FC236}">
                <a16:creationId xmlns:a16="http://schemas.microsoft.com/office/drawing/2014/main" id="{9AF08BBE-71A7-AEFC-F970-93C6BF79B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31C42412-D66A-A89A-CBAD-067355BA7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F63095-BD54-33B2-6873-1DC4DF820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810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Architecture of the Control Tower</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1200" b="1"/>
              <a:t>The Security OU has two accounts</a:t>
            </a:r>
            <a:r>
              <a:rPr lang="en-US" sz="1200"/>
              <a:t>: the </a:t>
            </a:r>
            <a:r>
              <a:rPr lang="en-US" sz="1200" u="sng"/>
              <a:t>Log Archive Account </a:t>
            </a:r>
            <a:r>
              <a:rPr lang="en-US" sz="1200"/>
              <a:t>and the </a:t>
            </a:r>
            <a:r>
              <a:rPr lang="en-US" sz="1200" u="sng"/>
              <a:t>Audit Account</a:t>
            </a:r>
            <a:r>
              <a:rPr lang="en-US" sz="1200"/>
              <a:t>. The Log Archive Account acts as a central repository for all CloudTrail and AWS Config logs across the Landing Zone, which are securely saved in an S3 Bucket.</a:t>
            </a:r>
          </a:p>
          <a:p>
            <a:pPr marL="0"/>
            <a:r>
              <a:rPr lang="en-US" sz="1200" b="1"/>
              <a:t>The Sandbox OU</a:t>
            </a:r>
            <a:r>
              <a:rPr lang="en-US" sz="1200"/>
              <a:t> is configured to host testing accounts (Sandbox Accounts) that are safely segregated from any production workloads.</a:t>
            </a:r>
          </a:p>
          <a:p>
            <a:pPr marL="0"/>
            <a:r>
              <a:rPr lang="en-US" sz="1200" b="1"/>
              <a:t>Production OU –</a:t>
            </a:r>
            <a:r>
              <a:rPr lang="en-US" sz="1200"/>
              <a:t> This OU is responsible for hosting all of your production accounts and workloads.</a:t>
            </a:r>
          </a:p>
          <a:p>
            <a:pPr marL="0"/>
            <a:r>
              <a:rPr lang="en-US" sz="1200" b="1"/>
              <a:t>Non-Production OU</a:t>
            </a:r>
            <a:r>
              <a:rPr lang="en-US" sz="1200"/>
              <a:t> – This OU can be used as a pre-production environment for additional testing and development.</a:t>
            </a:r>
          </a:p>
          <a:p>
            <a:pPr marL="0"/>
            <a:r>
              <a:rPr lang="en-US" sz="1200" b="1"/>
              <a:t>Suspended OU –</a:t>
            </a:r>
            <a:r>
              <a:rPr lang="en-US" sz="1200"/>
              <a:t> This is a secure OU where you can move any deleted, reused, or compromised accounts. Permissions in this OU are tightly restricted, ensuring that it is a secure location.</a:t>
            </a:r>
          </a:p>
          <a:p>
            <a:pPr marL="0"/>
            <a:r>
              <a:rPr lang="en-US" sz="1200" b="1"/>
              <a:t>Shared Services OU</a:t>
            </a:r>
            <a:r>
              <a:rPr lang="en-US" sz="1200"/>
              <a:t> – Accounts in the Shared Services OU host services are shared by numerous other accounts.</a:t>
            </a:r>
          </a:p>
          <a:p>
            <a:pPr marL="0"/>
            <a:endParaRPr lang="en-US" sz="1200"/>
          </a:p>
        </p:txBody>
      </p:sp>
      <p:pic>
        <p:nvPicPr>
          <p:cNvPr id="5" name="Рисунок 4"/>
          <p:cNvPicPr>
            <a:picLocks noChangeAspect="1"/>
          </p:cNvPicPr>
          <p:nvPr/>
        </p:nvPicPr>
        <p:blipFill>
          <a:blip r:embed="rId2"/>
          <a:stretch>
            <a:fillRect/>
          </a:stretch>
        </p:blipFill>
        <p:spPr>
          <a:xfrm>
            <a:off x="6099048" y="1845899"/>
            <a:ext cx="5458968" cy="3166201"/>
          </a:xfrm>
          <a:prstGeom prst="rect">
            <a:avLst/>
          </a:prstGeom>
        </p:spPr>
      </p:pic>
    </p:spTree>
    <p:extLst>
      <p:ext uri="{BB962C8B-B14F-4D97-AF65-F5344CB8AC3E}">
        <p14:creationId xmlns:p14="http://schemas.microsoft.com/office/powerpoint/2010/main" val="22845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Заголовок 1"/>
          <p:cNvSpPr>
            <a:spLocks noGrp="1"/>
          </p:cNvSpPr>
          <p:nvPr>
            <p:ph type="title"/>
          </p:nvPr>
        </p:nvSpPr>
        <p:spPr>
          <a:xfrm>
            <a:off x="838200" y="401221"/>
            <a:ext cx="10515600" cy="1348065"/>
          </a:xfrm>
        </p:spPr>
        <p:txBody>
          <a:bodyPr vert="horz" lIns="91440" tIns="45720" rIns="91440" bIns="45720" rtlCol="0" anchor="ctr">
            <a:normAutofit/>
          </a:bodyPr>
          <a:lstStyle/>
          <a:p>
            <a:r>
              <a:rPr lang="en-US" sz="5400" kern="1200">
                <a:solidFill>
                  <a:srgbClr val="FFFFFF"/>
                </a:solidFill>
                <a:latin typeface="+mj-lt"/>
                <a:ea typeface="+mj-ea"/>
                <a:cs typeface="+mj-cs"/>
              </a:rPr>
              <a:t>AWS Control Tower features:</a:t>
            </a:r>
          </a:p>
        </p:txBody>
      </p:sp>
      <p:sp>
        <p:nvSpPr>
          <p:cNvPr id="3" name="Объект 2"/>
          <p:cNvSpPr>
            <a:spLocks noGrp="1"/>
          </p:cNvSpPr>
          <p:nvPr>
            <p:ph sz="half" idx="1"/>
          </p:nvPr>
        </p:nvSpPr>
        <p:spPr>
          <a:xfrm>
            <a:off x="838200" y="2586789"/>
            <a:ext cx="10515600" cy="3590174"/>
          </a:xfrm>
        </p:spPr>
        <p:txBody>
          <a:bodyPr vert="horz" lIns="91440" tIns="45720" rIns="91440" bIns="45720" rtlCol="0">
            <a:normAutofit/>
          </a:bodyPr>
          <a:lstStyle/>
          <a:p>
            <a:pPr marL="0"/>
            <a:r>
              <a:rPr lang="en-US" sz="1700"/>
              <a:t>A </a:t>
            </a:r>
            <a:r>
              <a:rPr lang="en-US" sz="1700" b="1"/>
              <a:t>landing zone </a:t>
            </a:r>
            <a:r>
              <a:rPr lang="en-US" sz="1700"/>
              <a:t>is a well-architected, multi-account environment that's based on security and compliance best practices. It is the enterprise-wide container that holds all of your organizational units (OUs), accounts, users, and other resources that you want to be subject to compliance regulation. A landing zone can scale to fit the needs of an enterprise of any size.</a:t>
            </a:r>
          </a:p>
          <a:p>
            <a:pPr marL="0"/>
            <a:r>
              <a:rPr lang="en-US" sz="1700"/>
              <a:t>A </a:t>
            </a:r>
            <a:r>
              <a:rPr lang="en-US" sz="1700" b="1"/>
              <a:t>control</a:t>
            </a:r>
            <a:r>
              <a:rPr lang="en-US" sz="1700"/>
              <a:t> (sometimes called a guardrail) is a high-level rule that provides ongoing governance for your overall AWS environment. It's expressed in plain language. </a:t>
            </a:r>
            <a:r>
              <a:rPr lang="en-US" sz="1700" u="sng"/>
              <a:t>Three kinds of controls exist: preventive, detective, and proactive</a:t>
            </a:r>
            <a:r>
              <a:rPr lang="en-US" sz="1700"/>
              <a:t>. Three categories of guidance apply to controls: </a:t>
            </a:r>
            <a:r>
              <a:rPr lang="en-US" sz="1700" u="sng"/>
              <a:t>mandatory, strongly recommended, or elective</a:t>
            </a:r>
            <a:r>
              <a:rPr lang="en-US" sz="1700"/>
              <a:t>.</a:t>
            </a:r>
          </a:p>
          <a:p>
            <a:pPr marL="0"/>
            <a:r>
              <a:rPr lang="en-US" sz="1700"/>
              <a:t>An </a:t>
            </a:r>
            <a:r>
              <a:rPr lang="en-US" sz="1700" b="1"/>
              <a:t>Account Factory </a:t>
            </a:r>
            <a:r>
              <a:rPr lang="en-US" sz="1700"/>
              <a:t>is a configurable account template that helps to standardize the provisioning of new accounts with pre-approved account configurations. AWS Control Tower offers a built-in Account Factory that helps automate the account provisioning workflow in your organization.</a:t>
            </a:r>
          </a:p>
          <a:p>
            <a:pPr marL="0"/>
            <a:r>
              <a:rPr lang="en-US" sz="1700" b="1"/>
              <a:t>The AWS Control Tower dashboard </a:t>
            </a:r>
            <a:r>
              <a:rPr lang="en-US" sz="1700"/>
              <a:t>provides you with real-time insight into your AWS environment. It also looks at the number of OUs and accounts that have been provisioned, as well as the number of guardrails that have been enabled, and compares the status of your OUs and accounts to those guardrails.</a:t>
            </a:r>
          </a:p>
        </p:txBody>
      </p:sp>
    </p:spTree>
    <p:extLst>
      <p:ext uri="{BB962C8B-B14F-4D97-AF65-F5344CB8AC3E}">
        <p14:creationId xmlns:p14="http://schemas.microsoft.com/office/powerpoint/2010/main" val="326971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AWS Landing Zone Architecture</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Объект 3"/>
          <p:cNvSpPr>
            <a:spLocks noGrp="1"/>
          </p:cNvSpPr>
          <p:nvPr>
            <p:ph sz="half" idx="2"/>
          </p:nvPr>
        </p:nvSpPr>
        <p:spPr>
          <a:xfrm>
            <a:off x="630936" y="2807208"/>
            <a:ext cx="3429000" cy="3410712"/>
          </a:xfrm>
        </p:spPr>
        <p:txBody>
          <a:bodyPr vert="horz" lIns="91440" tIns="45720" rIns="91440" bIns="45720" rtlCol="0" anchor="t">
            <a:normAutofit fontScale="92500" lnSpcReduction="20000"/>
          </a:bodyPr>
          <a:lstStyle/>
          <a:p>
            <a:r>
              <a:rPr lang="en-US" sz="1400" b="1" dirty="0"/>
              <a:t>The Shared Services account </a:t>
            </a:r>
            <a:r>
              <a:rPr lang="en-US" sz="1400" dirty="0"/>
              <a:t>is a starting point for developing infrastructure shared services like directory services. This account hosts AWS Managed Active Directory for AWS SSO integration by default in a shared Amazon Virtual Private Cloud (Amazon VPC) that may be automatically peered at with new AWS accounts created with Account Vending Machine (AVM).</a:t>
            </a:r>
          </a:p>
          <a:p>
            <a:r>
              <a:rPr lang="en-US" sz="1400" b="1" dirty="0"/>
              <a:t>The Log Archive account </a:t>
            </a:r>
            <a:r>
              <a:rPr lang="en-US" sz="1400" dirty="0"/>
              <a:t>includes a central Amazon S3 bucket for keeping copies of all AWS CloudTrail and AWS Config log files in a log archive account.</a:t>
            </a:r>
          </a:p>
          <a:p>
            <a:r>
              <a:rPr lang="en-US" sz="1400" b="1" dirty="0"/>
              <a:t>The Security account </a:t>
            </a:r>
            <a:r>
              <a:rPr lang="en-US" sz="1400" dirty="0"/>
              <a:t>adds auditor (read-only) and administrator (full-access) cross-account privileges to all AWS Landing Zone managed accounts. The goal of these positions is for a company’s security and compliance team to use them to audit or undertake emergency security operations in the event of an incident.</a:t>
            </a:r>
          </a:p>
        </p:txBody>
      </p:sp>
      <p:pic>
        <p:nvPicPr>
          <p:cNvPr id="5" name="Рисунок 4" descr="A diagram of a cloud computing system&#10;&#10;Description automatically generated with medium confidence"/>
          <p:cNvPicPr>
            <a:picLocks noChangeAspect="1"/>
          </p:cNvPicPr>
          <p:nvPr/>
        </p:nvPicPr>
        <p:blipFill>
          <a:blip r:embed="rId2"/>
          <a:stretch>
            <a:fillRect/>
          </a:stretch>
        </p:blipFill>
        <p:spPr>
          <a:xfrm>
            <a:off x="5672824" y="640080"/>
            <a:ext cx="4866664" cy="5577840"/>
          </a:xfrm>
          <a:prstGeom prst="rect">
            <a:avLst/>
          </a:prstGeom>
        </p:spPr>
      </p:pic>
    </p:spTree>
    <p:extLst>
      <p:ext uri="{BB962C8B-B14F-4D97-AF65-F5344CB8AC3E}">
        <p14:creationId xmlns:p14="http://schemas.microsoft.com/office/powerpoint/2010/main" val="332591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AWS Control Tower - Security</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1700"/>
              <a:t>This is referred to as cloud security and cloud security in the shared responsibility model:</a:t>
            </a:r>
          </a:p>
          <a:p>
            <a:pPr marL="0"/>
            <a:r>
              <a:rPr lang="en-US" sz="1700" b="1"/>
              <a:t>Security of the cloud </a:t>
            </a:r>
            <a:r>
              <a:rPr lang="en-US" sz="1700"/>
              <a:t>– AWS is in charge of safeguarding the infrastructure that supports AWS services in the AWS Cloud. As part of the AWS compliance programs, third-party auditors regularly test and verify the effectiveness of our security.</a:t>
            </a:r>
          </a:p>
          <a:p>
            <a:pPr marL="0"/>
            <a:r>
              <a:rPr lang="en-US" sz="1700" b="1"/>
              <a:t>Security in the cloud </a:t>
            </a:r>
            <a:r>
              <a:rPr lang="en-US" sz="1700"/>
              <a:t>– The AWS services you use determine your liability. You are also accountable for other factors such as the sensitivity of your data, the requirements of your organization, and applicable laws and regulations.</a:t>
            </a:r>
          </a:p>
        </p:txBody>
      </p:sp>
      <p:pic>
        <p:nvPicPr>
          <p:cNvPr id="5" name="Рисунок 4"/>
          <p:cNvPicPr>
            <a:picLocks noChangeAspect="1"/>
          </p:cNvPicPr>
          <p:nvPr/>
        </p:nvPicPr>
        <p:blipFill>
          <a:blip r:embed="rId2"/>
          <a:stretch>
            <a:fillRect/>
          </a:stretch>
        </p:blipFill>
        <p:spPr>
          <a:xfrm>
            <a:off x="6099048" y="1907312"/>
            <a:ext cx="5458968" cy="3043375"/>
          </a:xfrm>
          <a:prstGeom prst="rect">
            <a:avLst/>
          </a:prstGeom>
        </p:spPr>
      </p:pic>
    </p:spTree>
    <p:extLst>
      <p:ext uri="{BB962C8B-B14F-4D97-AF65-F5344CB8AC3E}">
        <p14:creationId xmlns:p14="http://schemas.microsoft.com/office/powerpoint/2010/main" val="13349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137034" y="603622"/>
            <a:ext cx="5323531" cy="1330843"/>
          </a:xfrm>
        </p:spPr>
        <p:txBody>
          <a:bodyPr vert="horz" lIns="91440" tIns="45720" rIns="91440" bIns="45720" rtlCol="0" anchor="ctr">
            <a:normAutofit/>
          </a:bodyPr>
          <a:lstStyle/>
          <a:p>
            <a:r>
              <a:rPr lang="en-US" kern="1200">
                <a:solidFill>
                  <a:schemeClr val="tx1"/>
                </a:solidFill>
                <a:latin typeface="+mj-lt"/>
                <a:ea typeface="+mj-ea"/>
                <a:cs typeface="+mj-cs"/>
              </a:rPr>
              <a:t>AWS Control Tower - Monitoring</a:t>
            </a:r>
          </a:p>
        </p:txBody>
      </p:sp>
      <p:sp>
        <p:nvSpPr>
          <p:cNvPr id="3" name="Объект 2"/>
          <p:cNvSpPr>
            <a:spLocks noGrp="1"/>
          </p:cNvSpPr>
          <p:nvPr>
            <p:ph sz="half" idx="1"/>
          </p:nvPr>
        </p:nvSpPr>
        <p:spPr>
          <a:xfrm>
            <a:off x="1137034" y="2194103"/>
            <a:ext cx="5066885" cy="3908586"/>
          </a:xfrm>
        </p:spPr>
        <p:txBody>
          <a:bodyPr vert="horz" lIns="91440" tIns="45720" rIns="91440" bIns="45720" rtlCol="0">
            <a:normAutofit/>
          </a:bodyPr>
          <a:lstStyle/>
          <a:p>
            <a:pPr marL="0"/>
            <a:r>
              <a:rPr lang="en-US" sz="1700" b="1"/>
              <a:t>Monitoring</a:t>
            </a:r>
            <a:r>
              <a:rPr lang="en-US" sz="1700"/>
              <a:t> enables you to anticipate and respond to potential incidents. As a result, monitoring is an essential component of the well-designed nature of the AWS Control Tower. Because the outcomes of monitoring activities are saved in log files, logging and monitoring are closely related concepts.</a:t>
            </a:r>
          </a:p>
          <a:p>
            <a:pPr marL="0"/>
            <a:r>
              <a:rPr lang="en-US" sz="1700"/>
              <a:t>One of the shared accounts created when you set up your landing zone is the log archive account, which is dedicated to collecting all logs centrally, including logs for all of your other accounts. These log files enable administrators and auditors to review previous actions and events.</a:t>
            </a:r>
          </a:p>
          <a:p>
            <a:pPr marL="0"/>
            <a:r>
              <a:rPr lang="en-US" sz="1700"/>
              <a:t>It provides several tools for monitoring your landing zone’s resources and activity.</a:t>
            </a:r>
          </a:p>
        </p:txBody>
      </p:sp>
      <p:sp>
        <p:nvSpPr>
          <p:cNvPr id="18" name="Freeform: Shape 12">
            <a:extLst>
              <a:ext uri="{FF2B5EF4-FFF2-40B4-BE49-F238E27FC236}">
                <a16:creationId xmlns:a16="http://schemas.microsoft.com/office/drawing/2014/main" id="{5C27D684-2832-41BD-AC29-838243B80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3366" y="0"/>
            <a:ext cx="4918634" cy="6858000"/>
          </a:xfrm>
          <a:custGeom>
            <a:avLst/>
            <a:gdLst>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265072 w 4897678"/>
              <a:gd name="connsiteY84" fmla="*/ 352797 h 6858000"/>
              <a:gd name="connsiteX85" fmla="*/ 1275970 w 4897678"/>
              <a:gd name="connsiteY85" fmla="*/ 206812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265072 w 4897678"/>
              <a:gd name="connsiteY84" fmla="*/ 352797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90126 w 4897678"/>
              <a:gd name="connsiteY87" fmla="*/ 68981 h 6858000"/>
              <a:gd name="connsiteX88" fmla="*/ 1296403 w 4897678"/>
              <a:gd name="connsiteY88" fmla="*/ 57111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290126 w 4897678"/>
              <a:gd name="connsiteY87" fmla="*/ 68981 h 6858000"/>
              <a:gd name="connsiteX88" fmla="*/ 1296403 w 4897678"/>
              <a:gd name="connsiteY88" fmla="*/ 57111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290126 w 4897678"/>
              <a:gd name="connsiteY87" fmla="*/ 68981 h 6858000"/>
              <a:gd name="connsiteX88" fmla="*/ 1481070 w 4897678"/>
              <a:gd name="connsiteY88" fmla="*/ 69025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319538 w 4897678"/>
              <a:gd name="connsiteY89" fmla="*/ 13130 h 6858000"/>
              <a:gd name="connsiteX90" fmla="*/ 1321253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319538 w 4897678"/>
              <a:gd name="connsiteY89" fmla="*/ 13130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73630 w 4897678"/>
              <a:gd name="connsiteY83" fmla="*/ 455615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73630 w 4897678"/>
              <a:gd name="connsiteY83" fmla="*/ 455615 h 6858000"/>
              <a:gd name="connsiteX84" fmla="*/ 1413997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916267 w 4897678"/>
              <a:gd name="connsiteY39" fmla="*/ 4639226 h 6858000"/>
              <a:gd name="connsiteX40" fmla="*/ 960970 w 4897678"/>
              <a:gd name="connsiteY40" fmla="*/ 4458968 h 6858000"/>
              <a:gd name="connsiteX41" fmla="*/ 974467 w 4897678"/>
              <a:gd name="connsiteY41" fmla="*/ 4400454 h 6858000"/>
              <a:gd name="connsiteX42" fmla="*/ 1019252 w 4897678"/>
              <a:gd name="connsiteY42" fmla="*/ 4326337 h 6858000"/>
              <a:gd name="connsiteX43" fmla="*/ 1097435 w 4897678"/>
              <a:gd name="connsiteY43" fmla="*/ 4004432 h 6858000"/>
              <a:gd name="connsiteX44" fmla="*/ 1115477 w 4897678"/>
              <a:gd name="connsiteY44" fmla="*/ 3887430 h 6858000"/>
              <a:gd name="connsiteX45" fmla="*/ 1129980 w 4897678"/>
              <a:gd name="connsiteY45" fmla="*/ 3841018 h 6858000"/>
              <a:gd name="connsiteX46" fmla="*/ 1128054 w 4897678"/>
              <a:gd name="connsiteY46" fmla="*/ 3833633 h 6858000"/>
              <a:gd name="connsiteX47" fmla="*/ 1144766 w 4897678"/>
              <a:gd name="connsiteY47" fmla="*/ 3703595 h 6858000"/>
              <a:gd name="connsiteX48" fmla="*/ 1146269 w 4897678"/>
              <a:gd name="connsiteY48" fmla="*/ 3675779 h 6858000"/>
              <a:gd name="connsiteX49" fmla="*/ 1145250 w 4897678"/>
              <a:gd name="connsiteY49" fmla="*/ 3673177 h 6858000"/>
              <a:gd name="connsiteX50" fmla="*/ 1145144 w 4897678"/>
              <a:gd name="connsiteY50" fmla="*/ 3399727 h 6858000"/>
              <a:gd name="connsiteX51" fmla="*/ 1153102 w 4897678"/>
              <a:gd name="connsiteY51" fmla="*/ 3022588 h 6858000"/>
              <a:gd name="connsiteX52" fmla="*/ 1187493 w 4897678"/>
              <a:gd name="connsiteY52" fmla="*/ 2780324 h 6858000"/>
              <a:gd name="connsiteX53" fmla="*/ 1174471 w 4897678"/>
              <a:gd name="connsiteY53" fmla="*/ 2636046 h 6858000"/>
              <a:gd name="connsiteX54" fmla="*/ 1173030 w 4897678"/>
              <a:gd name="connsiteY54" fmla="*/ 2517573 h 6858000"/>
              <a:gd name="connsiteX55" fmla="*/ 1179971 w 4897678"/>
              <a:gd name="connsiteY55" fmla="*/ 2259305 h 6858000"/>
              <a:gd name="connsiteX56" fmla="*/ 1180091 w 4897678"/>
              <a:gd name="connsiteY56" fmla="*/ 2154737 h 6858000"/>
              <a:gd name="connsiteX57" fmla="*/ 1173497 w 4897678"/>
              <a:gd name="connsiteY57" fmla="*/ 2118139 h 6858000"/>
              <a:gd name="connsiteX58" fmla="*/ 1168754 w 4897678"/>
              <a:gd name="connsiteY58" fmla="*/ 2064932 h 6858000"/>
              <a:gd name="connsiteX59" fmla="*/ 1175360 w 4897678"/>
              <a:gd name="connsiteY59" fmla="*/ 2031780 h 6858000"/>
              <a:gd name="connsiteX60" fmla="*/ 1175420 w 4897678"/>
              <a:gd name="connsiteY60" fmla="*/ 2025741 h 6858000"/>
              <a:gd name="connsiteX61" fmla="*/ 1192392 w 4897678"/>
              <a:gd name="connsiteY61" fmla="*/ 1985855 h 6858000"/>
              <a:gd name="connsiteX62" fmla="*/ 1240537 w 4897678"/>
              <a:gd name="connsiteY62" fmla="*/ 1810891 h 6858000"/>
              <a:gd name="connsiteX63" fmla="*/ 1262324 w 4897678"/>
              <a:gd name="connsiteY63" fmla="*/ 1680343 h 6858000"/>
              <a:gd name="connsiteX64" fmla="*/ 1264475 w 4897678"/>
              <a:gd name="connsiteY64" fmla="*/ 1634781 h 6858000"/>
              <a:gd name="connsiteX65" fmla="*/ 1268425 w 4897678"/>
              <a:gd name="connsiteY65" fmla="*/ 1558391 h 6858000"/>
              <a:gd name="connsiteX66" fmla="*/ 1263100 w 4897678"/>
              <a:gd name="connsiteY66" fmla="*/ 1489998 h 6858000"/>
              <a:gd name="connsiteX67" fmla="*/ 1286195 w 4897678"/>
              <a:gd name="connsiteY67" fmla="*/ 1421105 h 6858000"/>
              <a:gd name="connsiteX68" fmla="*/ 1298315 w 4897678"/>
              <a:gd name="connsiteY68" fmla="*/ 1361656 h 6858000"/>
              <a:gd name="connsiteX69" fmla="*/ 1294008 w 4897678"/>
              <a:gd name="connsiteY69" fmla="*/ 1357170 h 6858000"/>
              <a:gd name="connsiteX70" fmla="*/ 1295031 w 4897678"/>
              <a:gd name="connsiteY70" fmla="*/ 1349556 h 6858000"/>
              <a:gd name="connsiteX71" fmla="*/ 1301170 w 4897678"/>
              <a:gd name="connsiteY71" fmla="*/ 1345177 h 6858000"/>
              <a:gd name="connsiteX72" fmla="*/ 1337115 w 4897678"/>
              <a:gd name="connsiteY72" fmla="*/ 1249089 h 6858000"/>
              <a:gd name="connsiteX73" fmla="*/ 1335308 w 4897678"/>
              <a:gd name="connsiteY73" fmla="*/ 1164961 h 6858000"/>
              <a:gd name="connsiteX74" fmla="*/ 1365049 w 4897678"/>
              <a:gd name="connsiteY74" fmla="*/ 1102487 h 6858000"/>
              <a:gd name="connsiteX75" fmla="*/ 1380977 w 4897678"/>
              <a:gd name="connsiteY75" fmla="*/ 1051638 h 6858000"/>
              <a:gd name="connsiteX76" fmla="*/ 1360650 w 4897678"/>
              <a:gd name="connsiteY76" fmla="*/ 950605 h 6858000"/>
              <a:gd name="connsiteX77" fmla="*/ 1321700 w 4897678"/>
              <a:gd name="connsiteY77" fmla="*/ 890133 h 6858000"/>
              <a:gd name="connsiteX78" fmla="*/ 1306943 w 4897678"/>
              <a:gd name="connsiteY78" fmla="*/ 779617 h 6858000"/>
              <a:gd name="connsiteX79" fmla="*/ 1304115 w 4897678"/>
              <a:gd name="connsiteY79" fmla="*/ 737583 h 6858000"/>
              <a:gd name="connsiteX80" fmla="*/ 1363659 w 4897678"/>
              <a:gd name="connsiteY80" fmla="*/ 600848 h 6858000"/>
              <a:gd name="connsiteX81" fmla="*/ 1357066 w 4897678"/>
              <a:gd name="connsiteY81" fmla="*/ 530653 h 6858000"/>
              <a:gd name="connsiteX82" fmla="*/ 1373630 w 4897678"/>
              <a:gd name="connsiteY82" fmla="*/ 455615 h 6858000"/>
              <a:gd name="connsiteX83" fmla="*/ 1413997 w 4897678"/>
              <a:gd name="connsiteY83" fmla="*/ 334926 h 6858000"/>
              <a:gd name="connsiteX84" fmla="*/ 1442766 w 4897678"/>
              <a:gd name="connsiteY84" fmla="*/ 236597 h 6858000"/>
              <a:gd name="connsiteX85" fmla="*/ 1470206 w 4897678"/>
              <a:gd name="connsiteY85" fmla="*/ 182099 h 6858000"/>
              <a:gd name="connsiteX86" fmla="*/ 1462879 w 4897678"/>
              <a:gd name="connsiteY86" fmla="*/ 128551 h 6858000"/>
              <a:gd name="connsiteX87" fmla="*/ 1481070 w 4897678"/>
              <a:gd name="connsiteY87" fmla="*/ 69025 h 6858000"/>
              <a:gd name="connsiteX88" fmla="*/ 1504205 w 4897678"/>
              <a:gd name="connsiteY88" fmla="*/ 42915 h 6858000"/>
              <a:gd name="connsiteX89" fmla="*/ 1553576 w 4897678"/>
              <a:gd name="connsiteY89"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779657 w 4897678"/>
              <a:gd name="connsiteY37" fmla="*/ 5057680 h 6858000"/>
              <a:gd name="connsiteX38" fmla="*/ 916267 w 4897678"/>
              <a:gd name="connsiteY38" fmla="*/ 4639226 h 6858000"/>
              <a:gd name="connsiteX39" fmla="*/ 960970 w 4897678"/>
              <a:gd name="connsiteY39" fmla="*/ 4458968 h 6858000"/>
              <a:gd name="connsiteX40" fmla="*/ 974467 w 4897678"/>
              <a:gd name="connsiteY40" fmla="*/ 4400454 h 6858000"/>
              <a:gd name="connsiteX41" fmla="*/ 1019252 w 4897678"/>
              <a:gd name="connsiteY41" fmla="*/ 4326337 h 6858000"/>
              <a:gd name="connsiteX42" fmla="*/ 1097435 w 4897678"/>
              <a:gd name="connsiteY42" fmla="*/ 4004432 h 6858000"/>
              <a:gd name="connsiteX43" fmla="*/ 1115477 w 4897678"/>
              <a:gd name="connsiteY43" fmla="*/ 3887430 h 6858000"/>
              <a:gd name="connsiteX44" fmla="*/ 1129980 w 4897678"/>
              <a:gd name="connsiteY44" fmla="*/ 3841018 h 6858000"/>
              <a:gd name="connsiteX45" fmla="*/ 1128054 w 4897678"/>
              <a:gd name="connsiteY45" fmla="*/ 3833633 h 6858000"/>
              <a:gd name="connsiteX46" fmla="*/ 1144766 w 4897678"/>
              <a:gd name="connsiteY46" fmla="*/ 3703595 h 6858000"/>
              <a:gd name="connsiteX47" fmla="*/ 1146269 w 4897678"/>
              <a:gd name="connsiteY47" fmla="*/ 3675779 h 6858000"/>
              <a:gd name="connsiteX48" fmla="*/ 1145250 w 4897678"/>
              <a:gd name="connsiteY48" fmla="*/ 3673177 h 6858000"/>
              <a:gd name="connsiteX49" fmla="*/ 1145144 w 4897678"/>
              <a:gd name="connsiteY49" fmla="*/ 3399727 h 6858000"/>
              <a:gd name="connsiteX50" fmla="*/ 1153102 w 4897678"/>
              <a:gd name="connsiteY50" fmla="*/ 3022588 h 6858000"/>
              <a:gd name="connsiteX51" fmla="*/ 1187493 w 4897678"/>
              <a:gd name="connsiteY51" fmla="*/ 2780324 h 6858000"/>
              <a:gd name="connsiteX52" fmla="*/ 1174471 w 4897678"/>
              <a:gd name="connsiteY52" fmla="*/ 2636046 h 6858000"/>
              <a:gd name="connsiteX53" fmla="*/ 1173030 w 4897678"/>
              <a:gd name="connsiteY53" fmla="*/ 2517573 h 6858000"/>
              <a:gd name="connsiteX54" fmla="*/ 1179971 w 4897678"/>
              <a:gd name="connsiteY54" fmla="*/ 2259305 h 6858000"/>
              <a:gd name="connsiteX55" fmla="*/ 1180091 w 4897678"/>
              <a:gd name="connsiteY55" fmla="*/ 2154737 h 6858000"/>
              <a:gd name="connsiteX56" fmla="*/ 1173497 w 4897678"/>
              <a:gd name="connsiteY56" fmla="*/ 2118139 h 6858000"/>
              <a:gd name="connsiteX57" fmla="*/ 1168754 w 4897678"/>
              <a:gd name="connsiteY57" fmla="*/ 2064932 h 6858000"/>
              <a:gd name="connsiteX58" fmla="*/ 1175360 w 4897678"/>
              <a:gd name="connsiteY58" fmla="*/ 2031780 h 6858000"/>
              <a:gd name="connsiteX59" fmla="*/ 1175420 w 4897678"/>
              <a:gd name="connsiteY59" fmla="*/ 2025741 h 6858000"/>
              <a:gd name="connsiteX60" fmla="*/ 1192392 w 4897678"/>
              <a:gd name="connsiteY60" fmla="*/ 1985855 h 6858000"/>
              <a:gd name="connsiteX61" fmla="*/ 1240537 w 4897678"/>
              <a:gd name="connsiteY61" fmla="*/ 1810891 h 6858000"/>
              <a:gd name="connsiteX62" fmla="*/ 1262324 w 4897678"/>
              <a:gd name="connsiteY62" fmla="*/ 1680343 h 6858000"/>
              <a:gd name="connsiteX63" fmla="*/ 1264475 w 4897678"/>
              <a:gd name="connsiteY63" fmla="*/ 1634781 h 6858000"/>
              <a:gd name="connsiteX64" fmla="*/ 1268425 w 4897678"/>
              <a:gd name="connsiteY64" fmla="*/ 1558391 h 6858000"/>
              <a:gd name="connsiteX65" fmla="*/ 1263100 w 4897678"/>
              <a:gd name="connsiteY65" fmla="*/ 1489998 h 6858000"/>
              <a:gd name="connsiteX66" fmla="*/ 1286195 w 4897678"/>
              <a:gd name="connsiteY66" fmla="*/ 1421105 h 6858000"/>
              <a:gd name="connsiteX67" fmla="*/ 1298315 w 4897678"/>
              <a:gd name="connsiteY67" fmla="*/ 1361656 h 6858000"/>
              <a:gd name="connsiteX68" fmla="*/ 1294008 w 4897678"/>
              <a:gd name="connsiteY68" fmla="*/ 1357170 h 6858000"/>
              <a:gd name="connsiteX69" fmla="*/ 1295031 w 4897678"/>
              <a:gd name="connsiteY69" fmla="*/ 1349556 h 6858000"/>
              <a:gd name="connsiteX70" fmla="*/ 1301170 w 4897678"/>
              <a:gd name="connsiteY70" fmla="*/ 1345177 h 6858000"/>
              <a:gd name="connsiteX71" fmla="*/ 1337115 w 4897678"/>
              <a:gd name="connsiteY71" fmla="*/ 1249089 h 6858000"/>
              <a:gd name="connsiteX72" fmla="*/ 1335308 w 4897678"/>
              <a:gd name="connsiteY72" fmla="*/ 1164961 h 6858000"/>
              <a:gd name="connsiteX73" fmla="*/ 1365049 w 4897678"/>
              <a:gd name="connsiteY73" fmla="*/ 1102487 h 6858000"/>
              <a:gd name="connsiteX74" fmla="*/ 1380977 w 4897678"/>
              <a:gd name="connsiteY74" fmla="*/ 1051638 h 6858000"/>
              <a:gd name="connsiteX75" fmla="*/ 1360650 w 4897678"/>
              <a:gd name="connsiteY75" fmla="*/ 950605 h 6858000"/>
              <a:gd name="connsiteX76" fmla="*/ 1321700 w 4897678"/>
              <a:gd name="connsiteY76" fmla="*/ 890133 h 6858000"/>
              <a:gd name="connsiteX77" fmla="*/ 1306943 w 4897678"/>
              <a:gd name="connsiteY77" fmla="*/ 779617 h 6858000"/>
              <a:gd name="connsiteX78" fmla="*/ 1304115 w 4897678"/>
              <a:gd name="connsiteY78" fmla="*/ 737583 h 6858000"/>
              <a:gd name="connsiteX79" fmla="*/ 1363659 w 4897678"/>
              <a:gd name="connsiteY79" fmla="*/ 600848 h 6858000"/>
              <a:gd name="connsiteX80" fmla="*/ 1357066 w 4897678"/>
              <a:gd name="connsiteY80" fmla="*/ 530653 h 6858000"/>
              <a:gd name="connsiteX81" fmla="*/ 1373630 w 4897678"/>
              <a:gd name="connsiteY81" fmla="*/ 455615 h 6858000"/>
              <a:gd name="connsiteX82" fmla="*/ 1413997 w 4897678"/>
              <a:gd name="connsiteY82" fmla="*/ 334926 h 6858000"/>
              <a:gd name="connsiteX83" fmla="*/ 1442766 w 4897678"/>
              <a:gd name="connsiteY83" fmla="*/ 236597 h 6858000"/>
              <a:gd name="connsiteX84" fmla="*/ 1470206 w 4897678"/>
              <a:gd name="connsiteY84" fmla="*/ 182099 h 6858000"/>
              <a:gd name="connsiteX85" fmla="*/ 1462879 w 4897678"/>
              <a:gd name="connsiteY85" fmla="*/ 128551 h 6858000"/>
              <a:gd name="connsiteX86" fmla="*/ 1481070 w 4897678"/>
              <a:gd name="connsiteY86" fmla="*/ 69025 h 6858000"/>
              <a:gd name="connsiteX87" fmla="*/ 1504205 w 4897678"/>
              <a:gd name="connsiteY87" fmla="*/ 42915 h 6858000"/>
              <a:gd name="connsiteX88" fmla="*/ 1553576 w 4897678"/>
              <a:gd name="connsiteY88"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739205 w 4897678"/>
              <a:gd name="connsiteY36" fmla="*/ 4844222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604868 w 4897678"/>
              <a:gd name="connsiteY35" fmla="*/ 4966224 h 6858000"/>
              <a:gd name="connsiteX36" fmla="*/ 739205 w 4897678"/>
              <a:gd name="connsiteY36" fmla="*/ 4844222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76460 w 4897678"/>
              <a:gd name="connsiteY28" fmla="*/ 5308801 h 6858000"/>
              <a:gd name="connsiteX29" fmla="*/ 378745 w 4897678"/>
              <a:gd name="connsiteY29" fmla="*/ 5296204 h 6858000"/>
              <a:gd name="connsiteX30" fmla="*/ 402007 w 4897678"/>
              <a:gd name="connsiteY30" fmla="*/ 5241278 h 6858000"/>
              <a:gd name="connsiteX31" fmla="*/ 410672 w 4897678"/>
              <a:gd name="connsiteY31" fmla="*/ 5231022 h 6858000"/>
              <a:gd name="connsiteX32" fmla="*/ 442663 w 4897678"/>
              <a:gd name="connsiteY32" fmla="*/ 5192994 h 6858000"/>
              <a:gd name="connsiteX33" fmla="*/ 488625 w 4897678"/>
              <a:gd name="connsiteY33" fmla="*/ 5065268 h 6858000"/>
              <a:gd name="connsiteX34" fmla="*/ 604868 w 4897678"/>
              <a:gd name="connsiteY34" fmla="*/ 4966224 h 6858000"/>
              <a:gd name="connsiteX35" fmla="*/ 739205 w 4897678"/>
              <a:gd name="connsiteY35" fmla="*/ 4844222 h 6858000"/>
              <a:gd name="connsiteX36" fmla="*/ 916267 w 4897678"/>
              <a:gd name="connsiteY36" fmla="*/ 4639226 h 6858000"/>
              <a:gd name="connsiteX37" fmla="*/ 960970 w 4897678"/>
              <a:gd name="connsiteY37" fmla="*/ 4458968 h 6858000"/>
              <a:gd name="connsiteX38" fmla="*/ 974467 w 4897678"/>
              <a:gd name="connsiteY38" fmla="*/ 4400454 h 6858000"/>
              <a:gd name="connsiteX39" fmla="*/ 1019252 w 4897678"/>
              <a:gd name="connsiteY39" fmla="*/ 4326337 h 6858000"/>
              <a:gd name="connsiteX40" fmla="*/ 1097435 w 4897678"/>
              <a:gd name="connsiteY40" fmla="*/ 4004432 h 6858000"/>
              <a:gd name="connsiteX41" fmla="*/ 1115477 w 4897678"/>
              <a:gd name="connsiteY41" fmla="*/ 3887430 h 6858000"/>
              <a:gd name="connsiteX42" fmla="*/ 1129980 w 4897678"/>
              <a:gd name="connsiteY42" fmla="*/ 3841018 h 6858000"/>
              <a:gd name="connsiteX43" fmla="*/ 1128054 w 4897678"/>
              <a:gd name="connsiteY43" fmla="*/ 3833633 h 6858000"/>
              <a:gd name="connsiteX44" fmla="*/ 1144766 w 4897678"/>
              <a:gd name="connsiteY44" fmla="*/ 3703595 h 6858000"/>
              <a:gd name="connsiteX45" fmla="*/ 1146269 w 4897678"/>
              <a:gd name="connsiteY45" fmla="*/ 3675779 h 6858000"/>
              <a:gd name="connsiteX46" fmla="*/ 1145250 w 4897678"/>
              <a:gd name="connsiteY46" fmla="*/ 3673177 h 6858000"/>
              <a:gd name="connsiteX47" fmla="*/ 1145144 w 4897678"/>
              <a:gd name="connsiteY47" fmla="*/ 3399727 h 6858000"/>
              <a:gd name="connsiteX48" fmla="*/ 1153102 w 4897678"/>
              <a:gd name="connsiteY48" fmla="*/ 3022588 h 6858000"/>
              <a:gd name="connsiteX49" fmla="*/ 1187493 w 4897678"/>
              <a:gd name="connsiteY49" fmla="*/ 2780324 h 6858000"/>
              <a:gd name="connsiteX50" fmla="*/ 1174471 w 4897678"/>
              <a:gd name="connsiteY50" fmla="*/ 2636046 h 6858000"/>
              <a:gd name="connsiteX51" fmla="*/ 1173030 w 4897678"/>
              <a:gd name="connsiteY51" fmla="*/ 2517573 h 6858000"/>
              <a:gd name="connsiteX52" fmla="*/ 1179971 w 4897678"/>
              <a:gd name="connsiteY52" fmla="*/ 2259305 h 6858000"/>
              <a:gd name="connsiteX53" fmla="*/ 1180091 w 4897678"/>
              <a:gd name="connsiteY53" fmla="*/ 2154737 h 6858000"/>
              <a:gd name="connsiteX54" fmla="*/ 1173497 w 4897678"/>
              <a:gd name="connsiteY54" fmla="*/ 2118139 h 6858000"/>
              <a:gd name="connsiteX55" fmla="*/ 1168754 w 4897678"/>
              <a:gd name="connsiteY55" fmla="*/ 2064932 h 6858000"/>
              <a:gd name="connsiteX56" fmla="*/ 1175360 w 4897678"/>
              <a:gd name="connsiteY56" fmla="*/ 2031780 h 6858000"/>
              <a:gd name="connsiteX57" fmla="*/ 1175420 w 4897678"/>
              <a:gd name="connsiteY57" fmla="*/ 2025741 h 6858000"/>
              <a:gd name="connsiteX58" fmla="*/ 1192392 w 4897678"/>
              <a:gd name="connsiteY58" fmla="*/ 1985855 h 6858000"/>
              <a:gd name="connsiteX59" fmla="*/ 1240537 w 4897678"/>
              <a:gd name="connsiteY59" fmla="*/ 1810891 h 6858000"/>
              <a:gd name="connsiteX60" fmla="*/ 1262324 w 4897678"/>
              <a:gd name="connsiteY60" fmla="*/ 1680343 h 6858000"/>
              <a:gd name="connsiteX61" fmla="*/ 1264475 w 4897678"/>
              <a:gd name="connsiteY61" fmla="*/ 1634781 h 6858000"/>
              <a:gd name="connsiteX62" fmla="*/ 1268425 w 4897678"/>
              <a:gd name="connsiteY62" fmla="*/ 1558391 h 6858000"/>
              <a:gd name="connsiteX63" fmla="*/ 1263100 w 4897678"/>
              <a:gd name="connsiteY63" fmla="*/ 1489998 h 6858000"/>
              <a:gd name="connsiteX64" fmla="*/ 1286195 w 4897678"/>
              <a:gd name="connsiteY64" fmla="*/ 1421105 h 6858000"/>
              <a:gd name="connsiteX65" fmla="*/ 1298315 w 4897678"/>
              <a:gd name="connsiteY65" fmla="*/ 1361656 h 6858000"/>
              <a:gd name="connsiteX66" fmla="*/ 1294008 w 4897678"/>
              <a:gd name="connsiteY66" fmla="*/ 1357170 h 6858000"/>
              <a:gd name="connsiteX67" fmla="*/ 1295031 w 4897678"/>
              <a:gd name="connsiteY67" fmla="*/ 1349556 h 6858000"/>
              <a:gd name="connsiteX68" fmla="*/ 1301170 w 4897678"/>
              <a:gd name="connsiteY68" fmla="*/ 1345177 h 6858000"/>
              <a:gd name="connsiteX69" fmla="*/ 1337115 w 4897678"/>
              <a:gd name="connsiteY69" fmla="*/ 1249089 h 6858000"/>
              <a:gd name="connsiteX70" fmla="*/ 1335308 w 4897678"/>
              <a:gd name="connsiteY70" fmla="*/ 1164961 h 6858000"/>
              <a:gd name="connsiteX71" fmla="*/ 1365049 w 4897678"/>
              <a:gd name="connsiteY71" fmla="*/ 1102487 h 6858000"/>
              <a:gd name="connsiteX72" fmla="*/ 1380977 w 4897678"/>
              <a:gd name="connsiteY72" fmla="*/ 1051638 h 6858000"/>
              <a:gd name="connsiteX73" fmla="*/ 1360650 w 4897678"/>
              <a:gd name="connsiteY73" fmla="*/ 950605 h 6858000"/>
              <a:gd name="connsiteX74" fmla="*/ 1321700 w 4897678"/>
              <a:gd name="connsiteY74" fmla="*/ 890133 h 6858000"/>
              <a:gd name="connsiteX75" fmla="*/ 1306943 w 4897678"/>
              <a:gd name="connsiteY75" fmla="*/ 779617 h 6858000"/>
              <a:gd name="connsiteX76" fmla="*/ 1304115 w 4897678"/>
              <a:gd name="connsiteY76" fmla="*/ 737583 h 6858000"/>
              <a:gd name="connsiteX77" fmla="*/ 1363659 w 4897678"/>
              <a:gd name="connsiteY77" fmla="*/ 600848 h 6858000"/>
              <a:gd name="connsiteX78" fmla="*/ 1357066 w 4897678"/>
              <a:gd name="connsiteY78" fmla="*/ 530653 h 6858000"/>
              <a:gd name="connsiteX79" fmla="*/ 1373630 w 4897678"/>
              <a:gd name="connsiteY79" fmla="*/ 455615 h 6858000"/>
              <a:gd name="connsiteX80" fmla="*/ 1413997 w 4897678"/>
              <a:gd name="connsiteY80" fmla="*/ 334926 h 6858000"/>
              <a:gd name="connsiteX81" fmla="*/ 1442766 w 4897678"/>
              <a:gd name="connsiteY81" fmla="*/ 236597 h 6858000"/>
              <a:gd name="connsiteX82" fmla="*/ 1470206 w 4897678"/>
              <a:gd name="connsiteY82" fmla="*/ 182099 h 6858000"/>
              <a:gd name="connsiteX83" fmla="*/ 1462879 w 4897678"/>
              <a:gd name="connsiteY83" fmla="*/ 128551 h 6858000"/>
              <a:gd name="connsiteX84" fmla="*/ 1481070 w 4897678"/>
              <a:gd name="connsiteY84" fmla="*/ 69025 h 6858000"/>
              <a:gd name="connsiteX85" fmla="*/ 1504205 w 4897678"/>
              <a:gd name="connsiteY85" fmla="*/ 42915 h 6858000"/>
              <a:gd name="connsiteX86" fmla="*/ 1553576 w 4897678"/>
              <a:gd name="connsiteY86"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76460 w 4897678"/>
              <a:gd name="connsiteY28" fmla="*/ 5308801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604868 w 4897678"/>
              <a:gd name="connsiteY32" fmla="*/ 4966224 h 6858000"/>
              <a:gd name="connsiteX33" fmla="*/ 739205 w 4897678"/>
              <a:gd name="connsiteY33" fmla="*/ 4844222 h 6858000"/>
              <a:gd name="connsiteX34" fmla="*/ 916267 w 4897678"/>
              <a:gd name="connsiteY34" fmla="*/ 4639226 h 6858000"/>
              <a:gd name="connsiteX35" fmla="*/ 960970 w 4897678"/>
              <a:gd name="connsiteY35" fmla="*/ 4458968 h 6858000"/>
              <a:gd name="connsiteX36" fmla="*/ 974467 w 4897678"/>
              <a:gd name="connsiteY36" fmla="*/ 4400454 h 6858000"/>
              <a:gd name="connsiteX37" fmla="*/ 1019252 w 4897678"/>
              <a:gd name="connsiteY37" fmla="*/ 4326337 h 6858000"/>
              <a:gd name="connsiteX38" fmla="*/ 1097435 w 4897678"/>
              <a:gd name="connsiteY38" fmla="*/ 4004432 h 6858000"/>
              <a:gd name="connsiteX39" fmla="*/ 1115477 w 4897678"/>
              <a:gd name="connsiteY39" fmla="*/ 3887430 h 6858000"/>
              <a:gd name="connsiteX40" fmla="*/ 1129980 w 4897678"/>
              <a:gd name="connsiteY40" fmla="*/ 3841018 h 6858000"/>
              <a:gd name="connsiteX41" fmla="*/ 1128054 w 4897678"/>
              <a:gd name="connsiteY41" fmla="*/ 3833633 h 6858000"/>
              <a:gd name="connsiteX42" fmla="*/ 1144766 w 4897678"/>
              <a:gd name="connsiteY42" fmla="*/ 3703595 h 6858000"/>
              <a:gd name="connsiteX43" fmla="*/ 1146269 w 4897678"/>
              <a:gd name="connsiteY43" fmla="*/ 3675779 h 6858000"/>
              <a:gd name="connsiteX44" fmla="*/ 1145250 w 4897678"/>
              <a:gd name="connsiteY44" fmla="*/ 3673177 h 6858000"/>
              <a:gd name="connsiteX45" fmla="*/ 1145144 w 4897678"/>
              <a:gd name="connsiteY45" fmla="*/ 3399727 h 6858000"/>
              <a:gd name="connsiteX46" fmla="*/ 1153102 w 4897678"/>
              <a:gd name="connsiteY46" fmla="*/ 3022588 h 6858000"/>
              <a:gd name="connsiteX47" fmla="*/ 1187493 w 4897678"/>
              <a:gd name="connsiteY47" fmla="*/ 2780324 h 6858000"/>
              <a:gd name="connsiteX48" fmla="*/ 1174471 w 4897678"/>
              <a:gd name="connsiteY48" fmla="*/ 2636046 h 6858000"/>
              <a:gd name="connsiteX49" fmla="*/ 1173030 w 4897678"/>
              <a:gd name="connsiteY49" fmla="*/ 2517573 h 6858000"/>
              <a:gd name="connsiteX50" fmla="*/ 1179971 w 4897678"/>
              <a:gd name="connsiteY50" fmla="*/ 2259305 h 6858000"/>
              <a:gd name="connsiteX51" fmla="*/ 1180091 w 4897678"/>
              <a:gd name="connsiteY51" fmla="*/ 2154737 h 6858000"/>
              <a:gd name="connsiteX52" fmla="*/ 1173497 w 4897678"/>
              <a:gd name="connsiteY52" fmla="*/ 2118139 h 6858000"/>
              <a:gd name="connsiteX53" fmla="*/ 1168754 w 4897678"/>
              <a:gd name="connsiteY53" fmla="*/ 2064932 h 6858000"/>
              <a:gd name="connsiteX54" fmla="*/ 1175360 w 4897678"/>
              <a:gd name="connsiteY54" fmla="*/ 2031780 h 6858000"/>
              <a:gd name="connsiteX55" fmla="*/ 1175420 w 4897678"/>
              <a:gd name="connsiteY55" fmla="*/ 2025741 h 6858000"/>
              <a:gd name="connsiteX56" fmla="*/ 1192392 w 4897678"/>
              <a:gd name="connsiteY56" fmla="*/ 1985855 h 6858000"/>
              <a:gd name="connsiteX57" fmla="*/ 1240537 w 4897678"/>
              <a:gd name="connsiteY57" fmla="*/ 1810891 h 6858000"/>
              <a:gd name="connsiteX58" fmla="*/ 1262324 w 4897678"/>
              <a:gd name="connsiteY58" fmla="*/ 1680343 h 6858000"/>
              <a:gd name="connsiteX59" fmla="*/ 1264475 w 4897678"/>
              <a:gd name="connsiteY59" fmla="*/ 1634781 h 6858000"/>
              <a:gd name="connsiteX60" fmla="*/ 1268425 w 4897678"/>
              <a:gd name="connsiteY60" fmla="*/ 1558391 h 6858000"/>
              <a:gd name="connsiteX61" fmla="*/ 1263100 w 4897678"/>
              <a:gd name="connsiteY61" fmla="*/ 1489998 h 6858000"/>
              <a:gd name="connsiteX62" fmla="*/ 1286195 w 4897678"/>
              <a:gd name="connsiteY62" fmla="*/ 1421105 h 6858000"/>
              <a:gd name="connsiteX63" fmla="*/ 1298315 w 4897678"/>
              <a:gd name="connsiteY63" fmla="*/ 1361656 h 6858000"/>
              <a:gd name="connsiteX64" fmla="*/ 1294008 w 4897678"/>
              <a:gd name="connsiteY64" fmla="*/ 1357170 h 6858000"/>
              <a:gd name="connsiteX65" fmla="*/ 1295031 w 4897678"/>
              <a:gd name="connsiteY65" fmla="*/ 1349556 h 6858000"/>
              <a:gd name="connsiteX66" fmla="*/ 1301170 w 4897678"/>
              <a:gd name="connsiteY66" fmla="*/ 1345177 h 6858000"/>
              <a:gd name="connsiteX67" fmla="*/ 1337115 w 4897678"/>
              <a:gd name="connsiteY67" fmla="*/ 1249089 h 6858000"/>
              <a:gd name="connsiteX68" fmla="*/ 1335308 w 4897678"/>
              <a:gd name="connsiteY68" fmla="*/ 1164961 h 6858000"/>
              <a:gd name="connsiteX69" fmla="*/ 1365049 w 4897678"/>
              <a:gd name="connsiteY69" fmla="*/ 1102487 h 6858000"/>
              <a:gd name="connsiteX70" fmla="*/ 1380977 w 4897678"/>
              <a:gd name="connsiteY70" fmla="*/ 1051638 h 6858000"/>
              <a:gd name="connsiteX71" fmla="*/ 1360650 w 4897678"/>
              <a:gd name="connsiteY71" fmla="*/ 950605 h 6858000"/>
              <a:gd name="connsiteX72" fmla="*/ 1321700 w 4897678"/>
              <a:gd name="connsiteY72" fmla="*/ 890133 h 6858000"/>
              <a:gd name="connsiteX73" fmla="*/ 1306943 w 4897678"/>
              <a:gd name="connsiteY73" fmla="*/ 779617 h 6858000"/>
              <a:gd name="connsiteX74" fmla="*/ 1304115 w 4897678"/>
              <a:gd name="connsiteY74" fmla="*/ 737583 h 6858000"/>
              <a:gd name="connsiteX75" fmla="*/ 1363659 w 4897678"/>
              <a:gd name="connsiteY75" fmla="*/ 600848 h 6858000"/>
              <a:gd name="connsiteX76" fmla="*/ 1357066 w 4897678"/>
              <a:gd name="connsiteY76" fmla="*/ 530653 h 6858000"/>
              <a:gd name="connsiteX77" fmla="*/ 1373630 w 4897678"/>
              <a:gd name="connsiteY77" fmla="*/ 455615 h 6858000"/>
              <a:gd name="connsiteX78" fmla="*/ 1413997 w 4897678"/>
              <a:gd name="connsiteY78" fmla="*/ 334926 h 6858000"/>
              <a:gd name="connsiteX79" fmla="*/ 1442766 w 4897678"/>
              <a:gd name="connsiteY79" fmla="*/ 236597 h 6858000"/>
              <a:gd name="connsiteX80" fmla="*/ 1470206 w 4897678"/>
              <a:gd name="connsiteY80" fmla="*/ 182099 h 6858000"/>
              <a:gd name="connsiteX81" fmla="*/ 1462879 w 4897678"/>
              <a:gd name="connsiteY81" fmla="*/ 128551 h 6858000"/>
              <a:gd name="connsiteX82" fmla="*/ 1481070 w 4897678"/>
              <a:gd name="connsiteY82" fmla="*/ 69025 h 6858000"/>
              <a:gd name="connsiteX83" fmla="*/ 1504205 w 4897678"/>
              <a:gd name="connsiteY83" fmla="*/ 42915 h 6858000"/>
              <a:gd name="connsiteX84" fmla="*/ 1553576 w 4897678"/>
              <a:gd name="connsiteY84"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501081 w 4897678"/>
              <a:gd name="connsiteY81" fmla="*/ 89121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85390 w 4897678"/>
              <a:gd name="connsiteY13" fmla="*/ 6460270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52856 w 4897678"/>
              <a:gd name="connsiteY7" fmla="*/ 6696748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85390 w 4897678"/>
              <a:gd name="connsiteY13" fmla="*/ 6460270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897678" h="6858000">
                <a:moveTo>
                  <a:pt x="1553576" y="0"/>
                </a:moveTo>
                <a:lnTo>
                  <a:pt x="4897678" y="0"/>
                </a:lnTo>
                <a:lnTo>
                  <a:pt x="4897678" y="6858000"/>
                </a:lnTo>
                <a:lnTo>
                  <a:pt x="0" y="6858000"/>
                </a:lnTo>
                <a:lnTo>
                  <a:pt x="153" y="6857440"/>
                </a:lnTo>
                <a:cubicBezTo>
                  <a:pt x="5083" y="6847546"/>
                  <a:pt x="14234" y="6832974"/>
                  <a:pt x="30867" y="6809563"/>
                </a:cubicBezTo>
                <a:cubicBezTo>
                  <a:pt x="24219" y="6797941"/>
                  <a:pt x="28810" y="6785613"/>
                  <a:pt x="42695" y="6765511"/>
                </a:cubicBezTo>
                <a:cubicBezTo>
                  <a:pt x="59269" y="6727996"/>
                  <a:pt x="20378" y="6732956"/>
                  <a:pt x="52856" y="6696748"/>
                </a:cubicBezTo>
                <a:lnTo>
                  <a:pt x="97271" y="6623770"/>
                </a:lnTo>
                <a:cubicBezTo>
                  <a:pt x="100242" y="6627814"/>
                  <a:pt x="102661" y="6576527"/>
                  <a:pt x="109528" y="6561395"/>
                </a:cubicBezTo>
                <a:cubicBezTo>
                  <a:pt x="121751" y="6529041"/>
                  <a:pt x="144143" y="6527264"/>
                  <a:pt x="134058" y="6505906"/>
                </a:cubicBezTo>
                <a:lnTo>
                  <a:pt x="130808" y="6500603"/>
                </a:lnTo>
                <a:lnTo>
                  <a:pt x="133434" y="6493382"/>
                </a:lnTo>
                <a:cubicBezTo>
                  <a:pt x="135405" y="6489789"/>
                  <a:pt x="182615" y="6458140"/>
                  <a:pt x="185390" y="6460270"/>
                </a:cubicBezTo>
                <a:cubicBezTo>
                  <a:pt x="187037" y="6425066"/>
                  <a:pt x="177989" y="6431680"/>
                  <a:pt x="195994" y="6404216"/>
                </a:cubicBezTo>
                <a:cubicBezTo>
                  <a:pt x="194733" y="6376164"/>
                  <a:pt x="248157" y="6408016"/>
                  <a:pt x="277225" y="6346762"/>
                </a:cubicBezTo>
                <a:lnTo>
                  <a:pt x="279592" y="6292076"/>
                </a:lnTo>
                <a:lnTo>
                  <a:pt x="279475" y="6223342"/>
                </a:lnTo>
                <a:lnTo>
                  <a:pt x="310206" y="6270812"/>
                </a:lnTo>
                <a:lnTo>
                  <a:pt x="321064" y="6227890"/>
                </a:lnTo>
                <a:lnTo>
                  <a:pt x="282704" y="6117636"/>
                </a:lnTo>
                <a:cubicBezTo>
                  <a:pt x="287578" y="6073252"/>
                  <a:pt x="228632" y="6103262"/>
                  <a:pt x="257561" y="6050242"/>
                </a:cubicBezTo>
                <a:cubicBezTo>
                  <a:pt x="261977" y="6008758"/>
                  <a:pt x="252117" y="5979642"/>
                  <a:pt x="266735" y="5939124"/>
                </a:cubicBezTo>
                <a:cubicBezTo>
                  <a:pt x="257326" y="5930296"/>
                  <a:pt x="254506" y="5918965"/>
                  <a:pt x="272947" y="5897456"/>
                </a:cubicBezTo>
                <a:lnTo>
                  <a:pt x="302110" y="5763866"/>
                </a:lnTo>
                <a:cubicBezTo>
                  <a:pt x="289286" y="5751252"/>
                  <a:pt x="326941" y="5730258"/>
                  <a:pt x="311387" y="5718432"/>
                </a:cubicBezTo>
                <a:cubicBezTo>
                  <a:pt x="309659" y="5692261"/>
                  <a:pt x="290822" y="5641050"/>
                  <a:pt x="291749" y="5606846"/>
                </a:cubicBezTo>
                <a:cubicBezTo>
                  <a:pt x="355141" y="5518667"/>
                  <a:pt x="362905" y="5574781"/>
                  <a:pt x="386282" y="5513206"/>
                </a:cubicBezTo>
                <a:cubicBezTo>
                  <a:pt x="400400" y="5463532"/>
                  <a:pt x="435499" y="5431641"/>
                  <a:pt x="445799" y="5395474"/>
                </a:cubicBezTo>
                <a:lnTo>
                  <a:pt x="532017" y="5284615"/>
                </a:lnTo>
                <a:lnTo>
                  <a:pt x="506013" y="5187685"/>
                </a:lnTo>
                <a:cubicBezTo>
                  <a:pt x="539823" y="5141843"/>
                  <a:pt x="550113" y="5030691"/>
                  <a:pt x="604868" y="4966224"/>
                </a:cubicBezTo>
                <a:lnTo>
                  <a:pt x="739205" y="4844222"/>
                </a:lnTo>
                <a:lnTo>
                  <a:pt x="916267" y="4639226"/>
                </a:lnTo>
                <a:cubicBezTo>
                  <a:pt x="940414" y="4565414"/>
                  <a:pt x="921973" y="4546524"/>
                  <a:pt x="960970" y="4458968"/>
                </a:cubicBezTo>
                <a:cubicBezTo>
                  <a:pt x="944678" y="4442947"/>
                  <a:pt x="969490" y="4417006"/>
                  <a:pt x="974467" y="4400454"/>
                </a:cubicBezTo>
                <a:cubicBezTo>
                  <a:pt x="982773" y="4380936"/>
                  <a:pt x="1007298" y="4366877"/>
                  <a:pt x="1019252" y="4326337"/>
                </a:cubicBezTo>
                <a:cubicBezTo>
                  <a:pt x="1036267" y="4260393"/>
                  <a:pt x="1059530" y="4136055"/>
                  <a:pt x="1097435" y="4004432"/>
                </a:cubicBezTo>
                <a:cubicBezTo>
                  <a:pt x="1106825" y="3966554"/>
                  <a:pt x="1101080" y="3928762"/>
                  <a:pt x="1115477" y="3887430"/>
                </a:cubicBezTo>
                <a:lnTo>
                  <a:pt x="1129980" y="3841018"/>
                </a:lnTo>
                <a:lnTo>
                  <a:pt x="1128054" y="3833633"/>
                </a:lnTo>
                <a:lnTo>
                  <a:pt x="1144766" y="3703595"/>
                </a:lnTo>
                <a:cubicBezTo>
                  <a:pt x="1147066" y="3696849"/>
                  <a:pt x="1148103" y="3688315"/>
                  <a:pt x="1146269" y="3675779"/>
                </a:cubicBezTo>
                <a:lnTo>
                  <a:pt x="1145250" y="3673177"/>
                </a:lnTo>
                <a:cubicBezTo>
                  <a:pt x="1145215" y="3582027"/>
                  <a:pt x="1145179" y="3490877"/>
                  <a:pt x="1145144" y="3399727"/>
                </a:cubicBezTo>
                <a:cubicBezTo>
                  <a:pt x="1147083" y="3299532"/>
                  <a:pt x="1148035" y="3137700"/>
                  <a:pt x="1153102" y="3022588"/>
                </a:cubicBezTo>
                <a:cubicBezTo>
                  <a:pt x="1180646" y="2922794"/>
                  <a:pt x="1174532" y="2884035"/>
                  <a:pt x="1187493" y="2780324"/>
                </a:cubicBezTo>
                <a:cubicBezTo>
                  <a:pt x="1158375" y="2741828"/>
                  <a:pt x="1179569" y="2688494"/>
                  <a:pt x="1174471" y="2636046"/>
                </a:cubicBezTo>
                <a:cubicBezTo>
                  <a:pt x="1166636" y="2600315"/>
                  <a:pt x="1172113" y="2580363"/>
                  <a:pt x="1173030" y="2517573"/>
                </a:cubicBezTo>
                <a:lnTo>
                  <a:pt x="1179971" y="2259305"/>
                </a:lnTo>
                <a:cubicBezTo>
                  <a:pt x="1185659" y="2235860"/>
                  <a:pt x="1188526" y="2166165"/>
                  <a:pt x="1180091" y="2154737"/>
                </a:cubicBezTo>
                <a:cubicBezTo>
                  <a:pt x="1178839" y="2140566"/>
                  <a:pt x="1182896" y="2122956"/>
                  <a:pt x="1173497" y="2118139"/>
                </a:cubicBezTo>
                <a:cubicBezTo>
                  <a:pt x="1162334" y="2109329"/>
                  <a:pt x="1182925" y="2054984"/>
                  <a:pt x="1168754" y="2064932"/>
                </a:cubicBezTo>
                <a:cubicBezTo>
                  <a:pt x="1172297" y="2055306"/>
                  <a:pt x="1174348" y="2043912"/>
                  <a:pt x="1175360" y="2031780"/>
                </a:cubicBezTo>
                <a:lnTo>
                  <a:pt x="1175420" y="2025741"/>
                </a:lnTo>
                <a:lnTo>
                  <a:pt x="1192392" y="1985855"/>
                </a:lnTo>
                <a:cubicBezTo>
                  <a:pt x="1215175" y="1923519"/>
                  <a:pt x="1226212" y="1866045"/>
                  <a:pt x="1240537" y="1810891"/>
                </a:cubicBezTo>
                <a:cubicBezTo>
                  <a:pt x="1259067" y="1728006"/>
                  <a:pt x="1217317" y="1786031"/>
                  <a:pt x="1262324" y="1680343"/>
                </a:cubicBezTo>
                <a:cubicBezTo>
                  <a:pt x="1253348" y="1670409"/>
                  <a:pt x="1255203" y="1657385"/>
                  <a:pt x="1264475" y="1634781"/>
                </a:cubicBezTo>
                <a:cubicBezTo>
                  <a:pt x="1272659" y="1594593"/>
                  <a:pt x="1244427" y="1600697"/>
                  <a:pt x="1268425" y="1558391"/>
                </a:cubicBezTo>
                <a:lnTo>
                  <a:pt x="1263100" y="1489998"/>
                </a:lnTo>
                <a:cubicBezTo>
                  <a:pt x="1266865" y="1493313"/>
                  <a:pt x="1282717" y="1437353"/>
                  <a:pt x="1286195" y="1421105"/>
                </a:cubicBezTo>
                <a:cubicBezTo>
                  <a:pt x="1291230" y="1386887"/>
                  <a:pt x="1312727" y="1380369"/>
                  <a:pt x="1298315" y="1361656"/>
                </a:cubicBezTo>
                <a:lnTo>
                  <a:pt x="1294008" y="1357170"/>
                </a:lnTo>
                <a:lnTo>
                  <a:pt x="1295031" y="1349556"/>
                </a:lnTo>
                <a:cubicBezTo>
                  <a:pt x="1296189" y="1345624"/>
                  <a:pt x="1298003" y="1343687"/>
                  <a:pt x="1301170" y="1345177"/>
                </a:cubicBezTo>
                <a:cubicBezTo>
                  <a:pt x="1295263" y="1310433"/>
                  <a:pt x="1325388" y="1279763"/>
                  <a:pt x="1337115" y="1249089"/>
                </a:cubicBezTo>
                <a:cubicBezTo>
                  <a:pt x="1329895" y="1221954"/>
                  <a:pt x="1319987" y="1231008"/>
                  <a:pt x="1335308" y="1164961"/>
                </a:cubicBezTo>
                <a:lnTo>
                  <a:pt x="1365049" y="1102487"/>
                </a:lnTo>
                <a:lnTo>
                  <a:pt x="1380977" y="1051638"/>
                </a:lnTo>
                <a:lnTo>
                  <a:pt x="1360650" y="950605"/>
                </a:lnTo>
                <a:cubicBezTo>
                  <a:pt x="1355937" y="906205"/>
                  <a:pt x="1304757" y="948105"/>
                  <a:pt x="1321700" y="890133"/>
                </a:cubicBezTo>
                <a:cubicBezTo>
                  <a:pt x="1317159" y="848662"/>
                  <a:pt x="1301312" y="822322"/>
                  <a:pt x="1306943" y="779617"/>
                </a:cubicBezTo>
                <a:cubicBezTo>
                  <a:pt x="1295866" y="773001"/>
                  <a:pt x="1365734" y="737413"/>
                  <a:pt x="1379157" y="712462"/>
                </a:cubicBezTo>
                <a:cubicBezTo>
                  <a:pt x="1379148" y="666884"/>
                  <a:pt x="1363668" y="646426"/>
                  <a:pt x="1363659" y="600848"/>
                </a:cubicBezTo>
                <a:cubicBezTo>
                  <a:pt x="1348438" y="591261"/>
                  <a:pt x="1399800" y="523813"/>
                  <a:pt x="1382080" y="515581"/>
                </a:cubicBezTo>
                <a:cubicBezTo>
                  <a:pt x="1374807" y="490382"/>
                  <a:pt x="1380026" y="489229"/>
                  <a:pt x="1373630" y="455615"/>
                </a:cubicBezTo>
                <a:cubicBezTo>
                  <a:pt x="1416738" y="355936"/>
                  <a:pt x="1404304" y="400073"/>
                  <a:pt x="1413997" y="334926"/>
                </a:cubicBezTo>
                <a:cubicBezTo>
                  <a:pt x="1426411" y="275061"/>
                  <a:pt x="1398828" y="323811"/>
                  <a:pt x="1442766" y="236597"/>
                </a:cubicBezTo>
                <a:cubicBezTo>
                  <a:pt x="1447404" y="215198"/>
                  <a:pt x="1470995" y="203409"/>
                  <a:pt x="1470206" y="182099"/>
                </a:cubicBezTo>
                <a:cubicBezTo>
                  <a:pt x="1444766" y="154163"/>
                  <a:pt x="1500097" y="157505"/>
                  <a:pt x="1502900" y="143623"/>
                </a:cubicBezTo>
                <a:cubicBezTo>
                  <a:pt x="1502294" y="125456"/>
                  <a:pt x="1501687" y="107288"/>
                  <a:pt x="1501081" y="89121"/>
                </a:cubicBezTo>
                <a:cubicBezTo>
                  <a:pt x="1511343" y="67775"/>
                  <a:pt x="1521898" y="78177"/>
                  <a:pt x="1539225" y="52964"/>
                </a:cubicBezTo>
                <a:lnTo>
                  <a:pt x="1553576"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ABDA325-4B50-4FFB-81B9-95576831F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8365" y="603622"/>
            <a:ext cx="4799189" cy="565993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Рисунок 5"/>
          <p:cNvPicPr>
            <a:picLocks noChangeAspect="1"/>
          </p:cNvPicPr>
          <p:nvPr/>
        </p:nvPicPr>
        <p:blipFill>
          <a:blip r:embed="rId2"/>
          <a:stretch>
            <a:fillRect/>
          </a:stretch>
        </p:blipFill>
        <p:spPr>
          <a:xfrm>
            <a:off x="6974214" y="1588851"/>
            <a:ext cx="4447491" cy="3680298"/>
          </a:xfrm>
          <a:prstGeom prst="rect">
            <a:avLst/>
          </a:prstGeom>
        </p:spPr>
      </p:pic>
      <p:sp>
        <p:nvSpPr>
          <p:cNvPr id="17" name="Rectangle 6">
            <a:extLst>
              <a:ext uri="{FF2B5EF4-FFF2-40B4-BE49-F238E27FC236}">
                <a16:creationId xmlns:a16="http://schemas.microsoft.com/office/drawing/2014/main" id="{F2A49241-8E10-49A1-B30C-2A0230F6A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4146" y="6146262"/>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477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7" y="609600"/>
            <a:ext cx="5915197" cy="1330519"/>
          </a:xfrm>
        </p:spPr>
        <p:txBody>
          <a:bodyPr vert="horz" lIns="91440" tIns="45720" rIns="91440" bIns="45720" rtlCol="0" anchor="ctr">
            <a:normAutofit/>
          </a:bodyPr>
          <a:lstStyle/>
          <a:p>
            <a:r>
              <a:rPr lang="en-US" kern="1200">
                <a:solidFill>
                  <a:schemeClr val="tx1"/>
                </a:solidFill>
                <a:latin typeface="+mj-lt"/>
                <a:ea typeface="+mj-ea"/>
                <a:cs typeface="+mj-cs"/>
              </a:rPr>
              <a:t>Benefits of AWS Control Tower</a:t>
            </a:r>
          </a:p>
        </p:txBody>
      </p:sp>
      <p:sp>
        <p:nvSpPr>
          <p:cNvPr id="14" name="Freeform: Shape 13">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1137037" y="2549718"/>
            <a:ext cx="5747857" cy="3552969"/>
          </a:xfrm>
        </p:spPr>
        <p:txBody>
          <a:bodyPr vert="horz" lIns="91440" tIns="45720" rIns="91440" bIns="45720" rtlCol="0">
            <a:normAutofit/>
          </a:bodyPr>
          <a:lstStyle/>
          <a:p>
            <a:pPr marL="0"/>
            <a:r>
              <a:rPr lang="en-US" sz="1600" b="1"/>
              <a:t>Quick Configuration – </a:t>
            </a:r>
            <a:r>
              <a:rPr lang="en-US" sz="1600"/>
              <a:t>While many businesses spend weeks or months developing a management strategy for their AWS environments, Control Tower allows them to do so in hours.</a:t>
            </a:r>
          </a:p>
          <a:p>
            <a:pPr marL="0"/>
            <a:r>
              <a:rPr lang="en-US" sz="1600" b="1"/>
              <a:t>Manage All Accounts – </a:t>
            </a:r>
            <a:r>
              <a:rPr lang="en-US" sz="1600"/>
              <a:t>You can give each account its own set of permissions when creating it. This customization enables you to form teams for various tasks without fear of them interfering with the progress of others.</a:t>
            </a:r>
          </a:p>
          <a:p>
            <a:pPr marL="0"/>
            <a:r>
              <a:rPr lang="en-US" sz="1600" b="1"/>
              <a:t>Apply Guardrails – </a:t>
            </a:r>
            <a:r>
              <a:rPr lang="en-US" sz="1600"/>
              <a:t>Guardrails can be quickly added by selecting them from the dashboard. The guardrails can then be applied to any accounts you want.</a:t>
            </a:r>
          </a:p>
          <a:p>
            <a:pPr marL="0"/>
            <a:r>
              <a:rPr lang="en-US" sz="1600" b="1"/>
              <a:t>Use Visual Indicators – </a:t>
            </a:r>
            <a:r>
              <a:rPr lang="en-US" sz="1600"/>
              <a:t>Visual indicators on the Control Tower’s dashboard provide a good indication of the state of the AWS environment. These indicators can be used in conjunction with notifications to make controlling the Control Tower easier.</a:t>
            </a:r>
          </a:p>
        </p:txBody>
      </p:sp>
      <p:sp>
        <p:nvSpPr>
          <p:cNvPr id="16" name="Freeform: Shape 15">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Рисунок 4" descr="A hand writing with a marker&#10;&#10;Description automatically generated"/>
          <p:cNvPicPr>
            <a:picLocks noChangeAspect="1"/>
          </p:cNvPicPr>
          <p:nvPr/>
        </p:nvPicPr>
        <p:blipFill>
          <a:blip r:embed="rId2"/>
          <a:stretch>
            <a:fillRect/>
          </a:stretch>
        </p:blipFill>
        <p:spPr>
          <a:xfrm>
            <a:off x="7761092" y="2174591"/>
            <a:ext cx="3684567" cy="2505505"/>
          </a:xfrm>
          <a:prstGeom prst="rect">
            <a:avLst/>
          </a:prstGeom>
        </p:spPr>
      </p:pic>
    </p:spTree>
    <p:extLst>
      <p:ext uri="{BB962C8B-B14F-4D97-AF65-F5344CB8AC3E}">
        <p14:creationId xmlns:p14="http://schemas.microsoft.com/office/powerpoint/2010/main" val="18868914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976</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Тема Office</vt:lpstr>
      <vt:lpstr>What is AWS Control Tower?</vt:lpstr>
      <vt:lpstr>Architecture of the Control Tower</vt:lpstr>
      <vt:lpstr>AWS Control Tower features:</vt:lpstr>
      <vt:lpstr>AWS Landing Zone Architecture</vt:lpstr>
      <vt:lpstr>AWS Control Tower - Security</vt:lpstr>
      <vt:lpstr>AWS Control Tower - Monitoring</vt:lpstr>
      <vt:lpstr>Benefits of AWS Control Tower</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Control Tower?</dc:title>
  <dc:creator>Учетная запись Майкрософт</dc:creator>
  <cp:lastModifiedBy>Ilya Chakun</cp:lastModifiedBy>
  <cp:revision>10</cp:revision>
  <dcterms:created xsi:type="dcterms:W3CDTF">2023-09-07T14:08:19Z</dcterms:created>
  <dcterms:modified xsi:type="dcterms:W3CDTF">2023-11-25T20:15:28Z</dcterms:modified>
</cp:coreProperties>
</file>