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8DDF1-7C4C-B549-B848-6CB61B69C54D}" type="datetimeFigureOut">
              <a:rPr lang="en-CH" smtClean="0"/>
              <a:t>30.08.23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1A5C6-AB25-D94B-B697-AE1A8FF56F02}" type="slidenum">
              <a:rPr lang="en-CH" smtClean="0"/>
              <a:t>‹#›</a:t>
            </a:fld>
            <a:endParaRPr lang="en-CH"/>
          </a:p>
        </p:txBody>
      </p:sp>
    </p:spTree>
    <p:extLst>
      <p:ext uri="{BB962C8B-B14F-4D97-AF65-F5344CB8AC3E}">
        <p14:creationId xmlns:p14="http://schemas.microsoft.com/office/powerpoint/2010/main" val="92846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2d33f67a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2d33f67a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f2d33f67a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f2d33f67a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2d33f67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2d33f67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2d33f67a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2d33f67a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2d33f67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2d33f67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2d33f67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2d33f67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f2d33f67a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f2d33f67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2d33f67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f2d33f67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f2d33f67a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f2d33f67a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2d33f67a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f2d33f67a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f2d33f67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f2d33f67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f2d33f67a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f2d33f67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9E8C-F962-3D5F-1AD0-A78204F8AD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677A2B4B-5AAA-E1B9-DAF3-9889B9F2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6AA6361-2AD9-F3CF-9620-C6FCAFFB8DB0}"/>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5D7446BD-0F73-0915-D4BE-1BCCE043973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73ED05-7CEC-ED35-10AB-3DB7BDAC48A6}"/>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184206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E49C-01C0-BCCC-8553-B4D2D1F367F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C60539B0-81FC-F117-67C0-00619CC9AB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9B8AE4-E996-BD22-E460-F471264034FB}"/>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B27EB8C9-1246-83FB-BE39-C42D8FB8FE6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1CEAEFB-D9E8-C64B-D1F4-19BADFD96A8D}"/>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144714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DE80C-EB41-8F29-D1BE-F700D5374B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3B705A3-0150-5925-4CD3-80CDBE0EBBE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4906162-202F-AFF1-8445-5A098B21CF82}"/>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18185808-9438-1F60-5C40-7B0E21625AF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477D430-8605-D8E4-F14B-EFCC2C928135}"/>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258140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9340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CF6E-5A02-2877-B4F4-22323466DAA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DA7AAE9-8FC3-3ACC-EB31-0346141585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C3B9539-B58A-B706-45EB-C317803265B9}"/>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18186DC8-3843-B500-5363-4DE3279718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A97B765-4238-5393-CD3B-F75BDB142107}"/>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331802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BC6E-EEB7-252D-BF6A-8EEF4F152DB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8E8A8BD-19BC-2234-7C43-0A8E3BA74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0A9A1B-4FFB-1A53-C7CD-250C31B79C93}"/>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9C0DFE89-DDD0-5D3A-393B-52BDB10D1E9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4144889-104D-614E-0AC1-BAA1BEDAE5A4}"/>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11443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CCB5-BC60-C21F-97F5-3C6F0D2C243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761C613-4BBA-8528-A3B0-DC821C19D1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3B596FBD-BBC9-6C1D-15A4-69C8644F94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5277B37-5A93-AFCF-125B-2CEFC3A85783}"/>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6" name="Footer Placeholder 5">
            <a:extLst>
              <a:ext uri="{FF2B5EF4-FFF2-40B4-BE49-F238E27FC236}">
                <a16:creationId xmlns:a16="http://schemas.microsoft.com/office/drawing/2014/main" id="{D30D5762-7276-264E-0129-C706FF0B19A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946A80D-90EA-4EDD-1F86-A15CD9FF16B5}"/>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21887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F0DB-4510-A5FB-70F8-90FAF85C22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2C88450-561D-6978-B0E3-D6A68C418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0E8C40-CCD7-E641-2CF6-D462D5895CA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04E142E2-4369-E984-89C8-81FA87B76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3F2955-03DA-9167-70FB-FF33C3625F7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FD04D3D-7D47-5563-AB2E-BB227AE839F2}"/>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8" name="Footer Placeholder 7">
            <a:extLst>
              <a:ext uri="{FF2B5EF4-FFF2-40B4-BE49-F238E27FC236}">
                <a16:creationId xmlns:a16="http://schemas.microsoft.com/office/drawing/2014/main" id="{2E46A2EE-BD5D-7410-8A95-5619DB817E1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B126590-C32E-CECB-D7AE-2126265B4400}"/>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290486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FDFA-0BAC-8558-15DC-CBE13C2CC0D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1847669-7375-AC2F-12BC-7EC87EB0DFDA}"/>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4" name="Footer Placeholder 3">
            <a:extLst>
              <a:ext uri="{FF2B5EF4-FFF2-40B4-BE49-F238E27FC236}">
                <a16:creationId xmlns:a16="http://schemas.microsoft.com/office/drawing/2014/main" id="{DEFF113D-D0F8-CDBB-5469-D227A432EEFF}"/>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0F9540E-32CB-7055-2BE9-83DD09FAB507}"/>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137830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F9EED-ED04-2C38-F6CC-B5746D6E9BFA}"/>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3" name="Footer Placeholder 2">
            <a:extLst>
              <a:ext uri="{FF2B5EF4-FFF2-40B4-BE49-F238E27FC236}">
                <a16:creationId xmlns:a16="http://schemas.microsoft.com/office/drawing/2014/main" id="{C2024130-3651-15DF-0A44-C28A365697C7}"/>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F175FF2-B480-9361-6109-B04D139DC5F1}"/>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98641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02F3-2FDE-DD2C-FFFB-139D466006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29ED0D5-CF57-E46D-3E3D-4129FB757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C56A179-65DD-67B6-7B28-CAD659341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944266-A352-87DF-78C8-2DDE6E7A3D18}"/>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6" name="Footer Placeholder 5">
            <a:extLst>
              <a:ext uri="{FF2B5EF4-FFF2-40B4-BE49-F238E27FC236}">
                <a16:creationId xmlns:a16="http://schemas.microsoft.com/office/drawing/2014/main" id="{2A50027E-9412-46ED-4E4F-DD024CC2C56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41681B2-27A4-FA12-A13B-B04152CDF474}"/>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393391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0AE6-A492-1062-CB58-C08598083A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D5C03B1-2697-59B8-62B2-A635CA907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338903F-A750-E3A6-DDED-398293DF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20733C-DD51-64BC-0FE8-5A274167850D}"/>
              </a:ext>
            </a:extLst>
          </p:cNvPr>
          <p:cNvSpPr>
            <a:spLocks noGrp="1"/>
          </p:cNvSpPr>
          <p:nvPr>
            <p:ph type="dt" sz="half" idx="10"/>
          </p:nvPr>
        </p:nvSpPr>
        <p:spPr/>
        <p:txBody>
          <a:bodyPr/>
          <a:lstStyle/>
          <a:p>
            <a:fld id="{BE21AB68-D65E-C540-8CF0-145DFF289A91}" type="datetimeFigureOut">
              <a:rPr lang="en-CH" smtClean="0"/>
              <a:t>30.08.23</a:t>
            </a:fld>
            <a:endParaRPr lang="en-CH"/>
          </a:p>
        </p:txBody>
      </p:sp>
      <p:sp>
        <p:nvSpPr>
          <p:cNvPr id="6" name="Footer Placeholder 5">
            <a:extLst>
              <a:ext uri="{FF2B5EF4-FFF2-40B4-BE49-F238E27FC236}">
                <a16:creationId xmlns:a16="http://schemas.microsoft.com/office/drawing/2014/main" id="{9DF85CB7-347B-8FCC-B8C8-995FE0BB30D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7B3C0EF-7744-C8F3-139F-ACFD570A5D06}"/>
              </a:ext>
            </a:extLst>
          </p:cNvPr>
          <p:cNvSpPr>
            <a:spLocks noGrp="1"/>
          </p:cNvSpPr>
          <p:nvPr>
            <p:ph type="sldNum" sz="quarter" idx="12"/>
          </p:nvPr>
        </p:nvSpPr>
        <p:spPr/>
        <p:txBody>
          <a:bodyPr/>
          <a:lstStyle/>
          <a:p>
            <a:fld id="{C11DDDCB-9721-F74F-BF5D-756402E0AA73}" type="slidenum">
              <a:rPr lang="en-CH" smtClean="0"/>
              <a:t>‹#›</a:t>
            </a:fld>
            <a:endParaRPr lang="en-CH"/>
          </a:p>
        </p:txBody>
      </p:sp>
    </p:spTree>
    <p:extLst>
      <p:ext uri="{BB962C8B-B14F-4D97-AF65-F5344CB8AC3E}">
        <p14:creationId xmlns:p14="http://schemas.microsoft.com/office/powerpoint/2010/main" val="332965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C18B4-73C7-5E41-F71F-134804923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54A075-C3E2-7E41-FEDA-D02EC4A7F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6C804A-C87A-31DC-2523-347A6C665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1AB68-D65E-C540-8CF0-145DFF289A91}" type="datetimeFigureOut">
              <a:rPr lang="en-CH" smtClean="0"/>
              <a:t>30.08.23</a:t>
            </a:fld>
            <a:endParaRPr lang="en-CH"/>
          </a:p>
        </p:txBody>
      </p:sp>
      <p:sp>
        <p:nvSpPr>
          <p:cNvPr id="5" name="Footer Placeholder 4">
            <a:extLst>
              <a:ext uri="{FF2B5EF4-FFF2-40B4-BE49-F238E27FC236}">
                <a16:creationId xmlns:a16="http://schemas.microsoft.com/office/drawing/2014/main" id="{45ED9DC2-5D0B-053E-FF45-756A7AD8A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2B399F9-4BB1-99E3-17C6-49B04C89F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DDDCB-9721-F74F-BF5D-756402E0AA73}" type="slidenum">
              <a:rPr lang="en-CH" smtClean="0"/>
              <a:t>‹#›</a:t>
            </a:fld>
            <a:endParaRPr lang="en-CH"/>
          </a:p>
        </p:txBody>
      </p:sp>
    </p:spTree>
    <p:extLst>
      <p:ext uri="{BB962C8B-B14F-4D97-AF65-F5344CB8AC3E}">
        <p14:creationId xmlns:p14="http://schemas.microsoft.com/office/powerpoint/2010/main" val="1262293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trendmicro.de/cloud-content/us/pdfs/security-intelligence/white-papers/wp-russian-underground-101.pd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ctrTitle"/>
          </p:nvPr>
        </p:nvSpPr>
        <p:spPr>
          <a:xfrm>
            <a:off x="415611" y="2060600"/>
            <a:ext cx="11360800" cy="2736800"/>
          </a:xfrm>
          <a:prstGeom prst="rect">
            <a:avLst/>
          </a:prstGeom>
        </p:spPr>
        <p:txBody>
          <a:bodyPr spcFirstLastPara="1" vert="horz" wrap="square" lIns="121900" tIns="121900" rIns="121900" bIns="121900" rtlCol="0" anchor="b" anchorCtr="0">
            <a:normAutofit/>
          </a:bodyPr>
          <a:lstStyle/>
          <a:p>
            <a:pPr marL="1828754" algn="l">
              <a:lnSpc>
                <a:spcPct val="125000"/>
              </a:lnSpc>
              <a:spcBef>
                <a:spcPts val="0"/>
              </a:spcBef>
              <a:buClr>
                <a:schemeClr val="dk1"/>
              </a:buClr>
              <a:buSzPts val="1100"/>
            </a:pPr>
            <a:r>
              <a:rPr lang="en" sz="4800" b="1">
                <a:highlight>
                  <a:schemeClr val="lt1"/>
                </a:highlight>
              </a:rPr>
              <a:t>  What is a DDoS Attack?</a:t>
            </a:r>
            <a:endParaRPr sz="4800" b="1">
              <a:highlight>
                <a:schemeClr val="lt1"/>
              </a:highlight>
            </a:endParaRPr>
          </a:p>
          <a:p>
            <a:pPr>
              <a:spcBef>
                <a:spcPts val="0"/>
              </a:spcBef>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Shield Standard </a:t>
            </a:r>
            <a:endParaRPr sz="2400"/>
          </a:p>
        </p:txBody>
      </p:sp>
      <p:sp>
        <p:nvSpPr>
          <p:cNvPr id="191" name="Google Shape;191;p38"/>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a:latin typeface="Arial"/>
                <a:ea typeface="Arial"/>
                <a:cs typeface="Arial"/>
                <a:sym typeface="Arial"/>
              </a:rPr>
              <a:t>All AWS customers benefit from the automatic protections of AWS Shield Standard, at no additional charge.</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Shield Standard defends against most common, frequently occurring network and transport layer DDoS attacks that target web sites or applications.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When using AWS Shield Standard with Amazon CloudFront and Amazon Route 53, you receive comprehensive availability protection against all known infrastructure (</a:t>
            </a:r>
            <a:r>
              <a:rPr lang="en" sz="1467" b="1">
                <a:latin typeface="Arial"/>
                <a:ea typeface="Arial"/>
                <a:cs typeface="Arial"/>
                <a:sym typeface="Arial"/>
              </a:rPr>
              <a:t>Layer 3 and 4</a:t>
            </a:r>
            <a:r>
              <a:rPr lang="en" sz="1467">
                <a:latin typeface="Arial"/>
                <a:ea typeface="Arial"/>
                <a:cs typeface="Arial"/>
                <a:sym typeface="Arial"/>
              </a:rPr>
              <a:t>) attacks.</a:t>
            </a: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Shield Advanced</a:t>
            </a:r>
            <a:endParaRPr sz="2400"/>
          </a:p>
        </p:txBody>
      </p:sp>
      <p:sp>
        <p:nvSpPr>
          <p:cNvPr id="197" name="Google Shape;197;p39"/>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a:latin typeface="Arial"/>
                <a:ea typeface="Arial"/>
                <a:cs typeface="Arial"/>
                <a:sym typeface="Arial"/>
              </a:rPr>
              <a:t>Optional DDoS mitigation service (</a:t>
            </a:r>
            <a:r>
              <a:rPr lang="en" sz="1467" b="1">
                <a:latin typeface="Arial"/>
                <a:ea typeface="Arial"/>
                <a:cs typeface="Arial"/>
                <a:sym typeface="Arial"/>
              </a:rPr>
              <a:t>$3,000 per month per organization</a:t>
            </a:r>
            <a:r>
              <a:rPr lang="en" sz="1467">
                <a:latin typeface="Arial"/>
                <a:ea typeface="Arial"/>
                <a:cs typeface="Arial"/>
                <a:sym typeface="Arial"/>
              </a:rPr>
              <a:t>) </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Protect against more sophisticated attack on Amazon EC2, Elastic Load Balancing (ELB), Amazon CloudFront, AWS Global Accelerator, and Route 53</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24/7 access to AWS DDoS response team (DRP)</a:t>
            </a:r>
            <a:endParaRPr sz="1467" b="1">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Protect against higher fees during usage spikes due to DDoS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Shield Advanced automatic application layer DDoS mitigation automatically creates, evaluates and deploys AWS WAF rules to mitigate layer 7 attacks</a:t>
            </a: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Shield take away</a:t>
            </a:r>
            <a:endParaRPr sz="2400"/>
          </a:p>
        </p:txBody>
      </p:sp>
      <p:pic>
        <p:nvPicPr>
          <p:cNvPr id="203" name="Google Shape;203;p40"/>
          <p:cNvPicPr preferRelativeResize="0"/>
          <p:nvPr/>
        </p:nvPicPr>
        <p:blipFill>
          <a:blip r:embed="rId3">
            <a:alphaModFix/>
          </a:blip>
          <a:stretch>
            <a:fillRect/>
          </a:stretch>
        </p:blipFill>
        <p:spPr>
          <a:xfrm>
            <a:off x="1590668" y="1427100"/>
            <a:ext cx="9010667" cy="50782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marL="186262" marR="186262">
              <a:lnSpc>
                <a:spcPct val="126000"/>
              </a:lnSpc>
              <a:spcAft>
                <a:spcPts val="2000"/>
              </a:spcAft>
              <a:buClr>
                <a:schemeClr val="dk1"/>
              </a:buClr>
              <a:buSzPts val="1100"/>
            </a:pPr>
            <a:r>
              <a:rPr lang="en" sz="2267" b="1">
                <a:solidFill>
                  <a:srgbClr val="1C1F2A"/>
                </a:solidFill>
                <a:highlight>
                  <a:srgbClr val="FFFFFF"/>
                </a:highlight>
              </a:rPr>
              <a:t>The Anatomy of a DDoS Attack</a:t>
            </a:r>
            <a:endParaRPr/>
          </a:p>
        </p:txBody>
      </p:sp>
      <p:sp>
        <p:nvSpPr>
          <p:cNvPr id="141" name="Google Shape;141;p30"/>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fontScale="85000" lnSpcReduction="20000"/>
          </a:bodyPr>
          <a:lstStyle/>
          <a:p>
            <a:pPr marL="0" indent="0">
              <a:buClr>
                <a:schemeClr val="dk1"/>
              </a:buClr>
              <a:buSzPct val="55555"/>
              <a:buNone/>
            </a:pPr>
            <a:r>
              <a:rPr lang="en" sz="2639" b="1">
                <a:solidFill>
                  <a:srgbClr val="1C1F2A"/>
                </a:solidFill>
                <a:highlight>
                  <a:srgbClr val="FFFFFF"/>
                </a:highlight>
              </a:rPr>
              <a:t>Story of Burger</a:t>
            </a:r>
            <a:br>
              <a:rPr lang="en" sz="2000">
                <a:solidFill>
                  <a:srgbClr val="1C1F2A"/>
                </a:solidFill>
                <a:highlight>
                  <a:srgbClr val="FFFFFF"/>
                </a:highlight>
              </a:rPr>
            </a:br>
            <a:r>
              <a:rPr lang="en" sz="1619">
                <a:solidFill>
                  <a:srgbClr val="1C1F2A"/>
                </a:solidFill>
                <a:highlight>
                  <a:srgbClr val="FFFFFF"/>
                </a:highlight>
              </a:rPr>
              <a:t>I</a:t>
            </a:r>
            <a:r>
              <a:rPr lang="en" sz="1596">
                <a:solidFill>
                  <a:srgbClr val="1C1F2A"/>
                </a:solidFill>
                <a:highlight>
                  <a:srgbClr val="FFFFFF"/>
                </a:highlight>
              </a:rPr>
              <a:t>nstead of delving into technical details, let’s instead consider an analogy. Suppose that you run a takeaway burger joint. Customers place their orders by phone and pick them up when they are ready. One day, a prankster makes multiple calls to your place, ordering 100 burgers in total.</a:t>
            </a:r>
            <a:endParaRPr sz="1596">
              <a:solidFill>
                <a:srgbClr val="1C1F2A"/>
              </a:solidFill>
              <a:highlight>
                <a:srgbClr val="FFFFFF"/>
              </a:highlight>
            </a:endParaRPr>
          </a:p>
          <a:p>
            <a:pPr marL="0" indent="0">
              <a:spcBef>
                <a:spcPts val="2000"/>
              </a:spcBef>
              <a:buClr>
                <a:schemeClr val="dk1"/>
              </a:buClr>
              <a:buSzPct val="91885"/>
              <a:buNone/>
            </a:pPr>
            <a:r>
              <a:rPr lang="en" sz="1596">
                <a:solidFill>
                  <a:srgbClr val="1C1F2A"/>
                </a:solidFill>
                <a:highlight>
                  <a:srgbClr val="FFFFFF"/>
                </a:highlight>
              </a:rPr>
              <a:t>This is enough to keep all your cooks occupied, so you stop taking new orders. However, the prankster never picks up the burgers. Not only were all your resources wasted on entertaining fake orders, you were also not able to cater to real customers.</a:t>
            </a:r>
            <a:endParaRPr sz="1596">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This can be annoying but easy to prevent since it’s just one person placing all the false orders. You can simply block their number, and the problem is solved. The same situation can happen on a server. One malicious client can send tons of fake requests to a server, hampering its ability to respond to real users.</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But just like in our example, detecting one fake client is easy; the server can just block all incoming requests from it. This type of attack is known as a denial-of-service (DoS) attack, the precursor of modern DDoS attacks.</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Now, let’s suppose there are multiple pranksters calling your burger joint.</a:t>
            </a:r>
            <a:endParaRPr sz="2000">
              <a:solidFill>
                <a:srgbClr val="1C1F2A"/>
              </a:solidFill>
              <a:highlight>
                <a:srgbClr val="FFFFFF"/>
              </a:highlight>
            </a:endParaRPr>
          </a:p>
          <a:p>
            <a:pPr marL="0" indent="0">
              <a:buClr>
                <a:schemeClr val="dk1"/>
              </a:buClr>
              <a:buSzPct val="73333"/>
              <a:buNone/>
            </a:pPr>
            <a:endParaRPr sz="2000">
              <a:solidFill>
                <a:srgbClr val="1C1F2A"/>
              </a:solidFill>
              <a:highlight>
                <a:srgbClr val="FFFFFF"/>
              </a:highlight>
            </a:endParaRPr>
          </a:p>
          <a:p>
            <a:pPr marL="0" indent="0">
              <a:buClr>
                <a:schemeClr val="dk1"/>
              </a:buClr>
              <a:buSzPct val="73333"/>
              <a:buNone/>
            </a:pPr>
            <a:r>
              <a:rPr lang="en" sz="2000">
                <a:solidFill>
                  <a:srgbClr val="1C1F2A"/>
                </a:solidFill>
                <a:highlight>
                  <a:srgbClr val="FFFFFF"/>
                </a:highlight>
              </a:rPr>
              <a:t>Your landline never stops ringing, and it’s virtually impossible to tell a real customer from a fake one. You can’t just block numbers either, as some of them may belong to actual customers. Your entire operation is paralyzed. This is exactly what happens when a server experiences a DDoS attack. Hackers make fake traffic coming in from multiple machines, look just like real, and a server/network/website inevitably breaks down.</a:t>
            </a:r>
            <a:endParaRPr sz="2000">
              <a:solidFill>
                <a:srgbClr val="1C1F2A"/>
              </a:solidFill>
              <a:highlight>
                <a:srgbClr val="FFFFFF"/>
              </a:highlight>
            </a:endParaRPr>
          </a:p>
          <a:p>
            <a:pPr marL="0" indent="0">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marL="186262" marR="186262">
              <a:lnSpc>
                <a:spcPct val="126000"/>
              </a:lnSpc>
              <a:spcAft>
                <a:spcPts val="2000"/>
              </a:spcAft>
              <a:buClr>
                <a:schemeClr val="dk1"/>
              </a:buClr>
              <a:buSzPts val="1100"/>
            </a:pPr>
            <a:r>
              <a:rPr lang="en" sz="2267" b="1">
                <a:solidFill>
                  <a:srgbClr val="1C1F2A"/>
                </a:solidFill>
                <a:highlight>
                  <a:srgbClr val="FFFFFF"/>
                </a:highlight>
              </a:rPr>
              <a:t>Why do DDoS Attacks Happen?</a:t>
            </a:r>
            <a:endParaRPr/>
          </a:p>
        </p:txBody>
      </p:sp>
      <p:sp>
        <p:nvSpPr>
          <p:cNvPr id="147" name="Google Shape;147;p31"/>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2000">
                <a:solidFill>
                  <a:srgbClr val="1C1F2A"/>
                </a:solidFill>
                <a:highlight>
                  <a:srgbClr val="FFFFFF"/>
                </a:highlight>
              </a:rPr>
              <a:t>Some of the main reasons for DDoS attacks are:</a:t>
            </a:r>
            <a:endParaRPr sz="2000">
              <a:solidFill>
                <a:srgbClr val="1C1F2A"/>
              </a:solidFill>
              <a:highlight>
                <a:srgbClr val="FFFFFF"/>
              </a:highlight>
            </a:endParaRPr>
          </a:p>
          <a:p>
            <a:pPr indent="-406390">
              <a:lnSpc>
                <a:spcPct val="150000"/>
              </a:lnSpc>
              <a:spcBef>
                <a:spcPts val="2000"/>
              </a:spcBef>
              <a:buClr>
                <a:srgbClr val="1C1F2A"/>
              </a:buClr>
              <a:buSzPts val="1200"/>
            </a:pPr>
            <a:r>
              <a:rPr lang="en" sz="1600" b="1">
                <a:solidFill>
                  <a:srgbClr val="1C1F2A"/>
                </a:solidFill>
                <a:highlight>
                  <a:srgbClr val="FFFFFF"/>
                </a:highlight>
              </a:rPr>
              <a:t>Ransom:</a:t>
            </a:r>
            <a:r>
              <a:rPr lang="en" sz="1600">
                <a:solidFill>
                  <a:srgbClr val="1C1F2A"/>
                </a:solidFill>
                <a:highlight>
                  <a:srgbClr val="FFFFFF"/>
                </a:highlight>
              </a:rPr>
              <a:t> Attackers usually demand ransom after conducting DDoS attacks. However, at times, a ransom note threatening an attack can also be sent beforehand.</a:t>
            </a:r>
            <a:endParaRPr sz="1600">
              <a:solidFill>
                <a:srgbClr val="1C1F2A"/>
              </a:solidFill>
              <a:highlight>
                <a:srgbClr val="FFFFFF"/>
              </a:highlight>
            </a:endParaRPr>
          </a:p>
          <a:p>
            <a:pPr indent="-406390">
              <a:lnSpc>
                <a:spcPct val="150000"/>
              </a:lnSpc>
              <a:buClr>
                <a:srgbClr val="1C1F2A"/>
              </a:buClr>
              <a:buSzPts val="1200"/>
            </a:pPr>
            <a:r>
              <a:rPr lang="en" sz="1600" b="1">
                <a:solidFill>
                  <a:srgbClr val="1C1F2A"/>
                </a:solidFill>
                <a:highlight>
                  <a:srgbClr val="FFFFFF"/>
                </a:highlight>
              </a:rPr>
              <a:t>Hacktivism:</a:t>
            </a:r>
            <a:r>
              <a:rPr lang="en" sz="1600">
                <a:solidFill>
                  <a:srgbClr val="1C1F2A"/>
                </a:solidFill>
                <a:highlight>
                  <a:srgbClr val="FFFFFF"/>
                </a:highlight>
              </a:rPr>
              <a:t> DDoS attacks are also used to voice opinion. Hacktivists can carry out a DDoS attack to show their support or opposition to a regulation, person, or company.</a:t>
            </a:r>
            <a:endParaRPr sz="1600">
              <a:solidFill>
                <a:srgbClr val="1C1F2A"/>
              </a:solidFill>
              <a:highlight>
                <a:srgbClr val="FFFFFF"/>
              </a:highlight>
            </a:endParaRPr>
          </a:p>
          <a:p>
            <a:pPr indent="-406390">
              <a:lnSpc>
                <a:spcPct val="150000"/>
              </a:lnSpc>
              <a:buClr>
                <a:srgbClr val="1C1F2A"/>
              </a:buClr>
              <a:buSzPts val="1200"/>
            </a:pPr>
            <a:r>
              <a:rPr lang="en" sz="1600" b="1">
                <a:solidFill>
                  <a:srgbClr val="1C1F2A"/>
                </a:solidFill>
                <a:highlight>
                  <a:srgbClr val="FFFFFF"/>
                </a:highlight>
              </a:rPr>
              <a:t>Competition:</a:t>
            </a:r>
            <a:r>
              <a:rPr lang="en" sz="1600">
                <a:solidFill>
                  <a:srgbClr val="1C1F2A"/>
                </a:solidFill>
                <a:highlight>
                  <a:srgbClr val="FFFFFF"/>
                </a:highlight>
              </a:rPr>
              <a:t> A 2017 survey revealed that over 40% of companies that were hit by a DDoS attack blame their competition for it. This seems even more plausible considering that you can now buy a </a:t>
            </a:r>
            <a:r>
              <a:rPr lang="en" sz="1600">
                <a:solidFill>
                  <a:srgbClr val="0079A1"/>
                </a:solidFill>
                <a:highlight>
                  <a:srgbClr val="FFFFFF"/>
                </a:highlight>
                <a:uFill>
                  <a:noFill/>
                </a:uFill>
                <a:hlinkClick r:id="rId3">
                  <a:extLst>
                    <a:ext uri="{A12FA001-AC4F-418D-AE19-62706E023703}">
                      <ahyp:hlinkClr xmlns:ahyp="http://schemas.microsoft.com/office/drawing/2018/hyperlinkcolor" val="tx"/>
                    </a:ext>
                  </a:extLst>
                </a:hlinkClick>
              </a:rPr>
              <a:t>week-long DDoS attack for a mere $150</a:t>
            </a:r>
            <a:r>
              <a:rPr lang="en" sz="1600">
                <a:solidFill>
                  <a:srgbClr val="1C1F2A"/>
                </a:solidFill>
                <a:highlight>
                  <a:srgbClr val="FFFFFF"/>
                </a:highlight>
              </a:rPr>
              <a:t>.</a:t>
            </a:r>
            <a:endParaRPr sz="1600">
              <a:solidFill>
                <a:srgbClr val="1C1F2A"/>
              </a:solidFill>
              <a:highlight>
                <a:srgbClr val="FFFFFF"/>
              </a:highlight>
            </a:endParaRPr>
          </a:p>
          <a:p>
            <a:pPr marL="0" indent="0">
              <a:spcBef>
                <a:spcPts val="2133"/>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title"/>
          </p:nvPr>
        </p:nvSpPr>
        <p:spPr>
          <a:xfrm>
            <a:off x="415600" y="428233"/>
            <a:ext cx="11360800" cy="1108400"/>
          </a:xfrm>
          <a:prstGeom prst="rect">
            <a:avLst/>
          </a:prstGeom>
        </p:spPr>
        <p:txBody>
          <a:bodyPr spcFirstLastPara="1" vert="horz" wrap="square" lIns="121900" tIns="121900" rIns="121900" bIns="121900" rtlCol="0" anchor="b" anchorCtr="0">
            <a:normAutofit/>
          </a:bodyPr>
          <a:lstStyle/>
          <a:p>
            <a:pPr marL="186262" marR="186262">
              <a:lnSpc>
                <a:spcPct val="126000"/>
              </a:lnSpc>
              <a:spcAft>
                <a:spcPts val="2000"/>
              </a:spcAft>
              <a:buClr>
                <a:schemeClr val="dk1"/>
              </a:buClr>
              <a:buSzPts val="1100"/>
            </a:pPr>
            <a:r>
              <a:rPr lang="en" sz="2267" b="1">
                <a:solidFill>
                  <a:srgbClr val="1C1F2A"/>
                </a:solidFill>
                <a:highlight>
                  <a:srgbClr val="FFFFFF"/>
                </a:highlight>
              </a:rPr>
              <a:t>Types of DDoS Attacks</a:t>
            </a:r>
            <a:endParaRPr/>
          </a:p>
        </p:txBody>
      </p:sp>
      <p:sp>
        <p:nvSpPr>
          <p:cNvPr id="153" name="Google Shape;153;p32"/>
          <p:cNvSpPr txBox="1">
            <a:spLocks noGrp="1"/>
          </p:cNvSpPr>
          <p:nvPr>
            <p:ph type="body" idx="1"/>
          </p:nvPr>
        </p:nvSpPr>
        <p:spPr>
          <a:xfrm>
            <a:off x="415600" y="1536633"/>
            <a:ext cx="6616400" cy="4555200"/>
          </a:xfrm>
          <a:prstGeom prst="rect">
            <a:avLst/>
          </a:prstGeom>
        </p:spPr>
        <p:txBody>
          <a:bodyPr spcFirstLastPara="1" vert="horz" wrap="square" lIns="121900" tIns="121900" rIns="121900" bIns="121900" rtlCol="0" anchor="t" anchorCtr="0">
            <a:normAutofit fontScale="77500" lnSpcReduction="10000"/>
          </a:bodyPr>
          <a:lstStyle/>
          <a:p>
            <a:pPr marL="0" indent="0">
              <a:buClr>
                <a:schemeClr val="dk1"/>
              </a:buClr>
              <a:buSzPct val="73333"/>
              <a:buNone/>
            </a:pPr>
            <a:r>
              <a:rPr lang="en" sz="2000">
                <a:solidFill>
                  <a:srgbClr val="1C1F2A"/>
                </a:solidFill>
                <a:highlight>
                  <a:srgbClr val="FFFFFF"/>
                </a:highlight>
              </a:rPr>
              <a:t>Even though the end goal of a DDoS attack is always to overwhelm the system, the means to achieve the goal can differ. Three broad types of DDoS attacks are as follows.</a:t>
            </a:r>
            <a:endParaRPr sz="2000">
              <a:solidFill>
                <a:srgbClr val="1C1F2A"/>
              </a:solidFill>
              <a:highlight>
                <a:srgbClr val="FFFFFF"/>
              </a:highlight>
            </a:endParaRPr>
          </a:p>
          <a:p>
            <a:pPr marL="0" indent="0">
              <a:lnSpc>
                <a:spcPct val="120000"/>
              </a:lnSpc>
              <a:spcBef>
                <a:spcPts val="2000"/>
              </a:spcBef>
              <a:buClr>
                <a:schemeClr val="dk1"/>
              </a:buClr>
              <a:buSzPct val="73333"/>
              <a:buNone/>
            </a:pPr>
            <a:r>
              <a:rPr lang="en" sz="2000" b="1">
                <a:solidFill>
                  <a:srgbClr val="1C1F2A"/>
                </a:solidFill>
                <a:highlight>
                  <a:srgbClr val="FFFFFF"/>
                </a:highlight>
              </a:rPr>
              <a:t>1. Application layer attacks</a:t>
            </a:r>
            <a:endParaRPr sz="2000" b="1">
              <a:solidFill>
                <a:srgbClr val="1C1F2A"/>
              </a:solidFill>
              <a:highlight>
                <a:srgbClr val="FFFFFF"/>
              </a:highlight>
            </a:endParaRPr>
          </a:p>
          <a:p>
            <a:pPr marL="0" indent="0">
              <a:spcBef>
                <a:spcPts val="1333"/>
              </a:spcBef>
              <a:buClr>
                <a:schemeClr val="dk1"/>
              </a:buClr>
              <a:buSzPct val="73333"/>
              <a:buNone/>
            </a:pPr>
            <a:r>
              <a:rPr lang="en" sz="2000">
                <a:solidFill>
                  <a:srgbClr val="1C1F2A"/>
                </a:solidFill>
                <a:highlight>
                  <a:srgbClr val="FFFFFF"/>
                </a:highlight>
              </a:rPr>
              <a:t>The application layer is where the server generates the response to an incoming client request. For example, if a user enters </a:t>
            </a:r>
            <a:r>
              <a:rPr lang="en" sz="2000" b="1">
                <a:solidFill>
                  <a:srgbClr val="1C1F2A"/>
                </a:solidFill>
                <a:highlight>
                  <a:srgbClr val="FFFFFF"/>
                </a:highlight>
              </a:rPr>
              <a:t>http://www.xyz.com/learning/</a:t>
            </a:r>
            <a:r>
              <a:rPr lang="en" sz="2000">
                <a:solidFill>
                  <a:srgbClr val="1C1F2A"/>
                </a:solidFill>
                <a:highlight>
                  <a:srgbClr val="FFFFFF"/>
                </a:highlight>
              </a:rPr>
              <a:t> on their browser, an HTTP request is sent to the server, requesting the </a:t>
            </a:r>
            <a:r>
              <a:rPr lang="en" sz="2000" b="1" i="1">
                <a:solidFill>
                  <a:srgbClr val="1C1F2A"/>
                </a:solidFill>
                <a:highlight>
                  <a:srgbClr val="FFFFFF"/>
                </a:highlight>
              </a:rPr>
              <a:t>learning</a:t>
            </a:r>
            <a:r>
              <a:rPr lang="en" sz="2000">
                <a:solidFill>
                  <a:srgbClr val="1C1F2A"/>
                </a:solidFill>
                <a:highlight>
                  <a:srgbClr val="FFFFFF"/>
                </a:highlight>
              </a:rPr>
              <a:t> page. The server will fetch all the information related to the page, package it in a response, and send it back to the browser.</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This information fetching and packaging happens on the application layer. An application layer attack occurs when a hacker uses different bots/machines to repeatedly request the same resource from the server, eventually overwhelming it.</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The most common type of application layer attacks are the HTTP flood attacks in which malicious actors just keep sending various HTTP requests to a server using different IP addresses. One example of this is asking a server to generate PDF documents over and over again. Since the IP address and other identifiers change in every request, the server can’t detect that it’s being attacked.</a:t>
            </a:r>
            <a:endParaRPr sz="2000">
              <a:solidFill>
                <a:srgbClr val="1C1F2A"/>
              </a:solidFill>
              <a:highlight>
                <a:srgbClr val="FFFFFF"/>
              </a:highlight>
            </a:endParaRPr>
          </a:p>
          <a:p>
            <a:pPr marL="0" indent="0">
              <a:spcBef>
                <a:spcPts val="2000"/>
              </a:spcBef>
              <a:spcAft>
                <a:spcPts val="1600"/>
              </a:spcAft>
              <a:buNone/>
            </a:pPr>
            <a:endParaRPr/>
          </a:p>
        </p:txBody>
      </p:sp>
      <p:pic>
        <p:nvPicPr>
          <p:cNvPr id="154" name="Google Shape;154;p32"/>
          <p:cNvPicPr preferRelativeResize="0"/>
          <p:nvPr/>
        </p:nvPicPr>
        <p:blipFill>
          <a:blip r:embed="rId3">
            <a:alphaModFix/>
          </a:blip>
          <a:stretch>
            <a:fillRect/>
          </a:stretch>
        </p:blipFill>
        <p:spPr>
          <a:xfrm>
            <a:off x="7147101" y="2283667"/>
            <a:ext cx="4687535" cy="22906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txBox="1">
            <a:spLocks noGrp="1"/>
          </p:cNvSpPr>
          <p:nvPr>
            <p:ph type="body" idx="1"/>
          </p:nvPr>
        </p:nvSpPr>
        <p:spPr>
          <a:xfrm>
            <a:off x="415600" y="373167"/>
            <a:ext cx="6616400" cy="5718800"/>
          </a:xfrm>
          <a:prstGeom prst="rect">
            <a:avLst/>
          </a:prstGeom>
        </p:spPr>
        <p:txBody>
          <a:bodyPr spcFirstLastPara="1" vert="horz" wrap="square" lIns="121900" tIns="121900" rIns="121900" bIns="121900" rtlCol="0" anchor="t" anchorCtr="0">
            <a:normAutofit lnSpcReduction="10000"/>
          </a:bodyPr>
          <a:lstStyle/>
          <a:p>
            <a:pPr marL="0" indent="0">
              <a:lnSpc>
                <a:spcPct val="120000"/>
              </a:lnSpc>
              <a:spcBef>
                <a:spcPts val="1333"/>
              </a:spcBef>
              <a:buClr>
                <a:schemeClr val="dk1"/>
              </a:buClr>
              <a:buSzPct val="73333"/>
              <a:buNone/>
            </a:pPr>
            <a:r>
              <a:rPr lang="en" sz="2000" b="1">
                <a:solidFill>
                  <a:srgbClr val="1C1F2A"/>
                </a:solidFill>
                <a:highlight>
                  <a:srgbClr val="FFFFFF"/>
                </a:highlight>
              </a:rPr>
              <a:t>2. Protocol attacks</a:t>
            </a:r>
            <a:endParaRPr sz="2000" b="1">
              <a:solidFill>
                <a:srgbClr val="1C1F2A"/>
              </a:solidFill>
              <a:highlight>
                <a:srgbClr val="FFFFFF"/>
              </a:highlight>
            </a:endParaRPr>
          </a:p>
          <a:p>
            <a:pPr marL="0" indent="0">
              <a:spcBef>
                <a:spcPts val="1333"/>
              </a:spcBef>
              <a:buClr>
                <a:schemeClr val="dk1"/>
              </a:buClr>
              <a:buSzPct val="73333"/>
              <a:buNone/>
            </a:pPr>
            <a:r>
              <a:rPr lang="en" sz="2000">
                <a:solidFill>
                  <a:srgbClr val="1C1F2A"/>
                </a:solidFill>
                <a:highlight>
                  <a:srgbClr val="FFFFFF"/>
                </a:highlight>
              </a:rPr>
              <a:t>Protocol attacks look to exhaust resources of a server or those of its networking systems like firewalls, routing engines, or load-balancers. An example of a protocol attack is the SYN flood attack.</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Before two computers can initiate a secure communication channel – they must perform a TCP handshake. A TCP handshake is a means for two parties to exchange preliminary information. A SYN packet is typically the first step of the TCP handshake, indicating to the server that the client wants to start a new channel.</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In a SYN flood attack, the attacker floods the server with numerous SYN packets, each containing spoofed IP addresses. The server responds to each packet (via SYN-ACKs), requesting the client to complete the handshake. However, the client(s) never respond, and the server keeps waiting. Eventually, it crashes after waiting too long for too many responses.</a:t>
            </a:r>
            <a:endParaRPr sz="2000">
              <a:solidFill>
                <a:srgbClr val="1C1F2A"/>
              </a:solidFill>
              <a:highlight>
                <a:srgbClr val="FFFFFF"/>
              </a:highlight>
            </a:endParaRPr>
          </a:p>
          <a:p>
            <a:pPr marL="0" indent="0">
              <a:spcBef>
                <a:spcPts val="2000"/>
              </a:spcBef>
              <a:spcAft>
                <a:spcPts val="1600"/>
              </a:spcAft>
              <a:buNone/>
            </a:pPr>
            <a:endParaRPr/>
          </a:p>
        </p:txBody>
      </p:sp>
      <p:pic>
        <p:nvPicPr>
          <p:cNvPr id="160" name="Google Shape;160;p33"/>
          <p:cNvPicPr preferRelativeResize="0"/>
          <p:nvPr/>
        </p:nvPicPr>
        <p:blipFill>
          <a:blip r:embed="rId3">
            <a:alphaModFix/>
          </a:blip>
          <a:stretch>
            <a:fillRect/>
          </a:stretch>
        </p:blipFill>
        <p:spPr>
          <a:xfrm>
            <a:off x="7250834" y="2202851"/>
            <a:ext cx="4888167" cy="245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4"/>
          <p:cNvSpPr txBox="1">
            <a:spLocks noGrp="1"/>
          </p:cNvSpPr>
          <p:nvPr>
            <p:ph type="body" idx="1"/>
          </p:nvPr>
        </p:nvSpPr>
        <p:spPr>
          <a:xfrm>
            <a:off x="415600" y="263800"/>
            <a:ext cx="5680400" cy="5828000"/>
          </a:xfrm>
          <a:prstGeom prst="rect">
            <a:avLst/>
          </a:prstGeom>
        </p:spPr>
        <p:txBody>
          <a:bodyPr spcFirstLastPara="1" vert="horz" wrap="square" lIns="121900" tIns="121900" rIns="121900" bIns="121900" rtlCol="0" anchor="t" anchorCtr="0">
            <a:normAutofit/>
          </a:bodyPr>
          <a:lstStyle/>
          <a:p>
            <a:pPr marL="0" indent="0">
              <a:lnSpc>
                <a:spcPct val="120000"/>
              </a:lnSpc>
              <a:spcBef>
                <a:spcPts val="1333"/>
              </a:spcBef>
              <a:buClr>
                <a:schemeClr val="dk1"/>
              </a:buClr>
              <a:buSzPts val="1100"/>
              <a:buNone/>
            </a:pPr>
            <a:r>
              <a:rPr lang="en" sz="2000" b="1">
                <a:solidFill>
                  <a:srgbClr val="1C1F2A"/>
                </a:solidFill>
                <a:highlight>
                  <a:srgbClr val="FFFFFF"/>
                </a:highlight>
              </a:rPr>
              <a:t>3. Volumetric attacks</a:t>
            </a:r>
            <a:endParaRPr sz="2000" b="1">
              <a:solidFill>
                <a:srgbClr val="1C1F2A"/>
              </a:solidFill>
              <a:highlight>
                <a:srgbClr val="FFFFFF"/>
              </a:highlight>
            </a:endParaRPr>
          </a:p>
          <a:p>
            <a:pPr marL="0" indent="0">
              <a:spcBef>
                <a:spcPts val="1333"/>
              </a:spcBef>
              <a:buClr>
                <a:schemeClr val="dk1"/>
              </a:buClr>
              <a:buSzPts val="1100"/>
              <a:buNone/>
            </a:pPr>
            <a:r>
              <a:rPr lang="en" sz="2000">
                <a:solidFill>
                  <a:srgbClr val="1C1F2A"/>
                </a:solidFill>
                <a:highlight>
                  <a:srgbClr val="FFFFFF"/>
                </a:highlight>
              </a:rPr>
              <a:t>Volumetric attacks are conducted by bombarding a server with so much traffic that its bandwidth gets completely exhausted. The most common example of a volumetric attack is the DNS amplification attack.</a:t>
            </a:r>
            <a:endParaRPr sz="2000">
              <a:solidFill>
                <a:srgbClr val="1C1F2A"/>
              </a:solidFill>
              <a:highlight>
                <a:srgbClr val="FFFFFF"/>
              </a:highlight>
            </a:endParaRPr>
          </a:p>
          <a:p>
            <a:pPr marL="0" indent="0">
              <a:spcBef>
                <a:spcPts val="2000"/>
              </a:spcBef>
              <a:buClr>
                <a:schemeClr val="dk1"/>
              </a:buClr>
              <a:buSzPts val="1100"/>
              <a:buNone/>
            </a:pPr>
            <a:r>
              <a:rPr lang="en" sz="2000">
                <a:solidFill>
                  <a:srgbClr val="1C1F2A"/>
                </a:solidFill>
                <a:highlight>
                  <a:srgbClr val="FFFFFF"/>
                </a:highlight>
              </a:rPr>
              <a:t>In such an attack, a malicious actor sends requests to a DNS server, using the spoofed IP address of the target. The DNS server then sends its response to the target server. When done at scale, the delugeof DNS responses can wreak havoc on the target server.</a:t>
            </a:r>
            <a:endParaRPr sz="2000">
              <a:solidFill>
                <a:srgbClr val="1C1F2A"/>
              </a:solidFill>
              <a:highlight>
                <a:srgbClr val="FFFFFF"/>
              </a:highlight>
            </a:endParaRPr>
          </a:p>
          <a:p>
            <a:pPr marL="0" indent="0">
              <a:spcBef>
                <a:spcPts val="2000"/>
              </a:spcBef>
              <a:spcAft>
                <a:spcPts val="1600"/>
              </a:spcAft>
              <a:buNone/>
            </a:pPr>
            <a:endParaRPr/>
          </a:p>
        </p:txBody>
      </p:sp>
      <p:pic>
        <p:nvPicPr>
          <p:cNvPr id="166" name="Google Shape;166;p34"/>
          <p:cNvPicPr preferRelativeResize="0"/>
          <p:nvPr/>
        </p:nvPicPr>
        <p:blipFill>
          <a:blip r:embed="rId3">
            <a:alphaModFix/>
          </a:blip>
          <a:stretch>
            <a:fillRect/>
          </a:stretch>
        </p:blipFill>
        <p:spPr>
          <a:xfrm>
            <a:off x="6273467" y="1686533"/>
            <a:ext cx="5689600" cy="29825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5"/>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marL="186262" marR="186262">
              <a:lnSpc>
                <a:spcPct val="126000"/>
              </a:lnSpc>
              <a:spcAft>
                <a:spcPts val="2000"/>
              </a:spcAft>
              <a:buClr>
                <a:schemeClr val="dk1"/>
              </a:buClr>
              <a:buSzPts val="1100"/>
            </a:pPr>
            <a:r>
              <a:rPr lang="en" sz="2267" b="1">
                <a:solidFill>
                  <a:srgbClr val="1C1F2A"/>
                </a:solidFill>
                <a:highlight>
                  <a:srgbClr val="FFFFFF"/>
                </a:highlight>
              </a:rPr>
              <a:t>Stopping an In-Progress DDoS Attack</a:t>
            </a:r>
            <a:endParaRPr/>
          </a:p>
        </p:txBody>
      </p:sp>
      <p:sp>
        <p:nvSpPr>
          <p:cNvPr id="172" name="Google Shape;172;p35"/>
          <p:cNvSpPr txBox="1">
            <a:spLocks noGrp="1"/>
          </p:cNvSpPr>
          <p:nvPr>
            <p:ph type="body" idx="1"/>
          </p:nvPr>
        </p:nvSpPr>
        <p:spPr>
          <a:xfrm>
            <a:off x="312633" y="1459900"/>
            <a:ext cx="11360800" cy="5076800"/>
          </a:xfrm>
          <a:prstGeom prst="rect">
            <a:avLst/>
          </a:prstGeom>
        </p:spPr>
        <p:txBody>
          <a:bodyPr spcFirstLastPara="1" vert="horz" wrap="square" lIns="121900" tIns="121900" rIns="121900" bIns="121900" rtlCol="0" anchor="t" anchorCtr="0">
            <a:normAutofit fontScale="85000" lnSpcReduction="20000"/>
          </a:bodyPr>
          <a:lstStyle/>
          <a:p>
            <a:pPr marL="0" indent="0">
              <a:buClr>
                <a:schemeClr val="dk1"/>
              </a:buClr>
              <a:buSzPct val="73333"/>
              <a:buNone/>
            </a:pPr>
            <a:r>
              <a:rPr lang="en" sz="2000">
                <a:solidFill>
                  <a:srgbClr val="1C1F2A"/>
                </a:solidFill>
                <a:highlight>
                  <a:srgbClr val="FFFFFF"/>
                </a:highlight>
              </a:rPr>
              <a:t>To be able to stop a DDoS attack, you must know the most common symptoms.</a:t>
            </a:r>
            <a:endParaRPr sz="2000">
              <a:solidFill>
                <a:srgbClr val="1C1F2A"/>
              </a:solidFill>
              <a:highlight>
                <a:srgbClr val="FFFFFF"/>
              </a:highlight>
            </a:endParaRPr>
          </a:p>
          <a:p>
            <a:pPr marL="0" indent="0">
              <a:lnSpc>
                <a:spcPct val="120000"/>
              </a:lnSpc>
              <a:spcBef>
                <a:spcPts val="2000"/>
              </a:spcBef>
              <a:buClr>
                <a:schemeClr val="dk1"/>
              </a:buClr>
              <a:buSzPct val="73333"/>
              <a:buNone/>
            </a:pPr>
            <a:r>
              <a:rPr lang="en" sz="2000" b="1">
                <a:solidFill>
                  <a:srgbClr val="1C1F2A"/>
                </a:solidFill>
                <a:highlight>
                  <a:srgbClr val="FFFFFF"/>
                </a:highlight>
              </a:rPr>
              <a:t>Usual DDoS symptoms</a:t>
            </a:r>
            <a:endParaRPr sz="2000" b="1">
              <a:solidFill>
                <a:srgbClr val="1C1F2A"/>
              </a:solidFill>
              <a:highlight>
                <a:srgbClr val="FFFFFF"/>
              </a:highlight>
            </a:endParaRPr>
          </a:p>
          <a:p>
            <a:pPr indent="-368291">
              <a:lnSpc>
                <a:spcPct val="150000"/>
              </a:lnSpc>
              <a:spcBef>
                <a:spcPts val="1333"/>
              </a:spcBef>
              <a:buClr>
                <a:srgbClr val="1C1F2A"/>
              </a:buClr>
              <a:buSzPct val="100000"/>
            </a:pPr>
            <a:r>
              <a:rPr lang="en" sz="1600">
                <a:solidFill>
                  <a:srgbClr val="1C1F2A"/>
                </a:solidFill>
                <a:highlight>
                  <a:srgbClr val="FFFFFF"/>
                </a:highlight>
              </a:rPr>
              <a:t>Large amounts of traffic coming from clients with same or similar characteristics. E.g. device type, browser type/version, IP or IP range, and location etc.</a:t>
            </a:r>
            <a:endParaRPr sz="1600">
              <a:solidFill>
                <a:srgbClr val="1C1F2A"/>
              </a:solidFill>
              <a:highlight>
                <a:srgbClr val="FFFFFF"/>
              </a:highlight>
            </a:endParaRPr>
          </a:p>
          <a:p>
            <a:pPr indent="-368291">
              <a:lnSpc>
                <a:spcPct val="150000"/>
              </a:lnSpc>
              <a:buClr>
                <a:srgbClr val="1C1F2A"/>
              </a:buClr>
              <a:buSzPct val="100000"/>
            </a:pPr>
            <a:r>
              <a:rPr lang="en" sz="1600">
                <a:solidFill>
                  <a:srgbClr val="1C1F2A"/>
                </a:solidFill>
                <a:highlight>
                  <a:srgbClr val="FFFFFF"/>
                </a:highlight>
              </a:rPr>
              <a:t>An exponential, unexpected rise in traffic at a single endpoint/server.</a:t>
            </a:r>
            <a:endParaRPr sz="1600">
              <a:solidFill>
                <a:srgbClr val="1C1F2A"/>
              </a:solidFill>
              <a:highlight>
                <a:srgbClr val="FFFFFF"/>
              </a:highlight>
            </a:endParaRPr>
          </a:p>
          <a:p>
            <a:pPr indent="-368291">
              <a:lnSpc>
                <a:spcPct val="150000"/>
              </a:lnSpc>
              <a:buClr>
                <a:srgbClr val="1C1F2A"/>
              </a:buClr>
              <a:buSzPct val="100000"/>
            </a:pPr>
            <a:r>
              <a:rPr lang="en" sz="1600">
                <a:solidFill>
                  <a:srgbClr val="1C1F2A"/>
                </a:solidFill>
                <a:highlight>
                  <a:srgbClr val="FFFFFF"/>
                </a:highlight>
              </a:rPr>
              <a:t>A server starts repeatedly crashing for no reason.</a:t>
            </a:r>
            <a:endParaRPr sz="1600">
              <a:solidFill>
                <a:srgbClr val="1C1F2A"/>
              </a:solidFill>
              <a:highlight>
                <a:srgbClr val="FFFFFF"/>
              </a:highlight>
            </a:endParaRPr>
          </a:p>
          <a:p>
            <a:pPr indent="-368291">
              <a:lnSpc>
                <a:spcPct val="150000"/>
              </a:lnSpc>
              <a:buClr>
                <a:srgbClr val="1C1F2A"/>
              </a:buClr>
              <a:buSzPct val="100000"/>
            </a:pPr>
            <a:r>
              <a:rPr lang="en" sz="1600">
                <a:solidFill>
                  <a:srgbClr val="1C1F2A"/>
                </a:solidFill>
                <a:highlight>
                  <a:srgbClr val="FFFFFF"/>
                </a:highlight>
              </a:rPr>
              <a:t>Your website is taking too long to respond to requests.</a:t>
            </a:r>
            <a:endParaRPr sz="1600">
              <a:solidFill>
                <a:srgbClr val="1C1F2A"/>
              </a:solidFill>
              <a:highlight>
                <a:srgbClr val="FFFFFF"/>
              </a:highlight>
            </a:endParaRPr>
          </a:p>
          <a:p>
            <a:pPr marL="0" indent="0">
              <a:lnSpc>
                <a:spcPct val="120000"/>
              </a:lnSpc>
              <a:spcBef>
                <a:spcPts val="2133"/>
              </a:spcBef>
              <a:buClr>
                <a:schemeClr val="dk1"/>
              </a:buClr>
              <a:buSzPct val="73333"/>
              <a:buNone/>
            </a:pPr>
            <a:r>
              <a:rPr lang="en" sz="2000" b="1">
                <a:solidFill>
                  <a:srgbClr val="1C1F2A"/>
                </a:solidFill>
                <a:highlight>
                  <a:srgbClr val="FFFFFF"/>
                </a:highlight>
              </a:rPr>
              <a:t>Responding to a DDoS attack</a:t>
            </a:r>
            <a:endParaRPr sz="2000" b="1">
              <a:solidFill>
                <a:srgbClr val="1C1F2A"/>
              </a:solidFill>
              <a:highlight>
                <a:srgbClr val="FFFFFF"/>
              </a:highlight>
            </a:endParaRPr>
          </a:p>
          <a:p>
            <a:pPr marL="0" indent="0">
              <a:spcBef>
                <a:spcPts val="1333"/>
              </a:spcBef>
              <a:buClr>
                <a:schemeClr val="dk1"/>
              </a:buClr>
              <a:buSzPct val="73333"/>
              <a:buNone/>
            </a:pPr>
            <a:r>
              <a:rPr lang="en" sz="2000">
                <a:solidFill>
                  <a:srgbClr val="1C1F2A"/>
                </a:solidFill>
                <a:highlight>
                  <a:srgbClr val="FFFFFF"/>
                </a:highlight>
              </a:rPr>
              <a:t>Once you have identified a DDoS attack, it’s important to act quickly as it gives you an opportunity to prevent serious downtime. If you wait too long, your server may start crashing, and full recovery may take hours.</a:t>
            </a:r>
            <a:endParaRPr sz="2000">
              <a:solidFill>
                <a:srgbClr val="1C1F2A"/>
              </a:solidFill>
              <a:highlight>
                <a:srgbClr val="FFFFFF"/>
              </a:highlight>
            </a:endParaRPr>
          </a:p>
          <a:p>
            <a:pPr marL="0" indent="0">
              <a:spcBef>
                <a:spcPts val="2000"/>
              </a:spcBef>
              <a:buClr>
                <a:schemeClr val="dk1"/>
              </a:buClr>
              <a:buSzPct val="73333"/>
              <a:buNone/>
            </a:pPr>
            <a:r>
              <a:rPr lang="en" sz="2000">
                <a:solidFill>
                  <a:srgbClr val="1C1F2A"/>
                </a:solidFill>
                <a:highlight>
                  <a:srgbClr val="FFFFFF"/>
                </a:highlight>
              </a:rPr>
              <a:t>The hardest part about mitigating a DDoS attack is that often it’s virtually impossible to do so without impacting legitimate traffic. This is because attackers go to great lengths to masquerade fake traffic as real. With that said, here are some ways you can respond:</a:t>
            </a:r>
            <a:endParaRPr sz="2000">
              <a:solidFill>
                <a:srgbClr val="1C1F2A"/>
              </a:solidFill>
              <a:highlight>
                <a:srgbClr val="FFFFFF"/>
              </a:highlight>
            </a:endParaRPr>
          </a:p>
          <a:p>
            <a:pPr indent="-368291">
              <a:lnSpc>
                <a:spcPct val="150000"/>
              </a:lnSpc>
              <a:spcBef>
                <a:spcPts val="2000"/>
              </a:spcBef>
              <a:buClr>
                <a:srgbClr val="1C1F2A"/>
              </a:buClr>
              <a:buSzPct val="100000"/>
            </a:pPr>
            <a:r>
              <a:rPr lang="en" sz="1600" b="1">
                <a:solidFill>
                  <a:srgbClr val="1C1F2A"/>
                </a:solidFill>
                <a:highlight>
                  <a:srgbClr val="FFFFFF"/>
                </a:highlight>
              </a:rPr>
              <a:t>Blackhole filtering:</a:t>
            </a:r>
            <a:r>
              <a:rPr lang="en" sz="1600">
                <a:solidFill>
                  <a:srgbClr val="1C1F2A"/>
                </a:solidFill>
                <a:highlight>
                  <a:srgbClr val="FFFFFF"/>
                </a:highlight>
              </a:rPr>
              <a:t> Go through incoming traffic and determine a limitation criterion. Use the criterion to route malicious traffic into a blackhole, essentially dropping it.</a:t>
            </a:r>
            <a:endParaRPr sz="1600">
              <a:solidFill>
                <a:srgbClr val="1C1F2A"/>
              </a:solidFill>
              <a:highlight>
                <a:srgbClr val="FFFFFF"/>
              </a:highlight>
            </a:endParaRPr>
          </a:p>
          <a:p>
            <a:pPr indent="-368291">
              <a:lnSpc>
                <a:spcPct val="150000"/>
              </a:lnSpc>
              <a:buClr>
                <a:srgbClr val="1C1F2A"/>
              </a:buClr>
              <a:buSzPct val="100000"/>
            </a:pPr>
            <a:r>
              <a:rPr lang="en" sz="1600" b="1">
                <a:solidFill>
                  <a:srgbClr val="1C1F2A"/>
                </a:solidFill>
                <a:highlight>
                  <a:srgbClr val="FFFFFF"/>
                </a:highlight>
              </a:rPr>
              <a:t>Casting:</a:t>
            </a:r>
            <a:r>
              <a:rPr lang="en" sz="1600">
                <a:solidFill>
                  <a:srgbClr val="1C1F2A"/>
                </a:solidFill>
                <a:highlight>
                  <a:srgbClr val="FFFFFF"/>
                </a:highlight>
              </a:rPr>
              <a:t> Distribute the traffic across multiple servers, increasing your capacity, and decreasing the chances of individual servers getting overwhelmed.</a:t>
            </a:r>
            <a:endParaRPr sz="1600">
              <a:solidFill>
                <a:srgbClr val="1C1F2A"/>
              </a:solidFill>
              <a:highlight>
                <a:srgbClr val="FFFFFF"/>
              </a:highlight>
            </a:endParaRPr>
          </a:p>
          <a:p>
            <a:pPr indent="-368291">
              <a:lnSpc>
                <a:spcPct val="150000"/>
              </a:lnSpc>
              <a:buClr>
                <a:srgbClr val="1C1F2A"/>
              </a:buClr>
              <a:buSzPct val="100000"/>
            </a:pPr>
            <a:r>
              <a:rPr lang="en" sz="1600" b="1">
                <a:solidFill>
                  <a:srgbClr val="1C1F2A"/>
                </a:solidFill>
                <a:highlight>
                  <a:srgbClr val="FFFFFF"/>
                </a:highlight>
              </a:rPr>
              <a:t>IP Blocking:</a:t>
            </a:r>
            <a:r>
              <a:rPr lang="en" sz="1600">
                <a:solidFill>
                  <a:srgbClr val="1C1F2A"/>
                </a:solidFill>
                <a:highlight>
                  <a:srgbClr val="FFFFFF"/>
                </a:highlight>
              </a:rPr>
              <a:t> If you are noticing unexpectedly high traffic from the same range of IP addresses, block them.</a:t>
            </a:r>
            <a:endParaRPr sz="1600">
              <a:solidFill>
                <a:srgbClr val="1C1F2A"/>
              </a:solidFill>
              <a:highlight>
                <a:srgbClr val="FFFFFF"/>
              </a:highlight>
            </a:endParaRPr>
          </a:p>
          <a:p>
            <a:pPr marL="0" indent="0">
              <a:lnSpc>
                <a:spcPct val="120000"/>
              </a:lnSpc>
              <a:spcBef>
                <a:spcPts val="2133"/>
              </a:spcBef>
              <a:spcAft>
                <a:spcPts val="1333"/>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rmAutofit/>
          </a:bodyPr>
          <a:lstStyle/>
          <a:p>
            <a:pPr marL="186262" marR="186262">
              <a:lnSpc>
                <a:spcPct val="126000"/>
              </a:lnSpc>
              <a:spcAft>
                <a:spcPts val="2000"/>
              </a:spcAft>
              <a:buClr>
                <a:schemeClr val="dk1"/>
              </a:buClr>
              <a:buSzPts val="1100"/>
            </a:pPr>
            <a:r>
              <a:rPr lang="en" sz="2267" b="1">
                <a:solidFill>
                  <a:srgbClr val="1C1F2A"/>
                </a:solidFill>
                <a:highlight>
                  <a:srgbClr val="FFFFFF"/>
                </a:highlight>
              </a:rPr>
              <a:t>Preventing a DDoS Attack</a:t>
            </a:r>
            <a:endParaRPr/>
          </a:p>
        </p:txBody>
      </p:sp>
      <p:sp>
        <p:nvSpPr>
          <p:cNvPr id="178" name="Google Shape;178;p36"/>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1600">
                <a:solidFill>
                  <a:srgbClr val="1C1F2A"/>
                </a:solidFill>
                <a:highlight>
                  <a:srgbClr val="FFFFFF"/>
                </a:highlight>
              </a:rPr>
              <a:t>Stopping an active DDoS attack can be hard and may affect your legitimate users. This is why it’s important to take a preemptive approach. In addition to the preventive measures mentioned below, you should also create an emergency DDoS incident response plan, as even the best defenses can sometimes succumb to sophisticated attacks.</a:t>
            </a:r>
            <a:endParaRPr sz="1600">
              <a:solidFill>
                <a:srgbClr val="1C1F2A"/>
              </a:solidFill>
              <a:highlight>
                <a:srgbClr val="FFFFFF"/>
              </a:highlight>
            </a:endParaRPr>
          </a:p>
          <a:p>
            <a:pPr indent="-406390">
              <a:lnSpc>
                <a:spcPct val="150000"/>
              </a:lnSpc>
              <a:spcBef>
                <a:spcPts val="2000"/>
              </a:spcBef>
              <a:buClr>
                <a:srgbClr val="1C1F2A"/>
              </a:buClr>
              <a:buSzPts val="1200"/>
            </a:pPr>
            <a:r>
              <a:rPr lang="en" sz="1600" b="1">
                <a:solidFill>
                  <a:srgbClr val="1C1F2A"/>
                </a:solidFill>
                <a:highlight>
                  <a:srgbClr val="FFFFFF"/>
                </a:highlight>
              </a:rPr>
              <a:t>Real-time packet analysis:</a:t>
            </a:r>
            <a:r>
              <a:rPr lang="en" sz="1600">
                <a:solidFill>
                  <a:srgbClr val="1C1F2A"/>
                </a:solidFill>
                <a:highlight>
                  <a:srgbClr val="FFFFFF"/>
                </a:highlight>
              </a:rPr>
              <a:t> Analyze packets based on different rules, as they enter your system, discarding the potentially malicious ones.</a:t>
            </a:r>
            <a:endParaRPr sz="1600">
              <a:solidFill>
                <a:srgbClr val="1C1F2A"/>
              </a:solidFill>
              <a:highlight>
                <a:srgbClr val="FFFFFF"/>
              </a:highlight>
            </a:endParaRPr>
          </a:p>
          <a:p>
            <a:pPr indent="-406390">
              <a:lnSpc>
                <a:spcPct val="150000"/>
              </a:lnSpc>
              <a:buClr>
                <a:srgbClr val="1C1F2A"/>
              </a:buClr>
              <a:buSzPts val="1200"/>
            </a:pPr>
            <a:r>
              <a:rPr lang="en" sz="1600" b="1">
                <a:solidFill>
                  <a:srgbClr val="1C1F2A"/>
                </a:solidFill>
                <a:highlight>
                  <a:srgbClr val="FFFFFF"/>
                </a:highlight>
              </a:rPr>
              <a:t>DDoS defense system (DDS):</a:t>
            </a:r>
            <a:r>
              <a:rPr lang="en" sz="1600">
                <a:solidFill>
                  <a:srgbClr val="1C1F2A"/>
                </a:solidFill>
                <a:highlight>
                  <a:srgbClr val="FFFFFF"/>
                </a:highlight>
              </a:rPr>
              <a:t> A DDS can detect legitimate-looking content with malicious intent. It protects against both protocol and volumetric attacks, without requiring any human intervention.</a:t>
            </a:r>
            <a:endParaRPr sz="1600">
              <a:solidFill>
                <a:srgbClr val="1C1F2A"/>
              </a:solidFill>
              <a:highlight>
                <a:srgbClr val="FFFFFF"/>
              </a:highlight>
            </a:endParaRPr>
          </a:p>
          <a:p>
            <a:pPr indent="-406390">
              <a:lnSpc>
                <a:spcPct val="150000"/>
              </a:lnSpc>
              <a:buClr>
                <a:srgbClr val="1C1F2A"/>
              </a:buClr>
              <a:buSzPts val="1200"/>
            </a:pPr>
            <a:r>
              <a:rPr lang="en" sz="1600" b="1">
                <a:solidFill>
                  <a:srgbClr val="1C1F2A"/>
                </a:solidFill>
                <a:highlight>
                  <a:srgbClr val="FFFFFF"/>
                </a:highlight>
              </a:rPr>
              <a:t>Web application firewall:</a:t>
            </a:r>
            <a:r>
              <a:rPr lang="en" sz="1600">
                <a:solidFill>
                  <a:srgbClr val="1C1F2A"/>
                </a:solidFill>
                <a:highlight>
                  <a:srgbClr val="FFFFFF"/>
                </a:highlight>
              </a:rPr>
              <a:t> Web application firewalls (WAF) are a great tool to mitigate application layer DDoS attacks. They give you a way to filter incoming requests, based on different rules, which can also be added on-the-fly, in response to an attack.</a:t>
            </a:r>
            <a:endParaRPr sz="1600">
              <a:solidFill>
                <a:srgbClr val="1C1F2A"/>
              </a:solidFill>
              <a:highlight>
                <a:srgbClr val="FFFFFF"/>
              </a:highlight>
            </a:endParaRPr>
          </a:p>
          <a:p>
            <a:pPr indent="-406390">
              <a:lnSpc>
                <a:spcPct val="150000"/>
              </a:lnSpc>
              <a:buClr>
                <a:srgbClr val="1C1F2A"/>
              </a:buClr>
              <a:buSzPts val="1200"/>
            </a:pPr>
            <a:r>
              <a:rPr lang="en" sz="1600" b="1">
                <a:solidFill>
                  <a:srgbClr val="1C1F2A"/>
                </a:solidFill>
                <a:highlight>
                  <a:srgbClr val="FFFFFF"/>
                </a:highlight>
              </a:rPr>
              <a:t>Rate limiting:</a:t>
            </a:r>
            <a:r>
              <a:rPr lang="en" sz="1600">
                <a:solidFill>
                  <a:srgbClr val="1C1F2A"/>
                </a:solidFill>
                <a:highlight>
                  <a:srgbClr val="FFFFFF"/>
                </a:highlight>
              </a:rPr>
              <a:t> Limit the number of requests a server can entertain over a certain time period.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Shield</a:t>
            </a:r>
            <a:endParaRPr sz="2400"/>
          </a:p>
        </p:txBody>
      </p:sp>
      <p:sp>
        <p:nvSpPr>
          <p:cNvPr id="184" name="Google Shape;184;p37"/>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b="1">
                <a:latin typeface="Arial"/>
                <a:ea typeface="Arial"/>
                <a:cs typeface="Arial"/>
                <a:sym typeface="Arial"/>
              </a:rPr>
              <a:t>AWS Shield</a:t>
            </a:r>
            <a:r>
              <a:rPr lang="en" sz="1467">
                <a:latin typeface="Arial"/>
                <a:ea typeface="Arial"/>
                <a:cs typeface="Arial"/>
                <a:sym typeface="Arial"/>
              </a:rPr>
              <a:t> is a managed Distributed Denial of Service (DDoS) protection service that safeguards applications running on AWS.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Shield provides always-on detection and automatic inline mitigations that minimize application downtime and latency, so there is no need to engage AWS Support to benefit from DDoS protection.</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There are two tiers of AWS Shield – </a:t>
            </a:r>
            <a:r>
              <a:rPr lang="en" sz="1467" b="1">
                <a:latin typeface="Arial"/>
                <a:ea typeface="Arial"/>
                <a:cs typeface="Arial"/>
                <a:sym typeface="Arial"/>
              </a:rPr>
              <a:t>Standard and Advanced</a:t>
            </a:r>
            <a:r>
              <a:rPr lang="en" sz="1467">
                <a:latin typeface="Arial"/>
                <a:ea typeface="Arial"/>
                <a:cs typeface="Arial"/>
                <a:sym typeface="Arial"/>
              </a:rPr>
              <a:t>.</a:t>
            </a: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pic>
        <p:nvPicPr>
          <p:cNvPr id="185" name="Google Shape;185;p37"/>
          <p:cNvPicPr preferRelativeResize="0"/>
          <p:nvPr/>
        </p:nvPicPr>
        <p:blipFill>
          <a:blip r:embed="rId3">
            <a:alphaModFix/>
          </a:blip>
          <a:stretch>
            <a:fillRect/>
          </a:stretch>
        </p:blipFill>
        <p:spPr>
          <a:xfrm>
            <a:off x="9741034" y="1825635"/>
            <a:ext cx="1954733" cy="1998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1603</Words>
  <Application>Microsoft Macintosh PowerPoint</Application>
  <PresentationFormat>Widescreen</PresentationFormat>
  <Paragraphs>61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What is a DDoS Attack? </vt:lpstr>
      <vt:lpstr>The Anatomy of a DDoS Attack</vt:lpstr>
      <vt:lpstr>Why do DDoS Attacks Happen?</vt:lpstr>
      <vt:lpstr>Types of DDoS Attacks</vt:lpstr>
      <vt:lpstr>PowerPoint Presentation</vt:lpstr>
      <vt:lpstr>PowerPoint Presentation</vt:lpstr>
      <vt:lpstr>Stopping an In-Progress DDoS Attack</vt:lpstr>
      <vt:lpstr>Preventing a DDoS Attack</vt:lpstr>
      <vt:lpstr>AWS Shield</vt:lpstr>
      <vt:lpstr>AWS Shield Standard </vt:lpstr>
      <vt:lpstr>AWS Shield Advanced</vt:lpstr>
      <vt:lpstr>AWS Shield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Shield</dc:title>
  <dc:creator>Ilya Chakun</dc:creator>
  <cp:lastModifiedBy>Ilya Chakun</cp:lastModifiedBy>
  <cp:revision>2</cp:revision>
  <dcterms:created xsi:type="dcterms:W3CDTF">2023-08-30T15:22:21Z</dcterms:created>
  <dcterms:modified xsi:type="dcterms:W3CDTF">2023-08-30T15:23:46Z</dcterms:modified>
</cp:coreProperties>
</file>