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88" r:id="rId2"/>
    <p:sldId id="289"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107F3-0A9C-B44E-93D7-A65B65BEDD39}" type="datetimeFigureOut">
              <a:rPr lang="en-CH" smtClean="0"/>
              <a:t>30.08.23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07ABD-DC46-8A49-9307-07E27D2AD3CF}" type="slidenum">
              <a:rPr lang="en-CH" smtClean="0"/>
              <a:t>‹#›</a:t>
            </a:fld>
            <a:endParaRPr lang="en-CH"/>
          </a:p>
        </p:txBody>
      </p:sp>
    </p:spTree>
    <p:extLst>
      <p:ext uri="{BB962C8B-B14F-4D97-AF65-F5344CB8AC3E}">
        <p14:creationId xmlns:p14="http://schemas.microsoft.com/office/powerpoint/2010/main" val="13821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5f2d33f67a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5f2d33f67a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f2d33f67a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5f2d33f67a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B360-D099-9AE0-E11E-F36931F396F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3354B0CB-290C-4C79-E150-0CD90B447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9E6FBE6F-FFB3-8F96-F244-5F63EDC6E926}"/>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5" name="Footer Placeholder 4">
            <a:extLst>
              <a:ext uri="{FF2B5EF4-FFF2-40B4-BE49-F238E27FC236}">
                <a16:creationId xmlns:a16="http://schemas.microsoft.com/office/drawing/2014/main" id="{D59341F8-8906-C370-8292-5EB0FD8DD47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141622F-8DD8-CE80-B76F-C965460570D3}"/>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73423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1B2C-EEDC-5047-5D78-80857F475868}"/>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9E2EA85-D963-5976-8F84-743B7DEEE8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8665A5A-F3E9-F33A-B180-8FFC4D6E6926}"/>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5" name="Footer Placeholder 4">
            <a:extLst>
              <a:ext uri="{FF2B5EF4-FFF2-40B4-BE49-F238E27FC236}">
                <a16:creationId xmlns:a16="http://schemas.microsoft.com/office/drawing/2014/main" id="{621C7F3B-E1C5-DC48-41DB-FE63F34993D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ADE5A4-532A-B742-A0F9-91B13BBED0FE}"/>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1319042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1C4C89-006B-58F7-895E-3775FBFBDAC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CC67899B-86B4-7463-6E6B-32230B5BA3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04A57F9-89B6-2F5A-D8DC-9A505CC7388F}"/>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5" name="Footer Placeholder 4">
            <a:extLst>
              <a:ext uri="{FF2B5EF4-FFF2-40B4-BE49-F238E27FC236}">
                <a16:creationId xmlns:a16="http://schemas.microsoft.com/office/drawing/2014/main" id="{FD895E17-BCDA-4030-FAE9-3C32B3BD7F4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3C84DF9-8432-A774-1C7E-ED8F93E74C84}"/>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03862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54FC-DCCD-84C7-1835-CC4EC03F0FD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0C762BF-7404-8170-F435-9A8F44A649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42830E5-800F-5808-55DC-246EF2821D0F}"/>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5" name="Footer Placeholder 4">
            <a:extLst>
              <a:ext uri="{FF2B5EF4-FFF2-40B4-BE49-F238E27FC236}">
                <a16:creationId xmlns:a16="http://schemas.microsoft.com/office/drawing/2014/main" id="{E60021CC-68E0-261E-E935-D28DD5DE91A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CD0A137-8FC6-6202-7124-331AAF4CC9C2}"/>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91317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7097-972A-E86F-5687-D787100CEC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F10BC2A3-0F59-2311-54E7-1C2D1E8F8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F2287D-7F91-CF78-9E3C-0BF543A32633}"/>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5" name="Footer Placeholder 4">
            <a:extLst>
              <a:ext uri="{FF2B5EF4-FFF2-40B4-BE49-F238E27FC236}">
                <a16:creationId xmlns:a16="http://schemas.microsoft.com/office/drawing/2014/main" id="{D5C35B27-F5F3-CE47-E3A0-8B08DB18A6F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E6F44A9-3415-4BCC-223D-8031BCFD53CC}"/>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410652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D1F2-5374-07E9-880B-F54BF04FEDB8}"/>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0A766D0-8DAC-F5DC-425B-CFA206607A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3543B8C-C96D-7477-BECC-4D4BE9BEAA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CBD314A0-56AB-4031-EF57-B92EB43E9963}"/>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6" name="Footer Placeholder 5">
            <a:extLst>
              <a:ext uri="{FF2B5EF4-FFF2-40B4-BE49-F238E27FC236}">
                <a16:creationId xmlns:a16="http://schemas.microsoft.com/office/drawing/2014/main" id="{33C494E3-925A-42F2-B456-6CE7F2A2860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F60BC1E5-2BEA-D6B0-F63B-C8BDE79335E0}"/>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21868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D86-EDCA-B08E-9221-99B39089A5C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66056F4-CED6-DC31-E756-BA37A6105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89BC13C-E930-4795-3ECA-708F3C24359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E0B2231B-D9E6-27E4-8D53-2490C8D21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8E25F54-958B-BD34-D015-B18E9D40E0F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1AE42B5C-40D1-0A25-F874-4EF3ABFFDD31}"/>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8" name="Footer Placeholder 7">
            <a:extLst>
              <a:ext uri="{FF2B5EF4-FFF2-40B4-BE49-F238E27FC236}">
                <a16:creationId xmlns:a16="http://schemas.microsoft.com/office/drawing/2014/main" id="{FEDD31B0-2F1F-1717-277B-5CEF4EAA741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000FD770-9718-AF5E-A1CC-1843E2ABD9BB}"/>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4057205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5811-876E-1471-9B3D-DFAFCFC5FF8E}"/>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60B0E62A-E04B-542A-C72B-402C9AE81690}"/>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4" name="Footer Placeholder 3">
            <a:extLst>
              <a:ext uri="{FF2B5EF4-FFF2-40B4-BE49-F238E27FC236}">
                <a16:creationId xmlns:a16="http://schemas.microsoft.com/office/drawing/2014/main" id="{94ADB683-AF59-6910-AE1B-EBA645E1E42B}"/>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96E812F-96BB-2B74-81C9-6A25C9D10CAD}"/>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64674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6FD7C-3A65-421E-0043-03653710C963}"/>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3" name="Footer Placeholder 2">
            <a:extLst>
              <a:ext uri="{FF2B5EF4-FFF2-40B4-BE49-F238E27FC236}">
                <a16:creationId xmlns:a16="http://schemas.microsoft.com/office/drawing/2014/main" id="{C5B167F7-DB6D-B93A-2A64-FD72DB7D830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2B6A725-9416-4983-5597-79EE8157FE26}"/>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225466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B23C-4FE6-D6F3-40FA-01C99F09CB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C6FD20F-B478-1EC3-51A4-4E48DE456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5671AABA-5EE3-BA79-6EC5-BB63C01B9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C12815-DC56-74B3-0CAE-E2EC2368BF2D}"/>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6" name="Footer Placeholder 5">
            <a:extLst>
              <a:ext uri="{FF2B5EF4-FFF2-40B4-BE49-F238E27FC236}">
                <a16:creationId xmlns:a16="http://schemas.microsoft.com/office/drawing/2014/main" id="{6164F3CD-0996-7D86-4044-3C0E844C2C0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1211DA-41E6-1A80-DDF8-504E50A350B7}"/>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224642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C57E-9119-3CCE-946A-43849F36B1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FF7BD2E-9568-B51B-23E1-67052DDF24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AC21E666-7D3C-659C-52F0-D1D225F77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3C28AF-51BE-BA10-21A4-E5BFC4392186}"/>
              </a:ext>
            </a:extLst>
          </p:cNvPr>
          <p:cNvSpPr>
            <a:spLocks noGrp="1"/>
          </p:cNvSpPr>
          <p:nvPr>
            <p:ph type="dt" sz="half" idx="10"/>
          </p:nvPr>
        </p:nvSpPr>
        <p:spPr/>
        <p:txBody>
          <a:bodyPr/>
          <a:lstStyle/>
          <a:p>
            <a:fld id="{010F7DE3-0EF4-7444-A49C-CCD53FD1A751}" type="datetimeFigureOut">
              <a:rPr lang="en-CH" smtClean="0"/>
              <a:t>30.08.23</a:t>
            </a:fld>
            <a:endParaRPr lang="en-CH"/>
          </a:p>
        </p:txBody>
      </p:sp>
      <p:sp>
        <p:nvSpPr>
          <p:cNvPr id="6" name="Footer Placeholder 5">
            <a:extLst>
              <a:ext uri="{FF2B5EF4-FFF2-40B4-BE49-F238E27FC236}">
                <a16:creationId xmlns:a16="http://schemas.microsoft.com/office/drawing/2014/main" id="{C647DE6A-3B46-E5DF-0348-EA3DF09D877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9775079-1AD2-54D7-68EC-9C63A3912178}"/>
              </a:ext>
            </a:extLst>
          </p:cNvPr>
          <p:cNvSpPr>
            <a:spLocks noGrp="1"/>
          </p:cNvSpPr>
          <p:nvPr>
            <p:ph type="sldNum" sz="quarter" idx="12"/>
          </p:nvPr>
        </p:nvSpPr>
        <p:spPr/>
        <p:txBody>
          <a:bodyPr/>
          <a:lstStyle/>
          <a:p>
            <a:fld id="{A7549352-73A7-8C43-A1A5-D616EF4FFDA8}" type="slidenum">
              <a:rPr lang="en-CH" smtClean="0"/>
              <a:t>‹#›</a:t>
            </a:fld>
            <a:endParaRPr lang="en-CH"/>
          </a:p>
        </p:txBody>
      </p:sp>
    </p:spTree>
    <p:extLst>
      <p:ext uri="{BB962C8B-B14F-4D97-AF65-F5344CB8AC3E}">
        <p14:creationId xmlns:p14="http://schemas.microsoft.com/office/powerpoint/2010/main" val="319538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341D1D-6CDB-8269-9C41-585A66918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485F97-9440-584F-DD35-36D4B973A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0695A8D-93E9-7920-0814-0CB39AF84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F7DE3-0EF4-7444-A49C-CCD53FD1A751}" type="datetimeFigureOut">
              <a:rPr lang="en-CH" smtClean="0"/>
              <a:t>30.08.23</a:t>
            </a:fld>
            <a:endParaRPr lang="en-CH"/>
          </a:p>
        </p:txBody>
      </p:sp>
      <p:sp>
        <p:nvSpPr>
          <p:cNvPr id="5" name="Footer Placeholder 4">
            <a:extLst>
              <a:ext uri="{FF2B5EF4-FFF2-40B4-BE49-F238E27FC236}">
                <a16:creationId xmlns:a16="http://schemas.microsoft.com/office/drawing/2014/main" id="{1271EE14-D830-0E83-5144-4DE7F7880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0794A36E-A24B-2B64-F6C2-70718FB9A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49352-73A7-8C43-A1A5-D616EF4FFDA8}" type="slidenum">
              <a:rPr lang="en-CH" smtClean="0"/>
              <a:t>‹#›</a:t>
            </a:fld>
            <a:endParaRPr lang="en-CH"/>
          </a:p>
        </p:txBody>
      </p:sp>
    </p:spTree>
    <p:extLst>
      <p:ext uri="{BB962C8B-B14F-4D97-AF65-F5344CB8AC3E}">
        <p14:creationId xmlns:p14="http://schemas.microsoft.com/office/powerpoint/2010/main" val="421816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0"/>
          <p:cNvSpPr txBox="1">
            <a:spLocks noGrp="1"/>
          </p:cNvSpPr>
          <p:nvPr>
            <p:ph type="title"/>
          </p:nvPr>
        </p:nvSpPr>
        <p:spPr>
          <a:xfrm>
            <a:off x="838200" y="365131"/>
            <a:ext cx="10515600" cy="848800"/>
          </a:xfrm>
          <a:prstGeom prst="rect">
            <a:avLst/>
          </a:prstGeom>
        </p:spPr>
        <p:txBody>
          <a:bodyPr spcFirstLastPara="1" vert="horz" wrap="square" lIns="91433" tIns="45700" rIns="91433" bIns="45700" rtlCol="0" anchor="ctr" anchorCtr="0">
            <a:normAutofit/>
          </a:bodyPr>
          <a:lstStyle/>
          <a:p>
            <a:pPr>
              <a:spcBef>
                <a:spcPts val="0"/>
              </a:spcBef>
            </a:pPr>
            <a:r>
              <a:rPr lang="en" sz="2400"/>
              <a:t>AWS Firewall Manager</a:t>
            </a:r>
            <a:endParaRPr sz="2400"/>
          </a:p>
        </p:txBody>
      </p:sp>
      <p:sp>
        <p:nvSpPr>
          <p:cNvPr id="326" name="Google Shape;326;p60"/>
          <p:cNvSpPr txBox="1">
            <a:spLocks noGrp="1"/>
          </p:cNvSpPr>
          <p:nvPr>
            <p:ph type="body" idx="1"/>
          </p:nvPr>
        </p:nvSpPr>
        <p:spPr>
          <a:xfrm>
            <a:off x="283167" y="1391867"/>
            <a:ext cx="11070800" cy="5246400"/>
          </a:xfrm>
          <a:prstGeom prst="rect">
            <a:avLst/>
          </a:prstGeom>
        </p:spPr>
        <p:txBody>
          <a:bodyPr spcFirstLastPara="1" vert="horz" wrap="square" lIns="91433" tIns="45700" rIns="91433" bIns="45700" rtlCol="0" anchor="t" anchorCtr="0">
            <a:normAutofit/>
          </a:bodyPr>
          <a:lstStyle/>
          <a:p>
            <a:pPr marL="0" indent="0">
              <a:lnSpc>
                <a:spcPct val="100000"/>
              </a:lnSpc>
              <a:spcBef>
                <a:spcPts val="1067"/>
              </a:spcBef>
              <a:spcAft>
                <a:spcPts val="1600"/>
              </a:spcAft>
              <a:buNone/>
            </a:pPr>
            <a:r>
              <a:rPr lang="en" sz="1467" b="1">
                <a:latin typeface="Arial"/>
                <a:ea typeface="Arial"/>
                <a:cs typeface="Arial"/>
                <a:sym typeface="Arial"/>
              </a:rPr>
              <a:t>AWS Firewall Manager</a:t>
            </a:r>
            <a:r>
              <a:rPr lang="en" sz="1467">
                <a:latin typeface="Arial"/>
                <a:ea typeface="Arial"/>
                <a:cs typeface="Arial"/>
                <a:sym typeface="Arial"/>
              </a:rPr>
              <a:t> simplifies your administration and maintenance tasks across multiple accounts and resources for a variety of protections, including AWS WAF, AWS Shield Advanced, Amazon VPC security groups, AWS Network Firewall, and Amazon Route 53 Resolver DNS Firewall. </a:t>
            </a:r>
            <a:endParaRPr sz="1467">
              <a:latin typeface="Arial"/>
              <a:ea typeface="Arial"/>
              <a:cs typeface="Arial"/>
              <a:sym typeface="Arial"/>
            </a:endParaRPr>
          </a:p>
        </p:txBody>
      </p:sp>
      <p:pic>
        <p:nvPicPr>
          <p:cNvPr id="327" name="Google Shape;327;p60"/>
          <p:cNvPicPr preferRelativeResize="0"/>
          <p:nvPr/>
        </p:nvPicPr>
        <p:blipFill>
          <a:blip r:embed="rId3">
            <a:alphaModFix/>
          </a:blip>
          <a:stretch>
            <a:fillRect/>
          </a:stretch>
        </p:blipFill>
        <p:spPr>
          <a:xfrm>
            <a:off x="3738001" y="2036501"/>
            <a:ext cx="7144900" cy="47406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1"/>
          <p:cNvSpPr txBox="1">
            <a:spLocks noGrp="1"/>
          </p:cNvSpPr>
          <p:nvPr>
            <p:ph type="title"/>
          </p:nvPr>
        </p:nvSpPr>
        <p:spPr>
          <a:xfrm>
            <a:off x="838200" y="365131"/>
            <a:ext cx="10515600" cy="848800"/>
          </a:xfrm>
          <a:prstGeom prst="rect">
            <a:avLst/>
          </a:prstGeom>
        </p:spPr>
        <p:txBody>
          <a:bodyPr spcFirstLastPara="1" vert="horz" wrap="square" lIns="91433" tIns="45700" rIns="91433" bIns="45700" rtlCol="0" anchor="ctr" anchorCtr="0">
            <a:normAutofit/>
          </a:bodyPr>
          <a:lstStyle/>
          <a:p>
            <a:pPr>
              <a:spcBef>
                <a:spcPts val="0"/>
              </a:spcBef>
            </a:pPr>
            <a:r>
              <a:rPr lang="en" sz="2400"/>
              <a:t>AWS Firewall Manager</a:t>
            </a:r>
            <a:endParaRPr sz="2400"/>
          </a:p>
        </p:txBody>
      </p:sp>
      <p:sp>
        <p:nvSpPr>
          <p:cNvPr id="333" name="Google Shape;333;p61"/>
          <p:cNvSpPr txBox="1">
            <a:spLocks noGrp="1"/>
          </p:cNvSpPr>
          <p:nvPr>
            <p:ph type="body" idx="1"/>
          </p:nvPr>
        </p:nvSpPr>
        <p:spPr>
          <a:xfrm>
            <a:off x="283167" y="1391867"/>
            <a:ext cx="11070800" cy="5246400"/>
          </a:xfrm>
          <a:prstGeom prst="rect">
            <a:avLst/>
          </a:prstGeom>
        </p:spPr>
        <p:txBody>
          <a:bodyPr spcFirstLastPara="1" vert="horz" wrap="square" lIns="91433" tIns="45700" rIns="91433" bIns="45700" rtlCol="0" anchor="t" anchorCtr="0">
            <a:normAutofit/>
          </a:bodyPr>
          <a:lstStyle/>
          <a:p>
            <a:pPr marL="0" indent="0">
              <a:lnSpc>
                <a:spcPct val="115000"/>
              </a:lnSpc>
              <a:spcBef>
                <a:spcPts val="1067"/>
              </a:spcBef>
              <a:buNone/>
            </a:pPr>
            <a:r>
              <a:rPr lang="en" sz="1467" b="1" u="sng">
                <a:latin typeface="Arial"/>
                <a:ea typeface="Arial"/>
                <a:cs typeface="Arial"/>
                <a:sym typeface="Arial"/>
              </a:rPr>
              <a:t>Firewall Manager provides these benefits:</a:t>
            </a:r>
            <a:endParaRPr sz="1467" b="1" u="sng">
              <a:latin typeface="Arial"/>
              <a:ea typeface="Arial"/>
              <a:cs typeface="Arial"/>
              <a:sym typeface="Arial"/>
            </a:endParaRPr>
          </a:p>
          <a:p>
            <a:pPr marL="609585" indent="-397923">
              <a:lnSpc>
                <a:spcPct val="115000"/>
              </a:lnSpc>
              <a:spcBef>
                <a:spcPts val="1600"/>
              </a:spcBef>
              <a:buSzPts val="1100"/>
              <a:buFont typeface="Arial"/>
              <a:buChar char="●"/>
            </a:pPr>
            <a:r>
              <a:rPr lang="en" sz="1467">
                <a:latin typeface="Arial"/>
                <a:ea typeface="Arial"/>
                <a:cs typeface="Arial"/>
                <a:sym typeface="Arial"/>
              </a:rPr>
              <a:t>Helps to protect resources across accounts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Helps to protect all resources of a particular type, such as all Amazon CloudFront distributions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Helps to protect all resources with specific tags</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Automatically adds protection to resources that are added to your account</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Allows you to subscribe all member accounts in an AWS Organizations organization to AWS Shield Advanced, and automatically subscribes new in-scope accounts that join the organization</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Allows you to apply security group rules to all member accounts or specific subsets of accounts in an AWS Organizations organization, and automatically applies the rules to new in-scope accounts that join the organization</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Lets you use your own rules, or purchase managed rules from AWS Marketplace</a:t>
            </a:r>
            <a:endParaRPr sz="1467">
              <a:latin typeface="Arial"/>
              <a:ea typeface="Arial"/>
              <a:cs typeface="Arial"/>
              <a:sym typeface="Arial"/>
            </a:endParaRPr>
          </a:p>
          <a:p>
            <a:pPr marL="609585" indent="-397923">
              <a:lnSpc>
                <a:spcPct val="115000"/>
              </a:lnSpc>
              <a:spcBef>
                <a:spcPts val="0"/>
              </a:spcBef>
              <a:buSzPts val="1100"/>
              <a:buFont typeface="Arial"/>
              <a:buChar char="●"/>
            </a:pPr>
            <a:r>
              <a:rPr lang="en" sz="1467">
                <a:latin typeface="Arial"/>
                <a:ea typeface="Arial"/>
                <a:cs typeface="Arial"/>
                <a:sym typeface="Arial"/>
              </a:rPr>
              <a:t>Firewall Manager is particularly useful when you want to protect your entire organization rather than a small number of specific accounts and resources, or if you frequently add new resources that you want to protect. Firewall Manager also provides centralized monitoring of DDoS attacks across your organization.</a:t>
            </a:r>
            <a:endParaRPr sz="1467">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Words>
  <Application>Microsoft Macintosh PowerPoint</Application>
  <PresentationFormat>Widescreen</PresentationFormat>
  <Paragraphs>12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AWS Firewall Manager</vt:lpstr>
      <vt:lpstr>AWS Firewall Manager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Firewall Manager</dc:title>
  <dc:creator>Ilya Chakun</dc:creator>
  <cp:lastModifiedBy>Ilya Chakun</cp:lastModifiedBy>
  <cp:revision>1</cp:revision>
  <dcterms:created xsi:type="dcterms:W3CDTF">2023-08-30T15:23:53Z</dcterms:created>
  <dcterms:modified xsi:type="dcterms:W3CDTF">2023-08-30T15:23:54Z</dcterms:modified>
</cp:coreProperties>
</file>