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71" r:id="rId2"/>
    <p:sldId id="272" r:id="rId3"/>
    <p:sldId id="269" r:id="rId4"/>
    <p:sldId id="270" r:id="rId5"/>
    <p:sldId id="276" r:id="rId6"/>
    <p:sldId id="277" r:id="rId7"/>
    <p:sldId id="278" r:id="rId8"/>
    <p:sldId id="279" r:id="rId9"/>
    <p:sldId id="280" r:id="rId10"/>
    <p:sldId id="281" r:id="rId11"/>
    <p:sldId id="273" r:id="rId12"/>
    <p:sldId id="275" r:id="rId13"/>
    <p:sldId id="282" r:id="rId14"/>
    <p:sldId id="283" r:id="rId15"/>
    <p:sldId id="274"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p:restoredTop sz="94727"/>
  </p:normalViewPr>
  <p:slideViewPr>
    <p:cSldViewPr snapToGrid="0">
      <p:cViewPr varScale="1">
        <p:scale>
          <a:sx n="229" d="100"/>
          <a:sy n="229" d="100"/>
        </p:scale>
        <p:origin x="38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37715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ws.amazon.com/cloudhsm/pric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38B2-9F53-68CB-F5F4-DA950CB633D9}"/>
              </a:ext>
            </a:extLst>
          </p:cNvPr>
          <p:cNvSpPr>
            <a:spLocks noGrp="1"/>
          </p:cNvSpPr>
          <p:nvPr>
            <p:ph type="title"/>
          </p:nvPr>
        </p:nvSpPr>
        <p:spPr>
          <a:xfrm>
            <a:off x="265500" y="1233175"/>
            <a:ext cx="4045200" cy="1482300"/>
          </a:xfrm>
        </p:spPr>
        <p:txBody>
          <a:bodyPr wrap="square" anchor="b">
            <a:normAutofit/>
          </a:bodyPr>
          <a:lstStyle/>
          <a:p>
            <a:pPr>
              <a:lnSpc>
                <a:spcPct val="90000"/>
              </a:lnSpc>
            </a:pPr>
            <a:r>
              <a:rPr lang="en-GB" sz="3600"/>
              <a:t>Hardware Security Module (HSM)</a:t>
            </a:r>
            <a:endParaRPr lang="en-CH" sz="3600"/>
          </a:p>
        </p:txBody>
      </p:sp>
      <p:sp>
        <p:nvSpPr>
          <p:cNvPr id="3" name="Text Placeholder 2">
            <a:extLst>
              <a:ext uri="{FF2B5EF4-FFF2-40B4-BE49-F238E27FC236}">
                <a16:creationId xmlns:a16="http://schemas.microsoft.com/office/drawing/2014/main" id="{1AFE0A54-7D1B-8D18-9254-3DE8EC997D8A}"/>
              </a:ext>
            </a:extLst>
          </p:cNvPr>
          <p:cNvSpPr>
            <a:spLocks noGrp="1"/>
          </p:cNvSpPr>
          <p:nvPr>
            <p:ph type="body" idx="2"/>
          </p:nvPr>
        </p:nvSpPr>
        <p:spPr>
          <a:xfrm>
            <a:off x="4939500" y="724075"/>
            <a:ext cx="3837000" cy="3695100"/>
          </a:xfrm>
        </p:spPr>
        <p:txBody>
          <a:bodyPr wrap="square" anchor="ctr">
            <a:normAutofit/>
          </a:bodyPr>
          <a:lstStyle/>
          <a:p>
            <a:pPr marL="114300" indent="0">
              <a:spcAft>
                <a:spcPts val="600"/>
              </a:spcAft>
              <a:buNone/>
            </a:pPr>
            <a:r>
              <a:rPr lang="en-GB" sz="1700"/>
              <a:t>A hardware security module (HSM) is a </a:t>
            </a:r>
            <a:r>
              <a:rPr lang="en-GB" sz="1700">
                <a:highlight>
                  <a:srgbClr val="FFFF00"/>
                </a:highlight>
              </a:rPr>
              <a:t>physical device </a:t>
            </a:r>
            <a:r>
              <a:rPr lang="en-GB" sz="1700"/>
              <a:t>that provides extra security for sensitive data.</a:t>
            </a:r>
          </a:p>
          <a:p>
            <a:pPr marL="114300" indent="0">
              <a:spcAft>
                <a:spcPts val="600"/>
              </a:spcAft>
              <a:buNone/>
            </a:pPr>
            <a:r>
              <a:rPr lang="en-GB" sz="1700"/>
              <a:t> </a:t>
            </a:r>
          </a:p>
          <a:p>
            <a:pPr marL="114300" indent="0">
              <a:spcAft>
                <a:spcPts val="600"/>
              </a:spcAft>
              <a:buNone/>
            </a:pPr>
            <a:r>
              <a:rPr lang="en-GB" sz="1700"/>
              <a:t>This type of device is used to provision cryptographic keys for critical functions such as encryption, decryption and authentication for the use of applications, identities and databases.</a:t>
            </a:r>
            <a:endParaRPr lang="en-CH" sz="1700"/>
          </a:p>
        </p:txBody>
      </p:sp>
      <p:pic>
        <p:nvPicPr>
          <p:cNvPr id="4" name="Picture 4" descr="Utimaco General Purpose Hardware-Security Module: CryptoServer LAN V5">
            <a:extLst>
              <a:ext uri="{FF2B5EF4-FFF2-40B4-BE49-F238E27FC236}">
                <a16:creationId xmlns:a16="http://schemas.microsoft.com/office/drawing/2014/main" id="{8FB11586-FD7F-5D41-9E2D-C380A65F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53075"/>
            <a:ext cx="4572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640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4682-7EA1-E9B6-4CD7-78E2E7480C8A}"/>
              </a:ext>
            </a:extLst>
          </p:cNvPr>
          <p:cNvSpPr>
            <a:spLocks noGrp="1"/>
          </p:cNvSpPr>
          <p:nvPr>
            <p:ph type="title"/>
          </p:nvPr>
        </p:nvSpPr>
        <p:spPr/>
        <p:txBody>
          <a:bodyPr>
            <a:normAutofit fontScale="90000"/>
          </a:bodyPr>
          <a:lstStyle/>
          <a:p>
            <a:r>
              <a:rPr lang="en-CH" dirty="0"/>
              <a:t>AWS HSM Pricing</a:t>
            </a:r>
          </a:p>
        </p:txBody>
      </p:sp>
      <p:sp>
        <p:nvSpPr>
          <p:cNvPr id="3" name="Text Placeholder 2">
            <a:extLst>
              <a:ext uri="{FF2B5EF4-FFF2-40B4-BE49-F238E27FC236}">
                <a16:creationId xmlns:a16="http://schemas.microsoft.com/office/drawing/2014/main" id="{DF92EB98-BC1E-F3C1-889A-E7372068799C}"/>
              </a:ext>
            </a:extLst>
          </p:cNvPr>
          <p:cNvSpPr>
            <a:spLocks noGrp="1"/>
          </p:cNvSpPr>
          <p:nvPr>
            <p:ph type="body" idx="1"/>
          </p:nvPr>
        </p:nvSpPr>
        <p:spPr>
          <a:xfrm>
            <a:off x="311700" y="1152475"/>
            <a:ext cx="8375100" cy="1512666"/>
          </a:xfrm>
        </p:spPr>
        <p:txBody>
          <a:bodyPr/>
          <a:lstStyle/>
          <a:p>
            <a:pPr marL="114300" indent="0">
              <a:buNone/>
            </a:pPr>
            <a:r>
              <a:rPr lang="en-GB" b="0" i="0" dirty="0">
                <a:solidFill>
                  <a:srgbClr val="16191F"/>
                </a:solidFill>
                <a:effectLst/>
                <a:latin typeface="Amazon Ember"/>
              </a:rPr>
              <a:t>With AWS </a:t>
            </a:r>
            <a:r>
              <a:rPr lang="en-GB" b="0" i="0" dirty="0" err="1">
                <a:solidFill>
                  <a:srgbClr val="16191F"/>
                </a:solidFill>
                <a:effectLst/>
                <a:latin typeface="Amazon Ember"/>
              </a:rPr>
              <a:t>CloudHSM</a:t>
            </a:r>
            <a:r>
              <a:rPr lang="en-GB" b="0" i="0" dirty="0">
                <a:solidFill>
                  <a:srgbClr val="16191F"/>
                </a:solidFill>
                <a:effectLst/>
                <a:latin typeface="Amazon Ember"/>
              </a:rPr>
              <a:t>, you pay by the hour with no long-term commitments or upfront payments. For more information, see </a:t>
            </a:r>
            <a:r>
              <a:rPr lang="en-GB" b="0" i="0" u="none" strike="noStrike" dirty="0">
                <a:effectLst/>
                <a:latin typeface="Amazon Ember"/>
                <a:hlinkClick r:id="rId2"/>
              </a:rPr>
              <a:t>AWS CloudHSM Pricing</a:t>
            </a:r>
            <a:r>
              <a:rPr lang="en-GB" b="0" i="0" dirty="0">
                <a:solidFill>
                  <a:srgbClr val="16191F"/>
                </a:solidFill>
                <a:effectLst/>
                <a:latin typeface="Amazon Ember"/>
              </a:rPr>
              <a:t> on the AWS website.</a:t>
            </a:r>
            <a:endParaRPr lang="en-CH" dirty="0"/>
          </a:p>
        </p:txBody>
      </p:sp>
      <p:pic>
        <p:nvPicPr>
          <p:cNvPr id="4100" name="Picture 4" descr="AWS CloudHSM Cheat Sheet | AWS Cheat Sheet">
            <a:extLst>
              <a:ext uri="{FF2B5EF4-FFF2-40B4-BE49-F238E27FC236}">
                <a16:creationId xmlns:a16="http://schemas.microsoft.com/office/drawing/2014/main" id="{69494FA6-ADED-D806-226B-05AFE02F4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83" y="2983043"/>
            <a:ext cx="7398834" cy="158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13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156-591B-A799-1E76-6A99B71CCF65}"/>
              </a:ext>
            </a:extLst>
          </p:cNvPr>
          <p:cNvSpPr>
            <a:spLocks noGrp="1"/>
          </p:cNvSpPr>
          <p:nvPr>
            <p:ph type="title"/>
          </p:nvPr>
        </p:nvSpPr>
        <p:spPr/>
        <p:txBody>
          <a:bodyPr>
            <a:normAutofit fontScale="90000"/>
          </a:bodyPr>
          <a:lstStyle/>
          <a:p>
            <a:r>
              <a:rPr lang="en-GB" b="1" i="0" dirty="0">
                <a:solidFill>
                  <a:srgbClr val="333333"/>
                </a:solidFill>
                <a:effectLst/>
                <a:latin typeface="Open Sans" panose="020B0606030504020204" pitchFamily="34" charset="0"/>
              </a:rPr>
              <a:t>AWS </a:t>
            </a:r>
            <a:r>
              <a:rPr lang="en-GB" b="1" i="0" dirty="0" err="1">
                <a:solidFill>
                  <a:srgbClr val="333333"/>
                </a:solidFill>
                <a:effectLst/>
                <a:latin typeface="Open Sans" panose="020B0606030504020204" pitchFamily="34" charset="0"/>
              </a:rPr>
              <a:t>CloudHSM</a:t>
            </a:r>
            <a:r>
              <a:rPr lang="en-GB" b="1" i="0" dirty="0">
                <a:solidFill>
                  <a:srgbClr val="333333"/>
                </a:solidFill>
                <a:effectLst/>
                <a:latin typeface="Open Sans" panose="020B0606030504020204" pitchFamily="34" charset="0"/>
              </a:rPr>
              <a:t> vs Vault: What are the differences?</a:t>
            </a:r>
            <a:br>
              <a:rPr lang="en-GB" b="0" i="0" dirty="0">
                <a:solidFill>
                  <a:srgbClr val="707070"/>
                </a:solidFill>
                <a:effectLst/>
                <a:latin typeface="Open Sans" panose="020B0606030504020204" pitchFamily="34" charset="0"/>
              </a:rPr>
            </a:br>
            <a:br>
              <a:rPr lang="en-GB" dirty="0"/>
            </a:br>
            <a:endParaRPr lang="en-CH" dirty="0"/>
          </a:p>
        </p:txBody>
      </p:sp>
      <p:sp>
        <p:nvSpPr>
          <p:cNvPr id="3" name="Text Placeholder 2">
            <a:extLst>
              <a:ext uri="{FF2B5EF4-FFF2-40B4-BE49-F238E27FC236}">
                <a16:creationId xmlns:a16="http://schemas.microsoft.com/office/drawing/2014/main" id="{90CD2A86-B533-6E15-2A9F-9D7E54AC377A}"/>
              </a:ext>
            </a:extLst>
          </p:cNvPr>
          <p:cNvSpPr>
            <a:spLocks noGrp="1"/>
          </p:cNvSpPr>
          <p:nvPr>
            <p:ph type="body" idx="1"/>
          </p:nvPr>
        </p:nvSpPr>
        <p:spPr>
          <a:xfrm>
            <a:off x="246490" y="2069007"/>
            <a:ext cx="4325509" cy="2256504"/>
          </a:xfrm>
        </p:spPr>
        <p:txBody>
          <a:bodyPr>
            <a:normAutofit fontScale="62500" lnSpcReduction="20000"/>
          </a:bodyPr>
          <a:lstStyle/>
          <a:p>
            <a:pPr marL="114300" indent="0" algn="l">
              <a:lnSpc>
                <a:spcPct val="120000"/>
              </a:lnSpc>
              <a:buNone/>
            </a:pPr>
            <a:r>
              <a:rPr lang="en-GB" b="0" i="0" dirty="0">
                <a:solidFill>
                  <a:srgbClr val="707070"/>
                </a:solidFill>
                <a:effectLst/>
                <a:latin typeface="Open Sans" panose="020B0606030504020204" pitchFamily="34" charset="0"/>
              </a:rPr>
              <a:t>Some of the features offered by AWS </a:t>
            </a:r>
            <a:r>
              <a:rPr lang="en-GB" b="0" i="0" dirty="0" err="1">
                <a:solidFill>
                  <a:srgbClr val="707070"/>
                </a:solidFill>
                <a:effectLst/>
                <a:latin typeface="Open Sans" panose="020B0606030504020204" pitchFamily="34" charset="0"/>
              </a:rPr>
              <a:t>CloudHSM</a:t>
            </a:r>
            <a:r>
              <a:rPr lang="en-GB" b="0" i="0" dirty="0">
                <a:solidFill>
                  <a:srgbClr val="707070"/>
                </a:solidFill>
                <a:effectLst/>
                <a:latin typeface="Open Sans" panose="020B0606030504020204" pitchFamily="34" charset="0"/>
              </a:rPr>
              <a:t> are:</a:t>
            </a:r>
          </a:p>
          <a:p>
            <a:pPr algn="l">
              <a:lnSpc>
                <a:spcPct val="120000"/>
              </a:lnSpc>
              <a:buFont typeface="Arial" panose="020B0604020202020204" pitchFamily="34" charset="0"/>
              <a:buChar char="•"/>
            </a:pPr>
            <a:r>
              <a:rPr lang="en-GB" b="0" i="0" dirty="0">
                <a:solidFill>
                  <a:srgbClr val="707070"/>
                </a:solidFill>
                <a:effectLst/>
                <a:highlight>
                  <a:srgbClr val="FFFF00"/>
                </a:highlight>
                <a:latin typeface="Open Sans" panose="020B0606030504020204" pitchFamily="34" charset="0"/>
              </a:rPr>
              <a:t>Protect and store your cryptographic keys </a:t>
            </a:r>
            <a:r>
              <a:rPr lang="en-GB" b="0" i="0" dirty="0">
                <a:solidFill>
                  <a:srgbClr val="707070"/>
                </a:solidFill>
                <a:effectLst/>
                <a:latin typeface="Open Sans" panose="020B0606030504020204" pitchFamily="34" charset="0"/>
              </a:rPr>
              <a:t>with industry standard, tamper-resistant HSM appliances. No one but you has access to your keys (including Amazon administrators who manage and maintain the appliance).</a:t>
            </a:r>
          </a:p>
          <a:p>
            <a:pPr algn="l">
              <a:lnSpc>
                <a:spcPct val="120000"/>
              </a:lnSpc>
              <a:buFont typeface="Arial" panose="020B0604020202020204" pitchFamily="34" charset="0"/>
              <a:buChar char="•"/>
            </a:pPr>
            <a:r>
              <a:rPr lang="en-GB" b="0" i="0" dirty="0">
                <a:solidFill>
                  <a:srgbClr val="707070"/>
                </a:solidFill>
                <a:effectLst/>
                <a:latin typeface="Open Sans" panose="020B0606030504020204" pitchFamily="34" charset="0"/>
              </a:rPr>
              <a:t>Use your most sensitive and regulated data on Amazon EC2 without giving applications direct access to your data's encryption keys.</a:t>
            </a:r>
          </a:p>
          <a:p>
            <a:pPr algn="l">
              <a:lnSpc>
                <a:spcPct val="120000"/>
              </a:lnSpc>
              <a:buFont typeface="Arial" panose="020B0604020202020204" pitchFamily="34" charset="0"/>
              <a:buChar char="•"/>
            </a:pPr>
            <a:r>
              <a:rPr lang="en-GB" b="0" i="0" dirty="0">
                <a:solidFill>
                  <a:srgbClr val="707070"/>
                </a:solidFill>
                <a:effectLst/>
                <a:latin typeface="Open Sans" panose="020B0606030504020204" pitchFamily="34" charset="0"/>
              </a:rPr>
              <a:t>Store and access data reliably from your applications that demand highly available and durable key storage and cryptographic operations.</a:t>
            </a:r>
          </a:p>
        </p:txBody>
      </p:sp>
      <p:sp>
        <p:nvSpPr>
          <p:cNvPr id="5" name="TextBox 4">
            <a:extLst>
              <a:ext uri="{FF2B5EF4-FFF2-40B4-BE49-F238E27FC236}">
                <a16:creationId xmlns:a16="http://schemas.microsoft.com/office/drawing/2014/main" id="{DF80B45E-53D8-66C3-F35F-5C19A8DE54AB}"/>
              </a:ext>
            </a:extLst>
          </p:cNvPr>
          <p:cNvSpPr txBox="1"/>
          <p:nvPr/>
        </p:nvSpPr>
        <p:spPr>
          <a:xfrm>
            <a:off x="5088834" y="1098776"/>
            <a:ext cx="3808675" cy="3970318"/>
          </a:xfrm>
          <a:prstGeom prst="rect">
            <a:avLst/>
          </a:prstGeom>
          <a:noFill/>
        </p:spPr>
        <p:txBody>
          <a:bodyPr wrap="square">
            <a:spAutoFit/>
          </a:bodyPr>
          <a:lstStyle/>
          <a:p>
            <a:pPr algn="l"/>
            <a:r>
              <a:rPr lang="en-GB" sz="1200" b="0" i="0" dirty="0">
                <a:solidFill>
                  <a:srgbClr val="707070"/>
                </a:solidFill>
                <a:effectLst/>
                <a:latin typeface="Open Sans" panose="020B0606030504020204" pitchFamily="34" charset="0"/>
              </a:rPr>
              <a:t>Vault provides the following key features:</a:t>
            </a:r>
          </a:p>
          <a:p>
            <a:pPr algn="l">
              <a:buFont typeface="Arial" panose="020B0604020202020204" pitchFamily="34" charset="0"/>
              <a:buChar char="•"/>
            </a:pPr>
            <a:r>
              <a:rPr lang="en-GB" sz="1200" b="0" i="0" dirty="0">
                <a:solidFill>
                  <a:srgbClr val="707070"/>
                </a:solidFill>
                <a:effectLst/>
                <a:latin typeface="Open Sans" panose="020B0606030504020204" pitchFamily="34" charset="0"/>
              </a:rPr>
              <a:t> </a:t>
            </a:r>
            <a:r>
              <a:rPr lang="en-GB" sz="1200" b="0" i="0" dirty="0">
                <a:solidFill>
                  <a:srgbClr val="707070"/>
                </a:solidFill>
                <a:effectLst/>
                <a:highlight>
                  <a:srgbClr val="FFFF00"/>
                </a:highlight>
                <a:latin typeface="Open Sans" panose="020B0606030504020204" pitchFamily="34" charset="0"/>
              </a:rPr>
              <a:t>Secure Secret Storage</a:t>
            </a:r>
            <a:r>
              <a:rPr lang="en-GB" sz="1200" b="0" i="0" dirty="0">
                <a:solidFill>
                  <a:srgbClr val="707070"/>
                </a:solidFill>
                <a:effectLst/>
                <a:latin typeface="Open Sans" panose="020B0606030504020204" pitchFamily="34" charset="0"/>
              </a:rPr>
              <a:t>: Arbitrary key/value secrets can be stored in Vault. Vault encrypts these secrets prior to writing them to persistent storage, so gaining access to the raw storage isn't enough to access your secrets. Vault can write to disk, Consul, and more.</a:t>
            </a:r>
          </a:p>
          <a:p>
            <a:pPr algn="l">
              <a:buFont typeface="Arial" panose="020B0604020202020204" pitchFamily="34" charset="0"/>
              <a:buChar char="•"/>
            </a:pPr>
            <a:r>
              <a:rPr lang="en-GB" sz="1200" b="0" i="0" dirty="0">
                <a:solidFill>
                  <a:srgbClr val="707070"/>
                </a:solidFill>
                <a:effectLst/>
                <a:latin typeface="Open Sans" panose="020B0606030504020204" pitchFamily="34" charset="0"/>
              </a:rPr>
              <a:t> </a:t>
            </a:r>
            <a:r>
              <a:rPr lang="en-GB" sz="1200" b="0" i="0" dirty="0">
                <a:solidFill>
                  <a:srgbClr val="707070"/>
                </a:solidFill>
                <a:effectLst/>
                <a:highlight>
                  <a:srgbClr val="FFFF00"/>
                </a:highlight>
                <a:latin typeface="Open Sans" panose="020B0606030504020204" pitchFamily="34" charset="0"/>
              </a:rPr>
              <a:t>Dynamic Secrets</a:t>
            </a:r>
            <a:r>
              <a:rPr lang="en-GB" sz="1200" b="0" i="0" dirty="0">
                <a:solidFill>
                  <a:srgbClr val="707070"/>
                </a:solidFill>
                <a:effectLst/>
                <a:latin typeface="Open Sans" panose="020B0606030504020204" pitchFamily="34" charset="0"/>
              </a:rPr>
              <a:t>: Vault can generate secrets on-demand for some systems, such as AWS or SQL databases. For example, when an application needs to access an S3 bucket, it asks Vault for credentials, and Vault will generate an AWS keypair with valid permissions on demand. After creating these dynamic secrets, Vault will also automatically revoke them after the lease is up.</a:t>
            </a:r>
          </a:p>
          <a:p>
            <a:pPr algn="l">
              <a:buFont typeface="Arial" panose="020B0604020202020204" pitchFamily="34" charset="0"/>
              <a:buChar char="•"/>
            </a:pPr>
            <a:r>
              <a:rPr lang="en-GB" sz="1200" b="0" i="0" dirty="0">
                <a:solidFill>
                  <a:srgbClr val="707070"/>
                </a:solidFill>
                <a:effectLst/>
                <a:latin typeface="Open Sans" panose="020B0606030504020204" pitchFamily="34" charset="0"/>
              </a:rPr>
              <a:t> </a:t>
            </a:r>
            <a:r>
              <a:rPr lang="en-GB" sz="1200" b="0" i="0" dirty="0">
                <a:solidFill>
                  <a:srgbClr val="707070"/>
                </a:solidFill>
                <a:effectLst/>
                <a:highlight>
                  <a:srgbClr val="FFFF00"/>
                </a:highlight>
                <a:latin typeface="Open Sans" panose="020B0606030504020204" pitchFamily="34" charset="0"/>
              </a:rPr>
              <a:t>Data Encryption</a:t>
            </a:r>
            <a:r>
              <a:rPr lang="en-GB" sz="1200" b="0" i="0" dirty="0">
                <a:solidFill>
                  <a:srgbClr val="707070"/>
                </a:solidFill>
                <a:effectLst/>
                <a:latin typeface="Open Sans" panose="020B0606030504020204" pitchFamily="34" charset="0"/>
              </a:rPr>
              <a:t>: Vault can encrypt and decrypt data without storing it. This allows security teams to define encryption parameters and developers to store encrypted data in a location such as SQL without having to design their own encryption methods.</a:t>
            </a:r>
          </a:p>
        </p:txBody>
      </p:sp>
      <p:sp>
        <p:nvSpPr>
          <p:cNvPr id="7" name="TextBox 6">
            <a:extLst>
              <a:ext uri="{FF2B5EF4-FFF2-40B4-BE49-F238E27FC236}">
                <a16:creationId xmlns:a16="http://schemas.microsoft.com/office/drawing/2014/main" id="{6D9F2503-7A72-B015-8304-9987C0581E27}"/>
              </a:ext>
            </a:extLst>
          </p:cNvPr>
          <p:cNvSpPr txBox="1"/>
          <p:nvPr/>
        </p:nvSpPr>
        <p:spPr>
          <a:xfrm>
            <a:off x="225813" y="1160426"/>
            <a:ext cx="4572000" cy="738664"/>
          </a:xfrm>
          <a:prstGeom prst="rect">
            <a:avLst/>
          </a:prstGeom>
          <a:noFill/>
        </p:spPr>
        <p:txBody>
          <a:bodyPr wrap="square">
            <a:spAutoFit/>
          </a:bodyPr>
          <a:lstStyle/>
          <a:p>
            <a:pPr marL="114300" indent="0" algn="l">
              <a:buNone/>
            </a:pPr>
            <a:r>
              <a:rPr lang="en-GB" b="0" i="0" dirty="0">
                <a:solidFill>
                  <a:srgbClr val="707070"/>
                </a:solidFill>
                <a:effectLst/>
                <a:latin typeface="Open Sans" panose="020B0606030504020204" pitchFamily="34" charset="0"/>
              </a:rPr>
              <a:t>AWS </a:t>
            </a:r>
            <a:r>
              <a:rPr lang="en-GB" b="0" i="0" dirty="0" err="1">
                <a:solidFill>
                  <a:srgbClr val="707070"/>
                </a:solidFill>
                <a:effectLst/>
                <a:latin typeface="Open Sans" panose="020B0606030504020204" pitchFamily="34" charset="0"/>
              </a:rPr>
              <a:t>CloudHSM</a:t>
            </a:r>
            <a:r>
              <a:rPr lang="en-GB" b="0" i="0" dirty="0">
                <a:solidFill>
                  <a:srgbClr val="707070"/>
                </a:solidFill>
                <a:effectLst/>
                <a:latin typeface="Open Sans" panose="020B0606030504020204" pitchFamily="34" charset="0"/>
              </a:rPr>
              <a:t> can be classified as a tool in the </a:t>
            </a:r>
            <a:r>
              <a:rPr lang="en-GB" b="1" i="0" dirty="0">
                <a:solidFill>
                  <a:srgbClr val="333333"/>
                </a:solidFill>
                <a:effectLst/>
                <a:latin typeface="Open Sans" panose="020B0606030504020204" pitchFamily="34" charset="0"/>
              </a:rPr>
              <a:t>"Data Security Services"</a:t>
            </a:r>
            <a:r>
              <a:rPr lang="en-GB" b="0" i="0" dirty="0">
                <a:solidFill>
                  <a:srgbClr val="707070"/>
                </a:solidFill>
                <a:effectLst/>
                <a:latin typeface="Open Sans" panose="020B0606030504020204" pitchFamily="34" charset="0"/>
              </a:rPr>
              <a:t> category, while Vault is grouped under </a:t>
            </a:r>
            <a:r>
              <a:rPr lang="en-GB" b="1" i="0" dirty="0">
                <a:solidFill>
                  <a:srgbClr val="333333"/>
                </a:solidFill>
                <a:effectLst/>
                <a:latin typeface="Open Sans" panose="020B0606030504020204" pitchFamily="34" charset="0"/>
              </a:rPr>
              <a:t>"Secrets Management"</a:t>
            </a:r>
            <a:r>
              <a:rPr lang="en-GB" b="0" i="0" dirty="0">
                <a:solidFill>
                  <a:srgbClr val="707070"/>
                </a:solidFill>
                <a:effectLst/>
                <a:latin typeface="Open Sans" panose="020B0606030504020204" pitchFamily="34" charset="0"/>
              </a:rPr>
              <a:t>.</a:t>
            </a:r>
          </a:p>
        </p:txBody>
      </p:sp>
    </p:spTree>
    <p:extLst>
      <p:ext uri="{BB962C8B-B14F-4D97-AF65-F5344CB8AC3E}">
        <p14:creationId xmlns:p14="http://schemas.microsoft.com/office/powerpoint/2010/main" val="56137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90BB-B483-B2AB-D697-751FF38E9C61}"/>
              </a:ext>
            </a:extLst>
          </p:cNvPr>
          <p:cNvSpPr>
            <a:spLocks noGrp="1"/>
          </p:cNvSpPr>
          <p:nvPr>
            <p:ph type="title"/>
          </p:nvPr>
        </p:nvSpPr>
        <p:spPr/>
        <p:txBody>
          <a:bodyPr>
            <a:normAutofit fontScale="90000"/>
          </a:bodyPr>
          <a:lstStyle/>
          <a:p>
            <a:r>
              <a:rPr lang="en-CH" dirty="0"/>
              <a:t>AWS KSM vs CloudHSM</a:t>
            </a:r>
          </a:p>
        </p:txBody>
      </p:sp>
      <p:pic>
        <p:nvPicPr>
          <p:cNvPr id="5122" name="Picture 2" descr="AWS CloudHSM">
            <a:extLst>
              <a:ext uri="{FF2B5EF4-FFF2-40B4-BE49-F238E27FC236}">
                <a16:creationId xmlns:a16="http://schemas.microsoft.com/office/drawing/2014/main" id="{3EF13C4A-AC58-42A6-37D2-F90F29E59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239" y="1017725"/>
            <a:ext cx="5227521" cy="391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75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6228-F459-36D5-09F3-05B94F3AAD5C}"/>
              </a:ext>
            </a:extLst>
          </p:cNvPr>
          <p:cNvSpPr>
            <a:spLocks noGrp="1"/>
          </p:cNvSpPr>
          <p:nvPr>
            <p:ph type="title"/>
          </p:nvPr>
        </p:nvSpPr>
        <p:spPr/>
        <p:txBody>
          <a:bodyPr>
            <a:normAutofit fontScale="90000"/>
          </a:bodyPr>
          <a:lstStyle/>
          <a:p>
            <a:r>
              <a:rPr lang="en-CH" dirty="0"/>
              <a:t>HSM In Payment Industry for PCI DSS compliance</a:t>
            </a:r>
          </a:p>
        </p:txBody>
      </p:sp>
      <p:pic>
        <p:nvPicPr>
          <p:cNvPr id="6146" name="Picture 2" descr="An Introduction to the Role of HSMs for PCI DSS Compliance">
            <a:extLst>
              <a:ext uri="{FF2B5EF4-FFF2-40B4-BE49-F238E27FC236}">
                <a16:creationId xmlns:a16="http://schemas.microsoft.com/office/drawing/2014/main" id="{45AD1759-76B1-BF85-23B8-63C161B3C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883" y="1756317"/>
            <a:ext cx="4421595" cy="225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44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6287-CFC2-17EF-2B9A-EF0DC86426E5}"/>
              </a:ext>
            </a:extLst>
          </p:cNvPr>
          <p:cNvSpPr>
            <a:spLocks noGrp="1"/>
          </p:cNvSpPr>
          <p:nvPr>
            <p:ph type="title"/>
          </p:nvPr>
        </p:nvSpPr>
        <p:spPr>
          <a:xfrm>
            <a:off x="311700" y="283332"/>
            <a:ext cx="8520600" cy="572700"/>
          </a:xfrm>
        </p:spPr>
        <p:txBody>
          <a:bodyPr>
            <a:normAutofit fontScale="90000"/>
          </a:bodyPr>
          <a:lstStyle/>
          <a:p>
            <a:r>
              <a:rPr lang="en-GB" b="0" i="0" dirty="0">
                <a:solidFill>
                  <a:srgbClr val="232F3E"/>
                </a:solidFill>
                <a:effectLst/>
                <a:latin typeface="AmazonEmberBold"/>
              </a:rPr>
              <a:t>Understanding AWS </a:t>
            </a:r>
            <a:r>
              <a:rPr lang="en-GB" b="0" i="0" dirty="0" err="1">
                <a:solidFill>
                  <a:srgbClr val="232F3E"/>
                </a:solidFill>
                <a:effectLst/>
                <a:latin typeface="AmazonEmberBold"/>
              </a:rPr>
              <a:t>CloudHSM</a:t>
            </a:r>
            <a:r>
              <a:rPr lang="en-GB" b="0" i="0" dirty="0">
                <a:solidFill>
                  <a:srgbClr val="232F3E"/>
                </a:solidFill>
                <a:effectLst/>
                <a:latin typeface="AmazonEmberBold"/>
              </a:rPr>
              <a:t> Cluster Synchronization</a:t>
            </a:r>
            <a:br>
              <a:rPr lang="en-GB" b="0" i="0" dirty="0">
                <a:solidFill>
                  <a:srgbClr val="232F3E"/>
                </a:solidFill>
                <a:effectLst/>
                <a:latin typeface="AmazonEmberBold"/>
              </a:rPr>
            </a:br>
            <a:endParaRPr lang="en-CH" dirty="0"/>
          </a:p>
        </p:txBody>
      </p:sp>
      <p:pic>
        <p:nvPicPr>
          <p:cNvPr id="7170" name="Picture 2" descr="Diagram of a 3-Node CloudHSM architecture">
            <a:extLst>
              <a:ext uri="{FF2B5EF4-FFF2-40B4-BE49-F238E27FC236}">
                <a16:creationId xmlns:a16="http://schemas.microsoft.com/office/drawing/2014/main" id="{CC5F6FA4-2216-0087-F8CF-B09DACC91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51" y="949296"/>
            <a:ext cx="3713358" cy="3952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71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6690-3BB8-8511-E44F-2306ADD2635B}"/>
              </a:ext>
            </a:extLst>
          </p:cNvPr>
          <p:cNvSpPr>
            <a:spLocks noGrp="1"/>
          </p:cNvSpPr>
          <p:nvPr>
            <p:ph type="title"/>
          </p:nvPr>
        </p:nvSpPr>
        <p:spPr/>
        <p:txBody>
          <a:bodyPr>
            <a:normAutofit fontScale="90000"/>
          </a:bodyPr>
          <a:lstStyle/>
          <a:p>
            <a:r>
              <a:rPr lang="en-CH" dirty="0"/>
              <a:t>Exam takeaway</a:t>
            </a:r>
          </a:p>
        </p:txBody>
      </p:sp>
      <p:sp>
        <p:nvSpPr>
          <p:cNvPr id="3" name="Text Placeholder 2">
            <a:extLst>
              <a:ext uri="{FF2B5EF4-FFF2-40B4-BE49-F238E27FC236}">
                <a16:creationId xmlns:a16="http://schemas.microsoft.com/office/drawing/2014/main" id="{3D05AF29-230E-8897-508D-BE28C3FF7F37}"/>
              </a:ext>
            </a:extLst>
          </p:cNvPr>
          <p:cNvSpPr>
            <a:spLocks noGrp="1"/>
          </p:cNvSpPr>
          <p:nvPr>
            <p:ph type="body" idx="1"/>
          </p:nvPr>
        </p:nvSpPr>
        <p:spPr>
          <a:xfrm>
            <a:off x="311700" y="1152475"/>
            <a:ext cx="4021761" cy="1016437"/>
          </a:xfrm>
        </p:spPr>
        <p:txBody>
          <a:bodyPr>
            <a:normAutofit/>
          </a:bodyPr>
          <a:lstStyle/>
          <a:p>
            <a:r>
              <a:rPr lang="en-GB" sz="1200" b="0" i="0" dirty="0">
                <a:solidFill>
                  <a:srgbClr val="44413D"/>
                </a:solidFill>
                <a:effectLst/>
                <a:latin typeface="+mn-lt"/>
              </a:rPr>
              <a:t>A </a:t>
            </a:r>
            <a:r>
              <a:rPr lang="en-GB" sz="1200" b="1" i="0" dirty="0">
                <a:solidFill>
                  <a:srgbClr val="44413D"/>
                </a:solidFill>
                <a:effectLst/>
                <a:latin typeface="+mn-lt"/>
              </a:rPr>
              <a:t>hardware security module (HSM)</a:t>
            </a:r>
            <a:r>
              <a:rPr lang="en-GB" sz="1200" b="0" i="0" dirty="0">
                <a:solidFill>
                  <a:srgbClr val="44413D"/>
                </a:solidFill>
                <a:effectLst/>
                <a:latin typeface="+mn-lt"/>
              </a:rPr>
              <a:t> performs cryptographic operations and provides secure storage for cryptographic keys.</a:t>
            </a:r>
          </a:p>
          <a:p>
            <a:pPr marL="114300" indent="0">
              <a:buNone/>
            </a:pPr>
            <a:endParaRPr lang="en-CH" sz="1200" dirty="0">
              <a:latin typeface="+mn-lt"/>
            </a:endParaRPr>
          </a:p>
        </p:txBody>
      </p:sp>
      <p:sp>
        <p:nvSpPr>
          <p:cNvPr id="5" name="TextBox 4">
            <a:extLst>
              <a:ext uri="{FF2B5EF4-FFF2-40B4-BE49-F238E27FC236}">
                <a16:creationId xmlns:a16="http://schemas.microsoft.com/office/drawing/2014/main" id="{B91BAAB5-3320-8EBC-2F05-6ED45D83D8E1}"/>
              </a:ext>
            </a:extLst>
          </p:cNvPr>
          <p:cNvSpPr txBox="1"/>
          <p:nvPr/>
        </p:nvSpPr>
        <p:spPr>
          <a:xfrm>
            <a:off x="4572000" y="1017725"/>
            <a:ext cx="4572000" cy="1384995"/>
          </a:xfrm>
          <a:prstGeom prst="rect">
            <a:avLst/>
          </a:prstGeom>
          <a:noFill/>
        </p:spPr>
        <p:txBody>
          <a:bodyPr wrap="square">
            <a:spAutoFit/>
          </a:bodyPr>
          <a:lstStyle/>
          <a:p>
            <a:pPr algn="l"/>
            <a:r>
              <a:rPr lang="en-GB" b="1" i="0" dirty="0">
                <a:effectLst/>
                <a:latin typeface="var(--h2_typography-font-family)"/>
              </a:rPr>
              <a:t>Use Case</a:t>
            </a:r>
          </a:p>
          <a:p>
            <a:pPr algn="l">
              <a:buFont typeface="Arial" panose="020B0604020202020204" pitchFamily="34" charset="0"/>
              <a:buChar char="•"/>
            </a:pPr>
            <a:r>
              <a:rPr lang="en-GB" b="0" i="0" dirty="0">
                <a:solidFill>
                  <a:srgbClr val="44413D"/>
                </a:solidFill>
                <a:effectLst/>
                <a:latin typeface="Open Sans" panose="020B0606030504020204" pitchFamily="34" charset="0"/>
              </a:rPr>
              <a:t>Offload SSL/TLS processing for web servers.</a:t>
            </a:r>
          </a:p>
          <a:p>
            <a:pPr algn="l">
              <a:buFont typeface="Arial" panose="020B0604020202020204" pitchFamily="34" charset="0"/>
              <a:buChar char="•"/>
            </a:pPr>
            <a:r>
              <a:rPr lang="en-GB" b="0" i="0" dirty="0">
                <a:solidFill>
                  <a:srgbClr val="44413D"/>
                </a:solidFill>
                <a:effectLst/>
                <a:latin typeface="Open Sans" panose="020B0606030504020204" pitchFamily="34" charset="0"/>
              </a:rPr>
              <a:t>Protect private keys for an issuing certificate authority (CA).</a:t>
            </a:r>
          </a:p>
          <a:p>
            <a:pPr algn="l">
              <a:buFont typeface="Arial" panose="020B0604020202020204" pitchFamily="34" charset="0"/>
              <a:buChar char="•"/>
            </a:pPr>
            <a:r>
              <a:rPr lang="en-GB" b="0" i="0" dirty="0">
                <a:solidFill>
                  <a:srgbClr val="44413D"/>
                </a:solidFill>
                <a:effectLst/>
                <a:latin typeface="Open Sans" panose="020B0606030504020204" pitchFamily="34" charset="0"/>
              </a:rPr>
              <a:t>Enable transparent data encryption (TDE) for Oracle databases.</a:t>
            </a:r>
          </a:p>
        </p:txBody>
      </p:sp>
      <p:sp>
        <p:nvSpPr>
          <p:cNvPr id="8" name="Text Placeholder 2">
            <a:extLst>
              <a:ext uri="{FF2B5EF4-FFF2-40B4-BE49-F238E27FC236}">
                <a16:creationId xmlns:a16="http://schemas.microsoft.com/office/drawing/2014/main" id="{D1411C8E-FF29-0171-7455-1D1832D6E08C}"/>
              </a:ext>
            </a:extLst>
          </p:cNvPr>
          <p:cNvSpPr txBox="1">
            <a:spLocks/>
          </p:cNvSpPr>
          <p:nvPr/>
        </p:nvSpPr>
        <p:spPr>
          <a:xfrm>
            <a:off x="235500" y="2848768"/>
            <a:ext cx="3148895" cy="1751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sz="1400" b="1" i="0" dirty="0">
                <a:effectLst/>
                <a:latin typeface="var(--h2_typography-font-family)"/>
              </a:rPr>
              <a:t>Concepts</a:t>
            </a:r>
            <a:r>
              <a:rPr lang="en-GB" sz="1400" dirty="0">
                <a:solidFill>
                  <a:srgbClr val="44413D"/>
                </a:solidFill>
                <a:latin typeface="+mn-lt"/>
              </a:rPr>
              <a:t>:</a:t>
            </a:r>
          </a:p>
          <a:p>
            <a:r>
              <a:rPr lang="en-GB" sz="1400" dirty="0">
                <a:solidFill>
                  <a:srgbClr val="44413D"/>
                </a:solidFill>
                <a:latin typeface="+mn-lt"/>
              </a:rPr>
              <a:t>Cluster</a:t>
            </a:r>
          </a:p>
          <a:p>
            <a:r>
              <a:rPr lang="en-GB" sz="1400" dirty="0">
                <a:solidFill>
                  <a:srgbClr val="44413D"/>
                </a:solidFill>
                <a:latin typeface="+mn-lt"/>
              </a:rPr>
              <a:t>Backups</a:t>
            </a:r>
          </a:p>
          <a:p>
            <a:r>
              <a:rPr lang="en-GB" sz="1400" dirty="0">
                <a:solidFill>
                  <a:srgbClr val="44413D"/>
                </a:solidFill>
                <a:latin typeface="+mn-lt"/>
              </a:rPr>
              <a:t>HSM users</a:t>
            </a:r>
          </a:p>
          <a:p>
            <a:r>
              <a:rPr lang="en-GB" sz="1400" dirty="0">
                <a:solidFill>
                  <a:srgbClr val="44413D"/>
                </a:solidFill>
                <a:latin typeface="+mn-lt"/>
              </a:rPr>
              <a:t>SDKs</a:t>
            </a:r>
          </a:p>
          <a:p>
            <a:r>
              <a:rPr lang="en-GB" sz="1400" dirty="0">
                <a:solidFill>
                  <a:srgbClr val="44413D"/>
                </a:solidFill>
                <a:latin typeface="+mn-lt"/>
              </a:rPr>
              <a:t>Pricing</a:t>
            </a:r>
            <a:endParaRPr lang="en-CH" sz="1400" dirty="0">
              <a:latin typeface="+mn-lt"/>
            </a:endParaRPr>
          </a:p>
        </p:txBody>
      </p:sp>
    </p:spTree>
    <p:extLst>
      <p:ext uri="{BB962C8B-B14F-4D97-AF65-F5344CB8AC3E}">
        <p14:creationId xmlns:p14="http://schemas.microsoft.com/office/powerpoint/2010/main" val="4092960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9AC4-CDE6-5F41-1675-14B354C71F15}"/>
              </a:ext>
            </a:extLst>
          </p:cNvPr>
          <p:cNvSpPr>
            <a:spLocks noGrp="1"/>
          </p:cNvSpPr>
          <p:nvPr>
            <p:ph type="title"/>
          </p:nvPr>
        </p:nvSpPr>
        <p:spPr>
          <a:xfrm>
            <a:off x="265500" y="453947"/>
            <a:ext cx="4045200" cy="1482300"/>
          </a:xfrm>
        </p:spPr>
        <p:txBody>
          <a:bodyPr spcFirstLastPara="1" wrap="square" lIns="91425" tIns="91425" rIns="91425" bIns="91425" anchor="b" anchorCtr="0">
            <a:normAutofit/>
          </a:bodyPr>
          <a:lstStyle/>
          <a:p>
            <a:pPr>
              <a:lnSpc>
                <a:spcPct val="90000"/>
              </a:lnSpc>
            </a:pPr>
            <a:r>
              <a:rPr lang="en-GB" sz="2600" b="0" i="0" u="none" strike="noStrike" cap="none" dirty="0">
                <a:effectLst/>
                <a:latin typeface="Arial"/>
                <a:ea typeface="Arial"/>
                <a:cs typeface="Arial"/>
                <a:sym typeface="Arial"/>
              </a:rPr>
              <a:t>What is FIPS 140-2 and why is it important?</a:t>
            </a:r>
            <a:br>
              <a:rPr lang="en-GB" sz="2600" b="0" i="0" u="none" strike="noStrike" cap="none" dirty="0">
                <a:effectLst/>
                <a:latin typeface="Arial"/>
                <a:ea typeface="Arial"/>
                <a:cs typeface="Arial"/>
                <a:sym typeface="Arial"/>
              </a:rPr>
            </a:br>
            <a:endParaRPr lang="en-CH" sz="2600" b="0" i="0" u="none" strike="noStrike" cap="none" dirty="0">
              <a:latin typeface="Arial"/>
              <a:ea typeface="Arial"/>
              <a:cs typeface="Arial"/>
              <a:sym typeface="Arial"/>
            </a:endParaRPr>
          </a:p>
        </p:txBody>
      </p:sp>
      <p:sp>
        <p:nvSpPr>
          <p:cNvPr id="5" name="TextBox 4">
            <a:extLst>
              <a:ext uri="{FF2B5EF4-FFF2-40B4-BE49-F238E27FC236}">
                <a16:creationId xmlns:a16="http://schemas.microsoft.com/office/drawing/2014/main" id="{94855650-E361-EA35-B19F-646B4B1CF39F}"/>
              </a:ext>
            </a:extLst>
          </p:cNvPr>
          <p:cNvSpPr txBox="1"/>
          <p:nvPr/>
        </p:nvSpPr>
        <p:spPr>
          <a:xfrm>
            <a:off x="451026" y="1936247"/>
            <a:ext cx="3794972" cy="2462359"/>
          </a:xfrm>
          <a:prstGeom prst="rect">
            <a:avLst/>
          </a:prstGeom>
          <a:noFill/>
          <a:ln>
            <a:noFill/>
          </a:ln>
        </p:spPr>
        <p:txBody>
          <a:bodyPr spcFirstLastPara="1" wrap="square" lIns="91425" tIns="91425" rIns="91425" bIns="91425" anchor="ctr" anchorCtr="0">
            <a:normAutofit/>
          </a:bodyPr>
          <a:lstStyle/>
          <a:p>
            <a:pPr marL="114300" fontAlgn="base">
              <a:lnSpc>
                <a:spcPct val="115000"/>
              </a:lnSpc>
              <a:spcAft>
                <a:spcPts val="600"/>
              </a:spcAft>
              <a:buClr>
                <a:schemeClr val="dk2"/>
              </a:buClr>
              <a:buSzPts val="1800"/>
            </a:pPr>
            <a:r>
              <a:rPr lang="en-GB" sz="1800" b="0" i="0" u="none" strike="noStrike" cap="none" dirty="0">
                <a:solidFill>
                  <a:schemeClr val="dk2"/>
                </a:solidFill>
                <a:effectLst/>
                <a:latin typeface="Arial"/>
                <a:ea typeface="Arial"/>
                <a:cs typeface="Arial"/>
                <a:sym typeface="Arial"/>
              </a:rPr>
              <a:t>FIPS (Federal Information Processing Standard) 140-2 is the benchmark for validating the effectiveness of cryptographic hardware.</a:t>
            </a:r>
          </a:p>
        </p:txBody>
      </p:sp>
      <p:sp>
        <p:nvSpPr>
          <p:cNvPr id="9" name="Text Placeholder 2">
            <a:extLst>
              <a:ext uri="{FF2B5EF4-FFF2-40B4-BE49-F238E27FC236}">
                <a16:creationId xmlns:a16="http://schemas.microsoft.com/office/drawing/2014/main" id="{3244894C-C1AB-9E90-FC1B-4EE1C4BD8234}"/>
              </a:ext>
            </a:extLst>
          </p:cNvPr>
          <p:cNvSpPr txBox="1">
            <a:spLocks/>
          </p:cNvSpPr>
          <p:nvPr/>
        </p:nvSpPr>
        <p:spPr>
          <a:xfrm>
            <a:off x="4727448" y="292608"/>
            <a:ext cx="4261104" cy="439782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pPr algn="l" fontAlgn="base">
              <a:lnSpc>
                <a:spcPct val="120000"/>
              </a:lnSpc>
            </a:pPr>
            <a:r>
              <a:rPr lang="en-GB" sz="1200" b="1" dirty="0">
                <a:solidFill>
                  <a:srgbClr val="253746"/>
                </a:solidFill>
                <a:latin typeface="+mn-lt"/>
              </a:rPr>
              <a:t>Level 1: </a:t>
            </a:r>
          </a:p>
          <a:p>
            <a:pPr algn="l" fontAlgn="base">
              <a:lnSpc>
                <a:spcPct val="120000"/>
              </a:lnSpc>
            </a:pPr>
            <a:r>
              <a:rPr lang="en-GB" sz="1200" dirty="0">
                <a:solidFill>
                  <a:srgbClr val="253746"/>
                </a:solidFill>
                <a:latin typeface="+mn-lt"/>
              </a:rPr>
              <a:t>Requires production-grade equipment and externally tested algorithms.</a:t>
            </a:r>
          </a:p>
          <a:p>
            <a:pPr algn="l" fontAlgn="base">
              <a:lnSpc>
                <a:spcPct val="120000"/>
              </a:lnSpc>
            </a:pPr>
            <a:r>
              <a:rPr lang="en-GB" sz="1200" b="1" dirty="0">
                <a:solidFill>
                  <a:srgbClr val="253746"/>
                </a:solidFill>
                <a:latin typeface="+mn-lt"/>
              </a:rPr>
              <a:t>Level 2: </a:t>
            </a:r>
          </a:p>
          <a:p>
            <a:pPr algn="l" fontAlgn="base">
              <a:lnSpc>
                <a:spcPct val="120000"/>
              </a:lnSpc>
            </a:pPr>
            <a:r>
              <a:rPr lang="en-GB" sz="1200" dirty="0">
                <a:solidFill>
                  <a:srgbClr val="253746"/>
                </a:solidFill>
                <a:latin typeface="+mn-lt"/>
              </a:rPr>
              <a:t>Adds requirements for physical tamper-evidence and role-based authentication. Software implementations must run on an Operating System approved to Common Criteria at EAL2.</a:t>
            </a:r>
          </a:p>
          <a:p>
            <a:pPr algn="l" fontAlgn="base">
              <a:lnSpc>
                <a:spcPct val="120000"/>
              </a:lnSpc>
            </a:pPr>
            <a:r>
              <a:rPr lang="en-GB" sz="1200" b="1" dirty="0">
                <a:solidFill>
                  <a:srgbClr val="253746"/>
                </a:solidFill>
                <a:highlight>
                  <a:srgbClr val="FFFF00"/>
                </a:highlight>
                <a:latin typeface="+mn-lt"/>
              </a:rPr>
              <a:t>Level 3: </a:t>
            </a:r>
          </a:p>
          <a:p>
            <a:pPr algn="l" fontAlgn="base">
              <a:lnSpc>
                <a:spcPct val="120000"/>
              </a:lnSpc>
            </a:pPr>
            <a:r>
              <a:rPr lang="en-GB" sz="1200" dirty="0">
                <a:solidFill>
                  <a:srgbClr val="253746"/>
                </a:solidFill>
                <a:latin typeface="+mn-lt"/>
              </a:rPr>
              <a:t>Adds requirements for physical tamper-resistance and identity-based authentication. There must also be physical or logical separation between the interfaces by which “critical security parameters” enter and leave the module. Private keys can only enter or leave in encrypted form.</a:t>
            </a:r>
          </a:p>
          <a:p>
            <a:pPr algn="l" fontAlgn="base">
              <a:lnSpc>
                <a:spcPct val="120000"/>
              </a:lnSpc>
            </a:pPr>
            <a:r>
              <a:rPr lang="en-GB" sz="1200" b="1" dirty="0">
                <a:solidFill>
                  <a:srgbClr val="253746"/>
                </a:solidFill>
                <a:latin typeface="+mn-lt"/>
              </a:rPr>
              <a:t>Level 4: </a:t>
            </a:r>
          </a:p>
          <a:p>
            <a:pPr algn="l" fontAlgn="base">
              <a:lnSpc>
                <a:spcPct val="120000"/>
              </a:lnSpc>
            </a:pPr>
            <a:r>
              <a:rPr lang="en-GB" sz="1200" dirty="0">
                <a:solidFill>
                  <a:srgbClr val="253746"/>
                </a:solidFill>
                <a:latin typeface="+mn-lt"/>
              </a:rPr>
              <a:t>This level makes the physical security requirements more stringent, requiring the ability to be tamper-active, erasing the contents of the device if it detects various forms of environmental attack. The FIPS 140-2 standard technically allows for software-only implementations at level 3 or 4 but applies such stringent requirements that none have been validated.</a:t>
            </a:r>
          </a:p>
        </p:txBody>
      </p:sp>
    </p:spTree>
    <p:extLst>
      <p:ext uri="{BB962C8B-B14F-4D97-AF65-F5344CB8AC3E}">
        <p14:creationId xmlns:p14="http://schemas.microsoft.com/office/powerpoint/2010/main" val="371487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1D19-FF92-7B8C-AE75-FCC39C318255}"/>
              </a:ext>
            </a:extLst>
          </p:cNvPr>
          <p:cNvSpPr>
            <a:spLocks noGrp="1"/>
          </p:cNvSpPr>
          <p:nvPr>
            <p:ph type="title"/>
          </p:nvPr>
        </p:nvSpPr>
        <p:spPr>
          <a:xfrm>
            <a:off x="238068" y="291343"/>
            <a:ext cx="4045200" cy="1482300"/>
          </a:xfrm>
        </p:spPr>
        <p:txBody>
          <a:bodyPr spcFirstLastPara="1" wrap="square" lIns="91425" tIns="91425" rIns="91425" bIns="91425" anchor="b" anchorCtr="0">
            <a:normAutofit/>
          </a:bodyPr>
          <a:lstStyle/>
          <a:p>
            <a:r>
              <a:rPr lang="en-CH" b="0" i="0" u="none" strike="noStrike" cap="none" dirty="0">
                <a:latin typeface="Arial"/>
                <a:ea typeface="Arial"/>
                <a:cs typeface="Arial"/>
                <a:sym typeface="Arial"/>
              </a:rPr>
              <a:t>CloudHSM</a:t>
            </a:r>
          </a:p>
        </p:txBody>
      </p:sp>
      <p:sp>
        <p:nvSpPr>
          <p:cNvPr id="5" name="TextBox 4">
            <a:extLst>
              <a:ext uri="{FF2B5EF4-FFF2-40B4-BE49-F238E27FC236}">
                <a16:creationId xmlns:a16="http://schemas.microsoft.com/office/drawing/2014/main" id="{A85DCAEF-2C6A-DAFA-7B89-8F338EE18FEF}"/>
              </a:ext>
            </a:extLst>
          </p:cNvPr>
          <p:cNvSpPr txBox="1"/>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p>
            <a:pPr marL="457200" indent="-342900">
              <a:lnSpc>
                <a:spcPct val="115000"/>
              </a:lnSpc>
              <a:spcAft>
                <a:spcPts val="600"/>
              </a:spcAft>
              <a:buClr>
                <a:schemeClr val="dk2"/>
              </a:buClr>
              <a:buSzPts val="1800"/>
              <a:buFont typeface="Arial"/>
              <a:buChar char="●"/>
            </a:pPr>
            <a:r>
              <a:rPr lang="en-GB" sz="1800" b="0" i="0" u="none" strike="noStrike" cap="none">
                <a:solidFill>
                  <a:schemeClr val="dk2"/>
                </a:solidFill>
                <a:effectLst/>
                <a:latin typeface="Arial"/>
                <a:ea typeface="Arial"/>
                <a:cs typeface="Arial"/>
                <a:sym typeface="Arial"/>
              </a:rPr>
              <a:t>AWS CloudHSM is a cryptographic service for creating and maintaining hardware security modules (HSMs) in your AWS environment. </a:t>
            </a:r>
          </a:p>
          <a:p>
            <a:pPr marL="457200" indent="-342900">
              <a:lnSpc>
                <a:spcPct val="115000"/>
              </a:lnSpc>
              <a:spcAft>
                <a:spcPts val="600"/>
              </a:spcAft>
              <a:buClr>
                <a:schemeClr val="dk2"/>
              </a:buClr>
              <a:buSzPts val="1800"/>
              <a:buFont typeface="Arial"/>
              <a:buChar char="●"/>
            </a:pPr>
            <a:r>
              <a:rPr lang="en-GB" sz="1800" b="0" i="0" u="none" strike="noStrike" cap="none">
                <a:solidFill>
                  <a:schemeClr val="dk2"/>
                </a:solidFill>
                <a:effectLst/>
                <a:latin typeface="Arial"/>
                <a:ea typeface="Arial"/>
                <a:cs typeface="Arial"/>
                <a:sym typeface="Arial"/>
              </a:rPr>
              <a:t>HSMs are computing devices that process cryptographic operations and provide secure storage for cryptographic keys. </a:t>
            </a:r>
            <a:endParaRPr lang="en-CH" sz="1800" b="0" i="0" u="none" strike="noStrike" cap="none">
              <a:solidFill>
                <a:schemeClr val="dk2"/>
              </a:solidFill>
              <a:latin typeface="Arial"/>
              <a:ea typeface="Arial"/>
              <a:cs typeface="Arial"/>
              <a:sym typeface="Arial"/>
            </a:endParaRPr>
          </a:p>
        </p:txBody>
      </p:sp>
      <p:pic>
        <p:nvPicPr>
          <p:cNvPr id="3" name="Picture 4" descr="AWS CloudHSM">
            <a:extLst>
              <a:ext uri="{FF2B5EF4-FFF2-40B4-BE49-F238E27FC236}">
                <a16:creationId xmlns:a16="http://schemas.microsoft.com/office/drawing/2014/main" id="{820E5B11-9C6F-142E-16A3-CFE422AB1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68" y="2310236"/>
            <a:ext cx="4276499" cy="211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82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FFDE-57C8-E5CD-D2C1-D6E0A0C274A6}"/>
              </a:ext>
            </a:extLst>
          </p:cNvPr>
          <p:cNvSpPr>
            <a:spLocks noGrp="1"/>
          </p:cNvSpPr>
          <p:nvPr>
            <p:ph type="title"/>
          </p:nvPr>
        </p:nvSpPr>
        <p:spPr/>
        <p:txBody>
          <a:bodyPr>
            <a:normAutofit fontScale="90000"/>
          </a:bodyPr>
          <a:lstStyle/>
          <a:p>
            <a:r>
              <a:rPr lang="en-GB" b="0" i="0" dirty="0">
                <a:solidFill>
                  <a:srgbClr val="16191F"/>
                </a:solidFill>
                <a:effectLst/>
                <a:latin typeface="Amazon Ember"/>
              </a:rPr>
              <a:t>What is AWS </a:t>
            </a:r>
            <a:r>
              <a:rPr lang="en-GB" b="0" i="0" dirty="0" err="1">
                <a:solidFill>
                  <a:srgbClr val="16191F"/>
                </a:solidFill>
                <a:effectLst/>
                <a:latin typeface="Amazon Ember"/>
              </a:rPr>
              <a:t>CloudHSM</a:t>
            </a:r>
            <a:r>
              <a:rPr lang="en-GB" b="0" i="0" dirty="0">
                <a:solidFill>
                  <a:srgbClr val="16191F"/>
                </a:solidFill>
                <a:effectLst/>
                <a:latin typeface="Amazon Ember"/>
              </a:rPr>
              <a:t>?</a:t>
            </a:r>
            <a:br>
              <a:rPr lang="en-GB" b="0" i="0" dirty="0">
                <a:solidFill>
                  <a:srgbClr val="16191F"/>
                </a:solidFill>
                <a:effectLst/>
                <a:latin typeface="Amazon Ember"/>
              </a:rPr>
            </a:br>
            <a:br>
              <a:rPr lang="en-GB" b="0" i="0" dirty="0">
                <a:solidFill>
                  <a:srgbClr val="16191F"/>
                </a:solidFill>
                <a:effectLst/>
                <a:latin typeface="Amazon Ember"/>
              </a:rPr>
            </a:br>
            <a:br>
              <a:rPr lang="en-GB" b="0" i="0" dirty="0">
                <a:solidFill>
                  <a:srgbClr val="16191F"/>
                </a:solidFill>
                <a:effectLst/>
                <a:latin typeface="Amazon Ember"/>
              </a:rPr>
            </a:br>
            <a:endParaRPr lang="en-CH" dirty="0"/>
          </a:p>
        </p:txBody>
      </p:sp>
      <p:sp>
        <p:nvSpPr>
          <p:cNvPr id="3" name="Text Placeholder 2">
            <a:extLst>
              <a:ext uri="{FF2B5EF4-FFF2-40B4-BE49-F238E27FC236}">
                <a16:creationId xmlns:a16="http://schemas.microsoft.com/office/drawing/2014/main" id="{6862BA20-6B06-14F6-25EB-9A20082A2396}"/>
              </a:ext>
            </a:extLst>
          </p:cNvPr>
          <p:cNvSpPr>
            <a:spLocks noGrp="1"/>
          </p:cNvSpPr>
          <p:nvPr>
            <p:ph type="body" idx="1"/>
          </p:nvPr>
        </p:nvSpPr>
        <p:spPr>
          <a:xfrm>
            <a:off x="238548" y="1282075"/>
            <a:ext cx="8520600" cy="3416400"/>
          </a:xfrm>
        </p:spPr>
        <p:txBody>
          <a:bodyPr>
            <a:normAutofit fontScale="70000" lnSpcReduction="20000"/>
          </a:bodyPr>
          <a:lstStyle/>
          <a:p>
            <a:pPr marL="114300" indent="0" algn="l">
              <a:buNone/>
            </a:pPr>
            <a:r>
              <a:rPr lang="en-GB" b="0" i="0" dirty="0">
                <a:solidFill>
                  <a:srgbClr val="16191F"/>
                </a:solidFill>
                <a:effectLst/>
                <a:latin typeface="Amazon Ember"/>
              </a:rPr>
              <a:t>AWS </a:t>
            </a:r>
            <a:r>
              <a:rPr lang="en-GB" b="0" i="0" dirty="0" err="1">
                <a:solidFill>
                  <a:srgbClr val="16191F"/>
                </a:solidFill>
                <a:effectLst/>
                <a:latin typeface="Amazon Ember"/>
              </a:rPr>
              <a:t>CloudHSM</a:t>
            </a:r>
            <a:r>
              <a:rPr lang="en-GB" b="0" i="0" dirty="0">
                <a:solidFill>
                  <a:srgbClr val="16191F"/>
                </a:solidFill>
                <a:effectLst/>
                <a:latin typeface="Amazon Ember"/>
              </a:rPr>
              <a:t> offers customers a variety of benefits:</a:t>
            </a:r>
          </a:p>
          <a:p>
            <a:pPr marL="114300" indent="0" algn="l">
              <a:buNone/>
            </a:pPr>
            <a:endParaRPr lang="en-GB" b="0" i="0" dirty="0">
              <a:solidFill>
                <a:srgbClr val="16191F"/>
              </a:solidFill>
              <a:effectLst/>
              <a:latin typeface="Amazon Ember"/>
            </a:endParaRPr>
          </a:p>
          <a:p>
            <a:pPr algn="l"/>
            <a:r>
              <a:rPr lang="en-GB" b="1" i="0" dirty="0">
                <a:solidFill>
                  <a:srgbClr val="16191F"/>
                </a:solidFill>
                <a:effectLst/>
                <a:latin typeface="Amazon Ember"/>
              </a:rPr>
              <a:t>HSMs are FIPS 140-2 level-3 validated </a:t>
            </a:r>
            <a:r>
              <a:rPr lang="en-GB" b="0" i="0" dirty="0">
                <a:solidFill>
                  <a:srgbClr val="16191F"/>
                </a:solidFill>
                <a:effectLst/>
                <a:latin typeface="Amazon Ember"/>
              </a:rPr>
              <a:t>AWS </a:t>
            </a:r>
            <a:r>
              <a:rPr lang="en-GB" b="0" i="0" dirty="0" err="1">
                <a:solidFill>
                  <a:srgbClr val="16191F"/>
                </a:solidFill>
                <a:effectLst/>
                <a:latin typeface="Amazon Ember"/>
              </a:rPr>
              <a:t>CloudHSM</a:t>
            </a:r>
            <a:r>
              <a:rPr lang="en-GB" b="0" i="0" dirty="0">
                <a:solidFill>
                  <a:srgbClr val="16191F"/>
                </a:solidFill>
                <a:effectLst/>
                <a:latin typeface="Amazon Ember"/>
              </a:rPr>
              <a:t> uses general purpose HSMs that are standards-compliant, single-tenant, and FIPS 140-2 level-3 validated. They provide more flexibility when compared to the fully-managed AWS services that have predetermined algorithms and key lengths for your application.</a:t>
            </a:r>
          </a:p>
          <a:p>
            <a:pPr algn="l"/>
            <a:r>
              <a:rPr lang="en-GB" b="1" i="0" dirty="0">
                <a:solidFill>
                  <a:srgbClr val="16191F"/>
                </a:solidFill>
                <a:effectLst/>
                <a:latin typeface="Amazon Ember"/>
              </a:rPr>
              <a:t>E2E encryption is not visible to AWS </a:t>
            </a:r>
            <a:r>
              <a:rPr lang="en-GB" b="0" i="0" dirty="0">
                <a:solidFill>
                  <a:srgbClr val="16191F"/>
                </a:solidFill>
                <a:effectLst/>
                <a:latin typeface="Amazon Ember"/>
              </a:rPr>
              <a:t>Because your data plane is end-to-end (E2E) encrypted and not visible to AWS, you control your own user management (outside of IAM roles). </a:t>
            </a:r>
            <a:r>
              <a:rPr lang="en-GB" b="0" i="0" dirty="0">
                <a:solidFill>
                  <a:srgbClr val="16191F"/>
                </a:solidFill>
                <a:effectLst/>
                <a:highlight>
                  <a:srgbClr val="FFFF00"/>
                </a:highlight>
                <a:latin typeface="Amazon Ember"/>
              </a:rPr>
              <a:t>The trade off for this control is you have more responsibility than if you used a managed AWS service.</a:t>
            </a:r>
          </a:p>
          <a:p>
            <a:pPr algn="l"/>
            <a:r>
              <a:rPr lang="en-GB" b="1" i="0" dirty="0">
                <a:solidFill>
                  <a:srgbClr val="16191F"/>
                </a:solidFill>
                <a:effectLst/>
                <a:latin typeface="Amazon Ember"/>
              </a:rPr>
              <a:t>Full control of your keys, algorithms, and application development </a:t>
            </a:r>
            <a:r>
              <a:rPr lang="en-GB" b="0" i="0" dirty="0">
                <a:solidFill>
                  <a:srgbClr val="16191F"/>
                </a:solidFill>
                <a:effectLst/>
                <a:latin typeface="Amazon Ember"/>
              </a:rPr>
              <a:t>AWS </a:t>
            </a:r>
            <a:r>
              <a:rPr lang="en-GB" b="0" i="0" dirty="0" err="1">
                <a:solidFill>
                  <a:srgbClr val="16191F"/>
                </a:solidFill>
                <a:effectLst/>
                <a:latin typeface="Amazon Ember"/>
              </a:rPr>
              <a:t>CloudHSM</a:t>
            </a:r>
            <a:r>
              <a:rPr lang="en-GB" b="0" i="0" dirty="0">
                <a:solidFill>
                  <a:srgbClr val="16191F"/>
                </a:solidFill>
                <a:effectLst/>
                <a:latin typeface="Amazon Ember"/>
              </a:rPr>
              <a:t> gives you full control of the algorithms and keys you use. You can generate, store, import, export, manage, and use cryptographic keys (including, session keys, token keys, symmetric keys and asymmetric key pairs) Additionally, AWS </a:t>
            </a:r>
            <a:r>
              <a:rPr lang="en-GB" b="0" i="0" dirty="0" err="1">
                <a:solidFill>
                  <a:srgbClr val="16191F"/>
                </a:solidFill>
                <a:effectLst/>
                <a:latin typeface="Amazon Ember"/>
              </a:rPr>
              <a:t>CloudHSM</a:t>
            </a:r>
            <a:r>
              <a:rPr lang="en-GB" b="0" i="0" dirty="0">
                <a:solidFill>
                  <a:srgbClr val="16191F"/>
                </a:solidFill>
                <a:effectLst/>
                <a:latin typeface="Amazon Ember"/>
              </a:rPr>
              <a:t> SDKs give you full control over application development, application language, threading, and where your applications physically exist.</a:t>
            </a:r>
          </a:p>
          <a:p>
            <a:pPr algn="l"/>
            <a:r>
              <a:rPr lang="en-GB" b="1" i="0" dirty="0">
                <a:solidFill>
                  <a:srgbClr val="16191F"/>
                </a:solidFill>
                <a:effectLst/>
                <a:latin typeface="Amazon Ember"/>
              </a:rPr>
              <a:t>Migrate your cryptographic workloads to the cloud </a:t>
            </a:r>
            <a:r>
              <a:rPr lang="en-GB" b="0" i="0" dirty="0">
                <a:solidFill>
                  <a:srgbClr val="16191F"/>
                </a:solidFill>
                <a:effectLst/>
                <a:latin typeface="Amazon Ember"/>
              </a:rPr>
              <a:t>Customers migrating public key infrastructure that use Public Key Cryptography Standards #11 (PKCS #11), Java Cryptographic Extension (JCE), Cryptography API: Next Generation (CNG), or key storage provider (KSP) can migrate to AWS </a:t>
            </a:r>
            <a:r>
              <a:rPr lang="en-GB" b="0" i="0" dirty="0" err="1">
                <a:solidFill>
                  <a:srgbClr val="16191F"/>
                </a:solidFill>
                <a:effectLst/>
                <a:latin typeface="Amazon Ember"/>
              </a:rPr>
              <a:t>CloudHSM</a:t>
            </a:r>
            <a:r>
              <a:rPr lang="en-GB" b="0" i="0" dirty="0">
                <a:solidFill>
                  <a:srgbClr val="16191F"/>
                </a:solidFill>
                <a:effectLst/>
                <a:latin typeface="Amazon Ember"/>
              </a:rPr>
              <a:t> with fewer changes to their application.</a:t>
            </a:r>
          </a:p>
        </p:txBody>
      </p:sp>
    </p:spTree>
    <p:extLst>
      <p:ext uri="{BB962C8B-B14F-4D97-AF65-F5344CB8AC3E}">
        <p14:creationId xmlns:p14="http://schemas.microsoft.com/office/powerpoint/2010/main" val="217644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7E49-FA34-117E-B04D-4B5CD2A8579A}"/>
              </a:ext>
            </a:extLst>
          </p:cNvPr>
          <p:cNvSpPr>
            <a:spLocks noGrp="1"/>
          </p:cNvSpPr>
          <p:nvPr>
            <p:ph type="title"/>
          </p:nvPr>
        </p:nvSpPr>
        <p:spPr>
          <a:xfrm>
            <a:off x="265500" y="190759"/>
            <a:ext cx="4045200" cy="1482300"/>
          </a:xfrm>
        </p:spPr>
        <p:txBody>
          <a:bodyPr wrap="square" anchor="b">
            <a:normAutofit/>
          </a:bodyPr>
          <a:lstStyle/>
          <a:p>
            <a:r>
              <a:rPr lang="en-GB" sz="2800" b="0" i="0" dirty="0">
                <a:effectLst/>
              </a:rPr>
              <a:t>How AWS </a:t>
            </a:r>
            <a:r>
              <a:rPr lang="en-GB" sz="2800" b="0" i="0" dirty="0" err="1">
                <a:effectLst/>
              </a:rPr>
              <a:t>CloudHSM</a:t>
            </a:r>
            <a:r>
              <a:rPr lang="en-GB" sz="2800" b="0" i="0" dirty="0">
                <a:effectLst/>
              </a:rPr>
              <a:t> works</a:t>
            </a:r>
            <a:endParaRPr lang="en-CH" sz="2800" dirty="0"/>
          </a:p>
        </p:txBody>
      </p:sp>
      <p:sp>
        <p:nvSpPr>
          <p:cNvPr id="3" name="Text Placeholder 2">
            <a:extLst>
              <a:ext uri="{FF2B5EF4-FFF2-40B4-BE49-F238E27FC236}">
                <a16:creationId xmlns:a16="http://schemas.microsoft.com/office/drawing/2014/main" id="{5F5432B1-5A5F-E56D-2829-B03389CEAF22}"/>
              </a:ext>
            </a:extLst>
          </p:cNvPr>
          <p:cNvSpPr>
            <a:spLocks noGrp="1"/>
          </p:cNvSpPr>
          <p:nvPr>
            <p:ph type="body" idx="2"/>
          </p:nvPr>
        </p:nvSpPr>
        <p:spPr>
          <a:xfrm>
            <a:off x="4939500" y="724075"/>
            <a:ext cx="3837000" cy="3695100"/>
          </a:xfrm>
        </p:spPr>
        <p:txBody>
          <a:bodyPr wrap="square" anchor="ctr">
            <a:normAutofit/>
          </a:bodyPr>
          <a:lstStyle/>
          <a:p>
            <a:pPr marL="114300" indent="0">
              <a:spcAft>
                <a:spcPts val="600"/>
              </a:spcAft>
              <a:buNone/>
            </a:pPr>
            <a:r>
              <a:rPr lang="en-GB" b="0" i="0" dirty="0">
                <a:solidFill>
                  <a:schemeClr val="tx1"/>
                </a:solidFill>
                <a:effectLst/>
              </a:rPr>
              <a:t>AWS </a:t>
            </a:r>
            <a:r>
              <a:rPr lang="en-GB" b="0" i="0" dirty="0" err="1">
                <a:solidFill>
                  <a:schemeClr val="tx1"/>
                </a:solidFill>
                <a:effectLst/>
              </a:rPr>
              <a:t>CloudHSM</a:t>
            </a:r>
            <a:r>
              <a:rPr lang="en-GB" b="0" i="0" dirty="0">
                <a:solidFill>
                  <a:schemeClr val="tx1"/>
                </a:solidFill>
                <a:effectLst/>
              </a:rPr>
              <a:t> operates in your own Amazon Virtual Private Cloud (VPC). </a:t>
            </a:r>
          </a:p>
          <a:p>
            <a:pPr marL="114300" indent="0">
              <a:spcAft>
                <a:spcPts val="600"/>
              </a:spcAft>
              <a:buNone/>
            </a:pPr>
            <a:endParaRPr lang="en-GB" b="0" i="0" dirty="0">
              <a:solidFill>
                <a:schemeClr val="tx1"/>
              </a:solidFill>
              <a:effectLst/>
            </a:endParaRPr>
          </a:p>
          <a:p>
            <a:pPr marL="114300" indent="0">
              <a:spcAft>
                <a:spcPts val="600"/>
              </a:spcAft>
              <a:buNone/>
            </a:pPr>
            <a:r>
              <a:rPr lang="en-GB" b="0" i="0" dirty="0">
                <a:solidFill>
                  <a:schemeClr val="tx1"/>
                </a:solidFill>
                <a:effectLst/>
              </a:rPr>
              <a:t>Before you can use AWS </a:t>
            </a:r>
            <a:r>
              <a:rPr lang="en-GB" b="0" i="0" dirty="0" err="1">
                <a:solidFill>
                  <a:schemeClr val="tx1"/>
                </a:solidFill>
                <a:effectLst/>
              </a:rPr>
              <a:t>CloudHSM</a:t>
            </a:r>
            <a:r>
              <a:rPr lang="en-GB" b="0" i="0" dirty="0">
                <a:solidFill>
                  <a:schemeClr val="tx1"/>
                </a:solidFill>
                <a:effectLst/>
              </a:rPr>
              <a:t>, you first create a cluster, add HSMs to it, create users and keys, and then use Client SDKs to integrate your HSMs with your application.</a:t>
            </a:r>
            <a:endParaRPr lang="en-CH" dirty="0">
              <a:solidFill>
                <a:schemeClr val="tx1"/>
              </a:solidFill>
            </a:endParaRPr>
          </a:p>
        </p:txBody>
      </p:sp>
      <p:pic>
        <p:nvPicPr>
          <p:cNvPr id="1026" name="Picture 2" descr="AWS CloudHSM | Introduction to AWS Hardware Security Module">
            <a:extLst>
              <a:ext uri="{FF2B5EF4-FFF2-40B4-BE49-F238E27FC236}">
                <a16:creationId xmlns:a16="http://schemas.microsoft.com/office/drawing/2014/main" id="{E6D9B36D-2BF6-31E3-C93F-D2D265902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0" y="2474444"/>
            <a:ext cx="4268024" cy="238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00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0F3C-9E76-38F1-1B04-9A567CC41448}"/>
              </a:ext>
            </a:extLst>
          </p:cNvPr>
          <p:cNvSpPr>
            <a:spLocks noGrp="1"/>
          </p:cNvSpPr>
          <p:nvPr>
            <p:ph type="title"/>
          </p:nvPr>
        </p:nvSpPr>
        <p:spPr/>
        <p:txBody>
          <a:bodyPr>
            <a:normAutofit fontScale="90000"/>
          </a:bodyPr>
          <a:lstStyle/>
          <a:p>
            <a:r>
              <a:rPr lang="en-CH" dirty="0"/>
              <a:t>AWS CloudHSM clusters</a:t>
            </a:r>
          </a:p>
        </p:txBody>
      </p:sp>
      <p:sp>
        <p:nvSpPr>
          <p:cNvPr id="3" name="Text Placeholder 2">
            <a:extLst>
              <a:ext uri="{FF2B5EF4-FFF2-40B4-BE49-F238E27FC236}">
                <a16:creationId xmlns:a16="http://schemas.microsoft.com/office/drawing/2014/main" id="{A8A3D60D-9193-C7A8-7728-BA201E1ACC03}"/>
              </a:ext>
            </a:extLst>
          </p:cNvPr>
          <p:cNvSpPr>
            <a:spLocks noGrp="1"/>
          </p:cNvSpPr>
          <p:nvPr>
            <p:ph type="body" idx="1"/>
          </p:nvPr>
        </p:nvSpPr>
        <p:spPr/>
        <p:txBody>
          <a:bodyPr>
            <a:normAutofit/>
          </a:bodyPr>
          <a:lstStyle/>
          <a:p>
            <a:r>
              <a:rPr lang="en-GB" sz="1400" b="1" dirty="0">
                <a:solidFill>
                  <a:schemeClr val="tx1"/>
                </a:solidFill>
              </a:rPr>
              <a:t>Problem</a:t>
            </a:r>
            <a:r>
              <a:rPr lang="en-GB" sz="1400" dirty="0">
                <a:solidFill>
                  <a:schemeClr val="tx1"/>
                </a:solidFill>
              </a:rPr>
              <a:t>: Making individual HSMs work together in a synchronized, redundant, highly-available cluster can be difficult, but AWS </a:t>
            </a:r>
            <a:r>
              <a:rPr lang="en-GB" sz="1400" dirty="0" err="1">
                <a:solidFill>
                  <a:schemeClr val="tx1"/>
                </a:solidFill>
              </a:rPr>
              <a:t>CloudHSM</a:t>
            </a:r>
            <a:r>
              <a:rPr lang="en-GB" sz="1400" dirty="0">
                <a:solidFill>
                  <a:schemeClr val="tx1"/>
                </a:solidFill>
              </a:rPr>
              <a:t> does the heavy lifting for you by providing hardware security modules (HSMs) in clusters. </a:t>
            </a:r>
          </a:p>
          <a:p>
            <a:r>
              <a:rPr lang="en-GB" sz="1400" b="1" dirty="0">
                <a:solidFill>
                  <a:schemeClr val="tx1"/>
                </a:solidFill>
              </a:rPr>
              <a:t>Cluster</a:t>
            </a:r>
            <a:r>
              <a:rPr lang="en-GB" sz="1400" dirty="0">
                <a:solidFill>
                  <a:schemeClr val="tx1"/>
                </a:solidFill>
              </a:rPr>
              <a:t>: A cluster is a collection of individual HSMs that AWS </a:t>
            </a:r>
            <a:r>
              <a:rPr lang="en-GB" sz="1400" dirty="0" err="1">
                <a:solidFill>
                  <a:schemeClr val="tx1"/>
                </a:solidFill>
              </a:rPr>
              <a:t>CloudHSM</a:t>
            </a:r>
            <a:r>
              <a:rPr lang="en-GB" sz="1400" dirty="0">
                <a:solidFill>
                  <a:schemeClr val="tx1"/>
                </a:solidFill>
              </a:rPr>
              <a:t> keeps in sync. </a:t>
            </a:r>
          </a:p>
          <a:p>
            <a:r>
              <a:rPr lang="en-GB" sz="1400" b="1" dirty="0">
                <a:solidFill>
                  <a:schemeClr val="tx1"/>
                </a:solidFill>
              </a:rPr>
              <a:t>Replication</a:t>
            </a:r>
            <a:r>
              <a:rPr lang="en-GB" sz="1400" dirty="0">
                <a:solidFill>
                  <a:schemeClr val="tx1"/>
                </a:solidFill>
              </a:rPr>
              <a:t>: When you perform a task or operation on one HSM in a cluster, the other HSMs in that cluster are automatically kept up to date. </a:t>
            </a:r>
          </a:p>
          <a:p>
            <a:r>
              <a:rPr lang="en-GB" sz="1400" b="1" dirty="0">
                <a:solidFill>
                  <a:schemeClr val="tx1"/>
                </a:solidFill>
              </a:rPr>
              <a:t>High Availability</a:t>
            </a:r>
            <a:r>
              <a:rPr lang="en-GB" sz="1400" dirty="0">
                <a:solidFill>
                  <a:schemeClr val="tx1"/>
                </a:solidFill>
              </a:rPr>
              <a:t>: To meet your availability, durability, and scalability goals, you set the number of HSMs in your cluster across multiple availability zones. </a:t>
            </a:r>
          </a:p>
          <a:p>
            <a:r>
              <a:rPr lang="en-GB" sz="1400" b="1" dirty="0">
                <a:solidFill>
                  <a:schemeClr val="tx1"/>
                </a:solidFill>
              </a:rPr>
              <a:t>HSM limits</a:t>
            </a:r>
            <a:r>
              <a:rPr lang="en-GB" sz="1400" dirty="0">
                <a:solidFill>
                  <a:schemeClr val="tx1"/>
                </a:solidFill>
              </a:rPr>
              <a:t>: You can create a cluster that has 1 to 28 HSMs (the default limit is 6 HSMs per AWS account per AWS Region). </a:t>
            </a:r>
          </a:p>
          <a:p>
            <a:r>
              <a:rPr lang="en-GB" sz="1400" dirty="0">
                <a:solidFill>
                  <a:schemeClr val="tx1"/>
                </a:solidFill>
              </a:rPr>
              <a:t>You can place the HSMs in different Availability Zones in an AWS region. </a:t>
            </a:r>
          </a:p>
          <a:p>
            <a:r>
              <a:rPr lang="en-GB" sz="1400" dirty="0">
                <a:solidFill>
                  <a:schemeClr val="tx1"/>
                </a:solidFill>
              </a:rPr>
              <a:t>Adding more HSMs to a cluster provides higher performance. </a:t>
            </a:r>
          </a:p>
          <a:p>
            <a:r>
              <a:rPr lang="en-GB" sz="1400" dirty="0">
                <a:solidFill>
                  <a:schemeClr val="tx1"/>
                </a:solidFill>
              </a:rPr>
              <a:t>Spreading clusters across Availability Zones provides redundancy and high availability.</a:t>
            </a:r>
            <a:endParaRPr lang="en-CH" sz="1400" dirty="0">
              <a:solidFill>
                <a:schemeClr val="tx1"/>
              </a:solidFill>
            </a:endParaRPr>
          </a:p>
        </p:txBody>
      </p:sp>
    </p:spTree>
    <p:extLst>
      <p:ext uri="{BB962C8B-B14F-4D97-AF65-F5344CB8AC3E}">
        <p14:creationId xmlns:p14="http://schemas.microsoft.com/office/powerpoint/2010/main" val="378371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0B77-05C7-449B-5D3C-FE252B79C955}"/>
              </a:ext>
            </a:extLst>
          </p:cNvPr>
          <p:cNvSpPr>
            <a:spLocks noGrp="1"/>
          </p:cNvSpPr>
          <p:nvPr>
            <p:ph type="title"/>
          </p:nvPr>
        </p:nvSpPr>
        <p:spPr>
          <a:xfrm>
            <a:off x="311700" y="166245"/>
            <a:ext cx="8520600" cy="572700"/>
          </a:xfrm>
        </p:spPr>
        <p:txBody>
          <a:bodyPr>
            <a:normAutofit fontScale="90000"/>
          </a:bodyPr>
          <a:lstStyle/>
          <a:p>
            <a:r>
              <a:rPr lang="en-CH" dirty="0"/>
              <a:t>AWS HSM Users</a:t>
            </a:r>
          </a:p>
        </p:txBody>
      </p:sp>
      <p:sp>
        <p:nvSpPr>
          <p:cNvPr id="3" name="Text Placeholder 2">
            <a:extLst>
              <a:ext uri="{FF2B5EF4-FFF2-40B4-BE49-F238E27FC236}">
                <a16:creationId xmlns:a16="http://schemas.microsoft.com/office/drawing/2014/main" id="{93749DA5-2693-71E3-F13D-249093E3169A}"/>
              </a:ext>
            </a:extLst>
          </p:cNvPr>
          <p:cNvSpPr>
            <a:spLocks noGrp="1"/>
          </p:cNvSpPr>
          <p:nvPr>
            <p:ph type="body" idx="1"/>
          </p:nvPr>
        </p:nvSpPr>
        <p:spPr>
          <a:xfrm>
            <a:off x="311700" y="795636"/>
            <a:ext cx="8520600" cy="2806208"/>
          </a:xfrm>
        </p:spPr>
        <p:txBody>
          <a:bodyPr>
            <a:normAutofit lnSpcReduction="10000"/>
          </a:bodyPr>
          <a:lstStyle/>
          <a:p>
            <a:pPr algn="l"/>
            <a:r>
              <a:rPr lang="en-GB" sz="1500" b="0" i="0" dirty="0">
                <a:solidFill>
                  <a:srgbClr val="16191F"/>
                </a:solidFill>
                <a:effectLst/>
                <a:latin typeface="Amazon Ember"/>
              </a:rPr>
              <a:t>Unlike most AWS services and resources, </a:t>
            </a:r>
            <a:r>
              <a:rPr lang="en-GB" sz="1500" b="0" i="0" dirty="0">
                <a:solidFill>
                  <a:srgbClr val="16191F"/>
                </a:solidFill>
                <a:effectLst/>
                <a:highlight>
                  <a:srgbClr val="FFFF00"/>
                </a:highlight>
                <a:latin typeface="Amazon Ember"/>
              </a:rPr>
              <a:t>you do not use IAM users or IAM policies to access resources within your cluster</a:t>
            </a:r>
            <a:r>
              <a:rPr lang="en-GB" sz="1500" b="0" i="0" dirty="0">
                <a:solidFill>
                  <a:srgbClr val="16191F"/>
                </a:solidFill>
                <a:effectLst/>
                <a:latin typeface="Amazon Ember"/>
              </a:rPr>
              <a:t>. </a:t>
            </a:r>
            <a:endParaRPr lang="en-GB" sz="1500" dirty="0">
              <a:solidFill>
                <a:srgbClr val="16191F"/>
              </a:solidFill>
              <a:latin typeface="Amazon Ember"/>
            </a:endParaRPr>
          </a:p>
          <a:p>
            <a:pPr algn="l"/>
            <a:r>
              <a:rPr lang="en-GB" sz="1500" b="0" i="0" dirty="0">
                <a:solidFill>
                  <a:srgbClr val="16191F"/>
                </a:solidFill>
                <a:effectLst/>
                <a:latin typeface="Amazon Ember"/>
              </a:rPr>
              <a:t>Instead, you use </a:t>
            </a:r>
            <a:r>
              <a:rPr lang="en-GB" sz="1500" b="0" i="1" dirty="0">
                <a:solidFill>
                  <a:srgbClr val="16191F"/>
                </a:solidFill>
                <a:effectLst/>
                <a:highlight>
                  <a:srgbClr val="FFFF00"/>
                </a:highlight>
                <a:latin typeface="Amazon Ember"/>
              </a:rPr>
              <a:t>HSM users</a:t>
            </a:r>
            <a:r>
              <a:rPr lang="en-GB" sz="1500" b="0" i="0" dirty="0">
                <a:solidFill>
                  <a:srgbClr val="16191F"/>
                </a:solidFill>
                <a:effectLst/>
                <a:highlight>
                  <a:srgbClr val="FFFF00"/>
                </a:highlight>
                <a:latin typeface="Amazon Ember"/>
              </a:rPr>
              <a:t> directly on HSMs </a:t>
            </a:r>
            <a:r>
              <a:rPr lang="en-GB" sz="1500" b="0" i="0" dirty="0">
                <a:solidFill>
                  <a:srgbClr val="16191F"/>
                </a:solidFill>
                <a:effectLst/>
                <a:latin typeface="Amazon Ember"/>
              </a:rPr>
              <a:t>in your AWS </a:t>
            </a:r>
            <a:r>
              <a:rPr lang="en-GB" sz="1500" b="0" i="0" dirty="0" err="1">
                <a:solidFill>
                  <a:srgbClr val="16191F"/>
                </a:solidFill>
                <a:effectLst/>
                <a:latin typeface="Amazon Ember"/>
              </a:rPr>
              <a:t>CloudHSM</a:t>
            </a:r>
            <a:r>
              <a:rPr lang="en-GB" sz="1500" b="0" i="0" dirty="0">
                <a:solidFill>
                  <a:srgbClr val="16191F"/>
                </a:solidFill>
                <a:effectLst/>
                <a:latin typeface="Amazon Ember"/>
              </a:rPr>
              <a:t> cluster.</a:t>
            </a:r>
          </a:p>
          <a:p>
            <a:pPr algn="l"/>
            <a:r>
              <a:rPr lang="en-GB" sz="1500" b="1" i="0" u="sng" dirty="0">
                <a:solidFill>
                  <a:srgbClr val="16191F"/>
                </a:solidFill>
                <a:effectLst/>
                <a:latin typeface="Amazon Ember"/>
              </a:rPr>
              <a:t>HSM users are distinct from IAM users. </a:t>
            </a:r>
          </a:p>
          <a:p>
            <a:pPr algn="l"/>
            <a:r>
              <a:rPr lang="en-GB" sz="1500" b="0" i="0" dirty="0">
                <a:solidFill>
                  <a:srgbClr val="16191F"/>
                </a:solidFill>
                <a:effectLst/>
                <a:latin typeface="Amazon Ember"/>
              </a:rPr>
              <a:t>IAM users who have the correct credentials can create HSMs by interacting with resources through the AWS API. </a:t>
            </a:r>
          </a:p>
          <a:p>
            <a:pPr algn="l"/>
            <a:r>
              <a:rPr lang="en-GB" sz="1500" b="0" i="0" dirty="0">
                <a:solidFill>
                  <a:srgbClr val="16191F"/>
                </a:solidFill>
                <a:effectLst/>
                <a:latin typeface="Amazon Ember"/>
              </a:rPr>
              <a:t>Since E2E encryption is not visible to AWS, you must use HSM user credentials to authenticate operations on the HSM because credentials takes place directly on the HSM. </a:t>
            </a:r>
          </a:p>
          <a:p>
            <a:pPr algn="l"/>
            <a:r>
              <a:rPr lang="en-GB" sz="1500" b="0" i="0" dirty="0">
                <a:solidFill>
                  <a:srgbClr val="16191F"/>
                </a:solidFill>
                <a:effectLst/>
                <a:latin typeface="Amazon Ember"/>
              </a:rPr>
              <a:t>The HSM authenticates each HSM user by means of credentials that you define and manage.</a:t>
            </a:r>
          </a:p>
          <a:p>
            <a:pPr algn="l"/>
            <a:r>
              <a:rPr lang="en-GB" sz="1500" b="0" i="0" dirty="0">
                <a:solidFill>
                  <a:srgbClr val="16191F"/>
                </a:solidFill>
                <a:effectLst/>
                <a:latin typeface="Amazon Ember"/>
              </a:rPr>
              <a:t>Each HSM user has a </a:t>
            </a:r>
            <a:r>
              <a:rPr lang="en-GB" sz="1500" b="0" i="1" dirty="0">
                <a:solidFill>
                  <a:srgbClr val="16191F"/>
                </a:solidFill>
                <a:effectLst/>
                <a:latin typeface="Amazon Ember"/>
              </a:rPr>
              <a:t>type</a:t>
            </a:r>
            <a:r>
              <a:rPr lang="en-GB" sz="1500" b="0" i="0" dirty="0">
                <a:solidFill>
                  <a:srgbClr val="16191F"/>
                </a:solidFill>
                <a:effectLst/>
                <a:latin typeface="Amazon Ember"/>
              </a:rPr>
              <a:t> that determines which operations that user can perform on the HSM.</a:t>
            </a:r>
          </a:p>
        </p:txBody>
      </p:sp>
      <p:sp>
        <p:nvSpPr>
          <p:cNvPr id="5" name="TextBox 4">
            <a:extLst>
              <a:ext uri="{FF2B5EF4-FFF2-40B4-BE49-F238E27FC236}">
                <a16:creationId xmlns:a16="http://schemas.microsoft.com/office/drawing/2014/main" id="{8C4F429E-BC52-02C6-E7F2-97A29FB7FB44}"/>
              </a:ext>
            </a:extLst>
          </p:cNvPr>
          <p:cNvSpPr txBox="1"/>
          <p:nvPr/>
        </p:nvSpPr>
        <p:spPr>
          <a:xfrm>
            <a:off x="401443" y="3711674"/>
            <a:ext cx="8642195" cy="1015663"/>
          </a:xfrm>
          <a:prstGeom prst="rect">
            <a:avLst/>
          </a:prstGeom>
          <a:noFill/>
        </p:spPr>
        <p:txBody>
          <a:bodyPr wrap="square">
            <a:spAutoFit/>
          </a:bodyPr>
          <a:lstStyle/>
          <a:p>
            <a:pPr algn="l"/>
            <a:r>
              <a:rPr lang="en-GB" sz="1200" b="0" i="0" dirty="0">
                <a:solidFill>
                  <a:srgbClr val="44413D"/>
                </a:solidFill>
                <a:effectLst/>
                <a:latin typeface="Open Sans" panose="020B0606030504020204" pitchFamily="34" charset="0"/>
              </a:rPr>
              <a:t>An HSM user has a type that defines which operations they can perform on HSM.</a:t>
            </a:r>
          </a:p>
          <a:p>
            <a:pPr marL="742950" lvl="1" indent="-285750" algn="l">
              <a:buFont typeface="Arial" panose="020B0604020202020204" pitchFamily="34" charset="0"/>
              <a:buChar char="•"/>
            </a:pPr>
            <a:r>
              <a:rPr lang="en-GB" sz="1200" b="1" i="0" dirty="0" err="1">
                <a:solidFill>
                  <a:srgbClr val="44413D"/>
                </a:solidFill>
                <a:effectLst/>
                <a:latin typeface="Open Sans" panose="020B0606030504020204" pitchFamily="34" charset="0"/>
              </a:rPr>
              <a:t>Precrypto</a:t>
            </a:r>
            <a:r>
              <a:rPr lang="en-GB" sz="1200" b="1" i="0" dirty="0">
                <a:solidFill>
                  <a:srgbClr val="44413D"/>
                </a:solidFill>
                <a:effectLst/>
                <a:latin typeface="Open Sans" panose="020B0606030504020204" pitchFamily="34" charset="0"/>
              </a:rPr>
              <a:t> officer (PRECO)</a:t>
            </a:r>
            <a:r>
              <a:rPr lang="en-GB" sz="1200" b="0" i="0" dirty="0">
                <a:solidFill>
                  <a:srgbClr val="44413D"/>
                </a:solidFill>
                <a:effectLst/>
                <a:latin typeface="Open Sans" panose="020B0606030504020204" pitchFamily="34" charset="0"/>
              </a:rPr>
              <a:t> – temporary user on the first HSM in a cluster.</a:t>
            </a:r>
          </a:p>
          <a:p>
            <a:pPr marL="742950" lvl="1" indent="-285750" algn="l">
              <a:buFont typeface="Arial" panose="020B0604020202020204" pitchFamily="34" charset="0"/>
              <a:buChar char="•"/>
            </a:pPr>
            <a:r>
              <a:rPr lang="en-GB" sz="1200" b="1" i="0" dirty="0">
                <a:solidFill>
                  <a:srgbClr val="44413D"/>
                </a:solidFill>
                <a:effectLst/>
                <a:latin typeface="Open Sans" panose="020B0606030504020204" pitchFamily="34" charset="0"/>
              </a:rPr>
              <a:t>Crypto officer (CO | PCO)</a:t>
            </a:r>
            <a:r>
              <a:rPr lang="en-GB" sz="1200" b="0" i="0" dirty="0">
                <a:solidFill>
                  <a:srgbClr val="44413D"/>
                </a:solidFill>
                <a:effectLst/>
                <a:latin typeface="Open Sans" panose="020B0606030504020204" pitchFamily="34" charset="0"/>
              </a:rPr>
              <a:t> – performs user management operations and supports 2FA.</a:t>
            </a:r>
          </a:p>
          <a:p>
            <a:pPr marL="742950" lvl="1" indent="-285750" algn="l">
              <a:buFont typeface="Arial" panose="020B0604020202020204" pitchFamily="34" charset="0"/>
              <a:buChar char="•"/>
            </a:pPr>
            <a:r>
              <a:rPr lang="en-GB" sz="1200" b="1" i="0" dirty="0">
                <a:solidFill>
                  <a:srgbClr val="44413D"/>
                </a:solidFill>
                <a:effectLst/>
                <a:latin typeface="Open Sans" panose="020B0606030504020204" pitchFamily="34" charset="0"/>
              </a:rPr>
              <a:t>Crypto user (CU) </a:t>
            </a:r>
            <a:r>
              <a:rPr lang="en-GB" sz="1200" b="0" i="0" dirty="0">
                <a:solidFill>
                  <a:srgbClr val="44413D"/>
                </a:solidFill>
                <a:effectLst/>
                <a:latin typeface="Open Sans" panose="020B0606030504020204" pitchFamily="34" charset="0"/>
              </a:rPr>
              <a:t>– performs key management and cryptographic operations.</a:t>
            </a:r>
          </a:p>
          <a:p>
            <a:pPr marL="742950" lvl="1" indent="-285750" algn="l">
              <a:buFont typeface="Arial" panose="020B0604020202020204" pitchFamily="34" charset="0"/>
              <a:buChar char="•"/>
            </a:pPr>
            <a:r>
              <a:rPr lang="en-GB" sz="1200" b="1" i="0" dirty="0">
                <a:solidFill>
                  <a:srgbClr val="44413D"/>
                </a:solidFill>
                <a:effectLst/>
                <a:latin typeface="Open Sans" panose="020B0606030504020204" pitchFamily="34" charset="0"/>
              </a:rPr>
              <a:t>Appliance user (AU)</a:t>
            </a:r>
            <a:r>
              <a:rPr lang="en-GB" sz="1200" b="0" i="0" dirty="0">
                <a:solidFill>
                  <a:srgbClr val="44413D"/>
                </a:solidFill>
                <a:effectLst/>
                <a:latin typeface="Open Sans" panose="020B0606030504020204" pitchFamily="34" charset="0"/>
              </a:rPr>
              <a:t> – performs cloning and synchronization operations.</a:t>
            </a:r>
          </a:p>
        </p:txBody>
      </p:sp>
    </p:spTree>
    <p:extLst>
      <p:ext uri="{BB962C8B-B14F-4D97-AF65-F5344CB8AC3E}">
        <p14:creationId xmlns:p14="http://schemas.microsoft.com/office/powerpoint/2010/main" val="229375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45307-A6AE-C372-F101-8960CAEB3D30}"/>
              </a:ext>
            </a:extLst>
          </p:cNvPr>
          <p:cNvSpPr>
            <a:spLocks noGrp="1"/>
          </p:cNvSpPr>
          <p:nvPr>
            <p:ph type="title"/>
          </p:nvPr>
        </p:nvSpPr>
        <p:spPr/>
        <p:txBody>
          <a:bodyPr>
            <a:normAutofit fontScale="90000"/>
          </a:bodyPr>
          <a:lstStyle/>
          <a:p>
            <a:pPr algn="l"/>
            <a:r>
              <a:rPr lang="en-CH" dirty="0"/>
              <a:t>HSM </a:t>
            </a:r>
            <a:r>
              <a:rPr lang="en-GB" b="0" i="0" dirty="0">
                <a:solidFill>
                  <a:srgbClr val="16191F"/>
                </a:solidFill>
                <a:effectLst/>
                <a:latin typeface="Amazon Ember"/>
              </a:rPr>
              <a:t>Client SDKs</a:t>
            </a:r>
            <a:br>
              <a:rPr lang="en-GB" b="0" i="0" dirty="0">
                <a:solidFill>
                  <a:srgbClr val="16191F"/>
                </a:solidFill>
                <a:effectLst/>
                <a:latin typeface="Amazon Ember"/>
              </a:rPr>
            </a:br>
            <a:br>
              <a:rPr lang="en-GB" b="0" i="0" dirty="0">
                <a:solidFill>
                  <a:srgbClr val="16191F"/>
                </a:solidFill>
                <a:effectLst/>
                <a:latin typeface="Amazon Ember"/>
              </a:rPr>
            </a:br>
            <a:br>
              <a:rPr lang="en-GB" b="0" i="0" dirty="0">
                <a:solidFill>
                  <a:srgbClr val="16191F"/>
                </a:solidFill>
                <a:effectLst/>
                <a:latin typeface="Amazon Ember"/>
              </a:rPr>
            </a:br>
            <a:endParaRPr lang="en-CH" dirty="0"/>
          </a:p>
        </p:txBody>
      </p:sp>
      <p:sp>
        <p:nvSpPr>
          <p:cNvPr id="3" name="Text Placeholder 2">
            <a:extLst>
              <a:ext uri="{FF2B5EF4-FFF2-40B4-BE49-F238E27FC236}">
                <a16:creationId xmlns:a16="http://schemas.microsoft.com/office/drawing/2014/main" id="{FE643473-752A-ACD0-4428-ACED95AC4E33}"/>
              </a:ext>
            </a:extLst>
          </p:cNvPr>
          <p:cNvSpPr>
            <a:spLocks noGrp="1"/>
          </p:cNvSpPr>
          <p:nvPr>
            <p:ph type="body" idx="1"/>
          </p:nvPr>
        </p:nvSpPr>
        <p:spPr>
          <a:xfrm>
            <a:off x="311701" y="1471961"/>
            <a:ext cx="5799168" cy="3096914"/>
          </a:xfrm>
        </p:spPr>
        <p:txBody>
          <a:bodyPr/>
          <a:lstStyle/>
          <a:p>
            <a:pPr marL="114300" indent="0" algn="l">
              <a:buNone/>
            </a:pPr>
            <a:r>
              <a:rPr lang="en-GB" b="0" i="0" dirty="0">
                <a:solidFill>
                  <a:srgbClr val="16191F"/>
                </a:solidFill>
                <a:effectLst/>
                <a:latin typeface="Amazon Ember"/>
              </a:rPr>
              <a:t>AWS </a:t>
            </a:r>
            <a:r>
              <a:rPr lang="en-GB" b="0" i="0" dirty="0" err="1">
                <a:solidFill>
                  <a:srgbClr val="16191F"/>
                </a:solidFill>
                <a:effectLst/>
                <a:latin typeface="Amazon Ember"/>
              </a:rPr>
              <a:t>CloudHSM</a:t>
            </a:r>
            <a:r>
              <a:rPr lang="en-GB" b="0" i="0" dirty="0">
                <a:solidFill>
                  <a:srgbClr val="16191F"/>
                </a:solidFill>
                <a:effectLst/>
                <a:latin typeface="Amazon Ember"/>
              </a:rPr>
              <a:t> has SDKs for:</a:t>
            </a:r>
          </a:p>
          <a:p>
            <a:r>
              <a:rPr lang="en-GB" b="0" i="0" dirty="0">
                <a:solidFill>
                  <a:srgbClr val="16191F"/>
                </a:solidFill>
                <a:effectLst/>
                <a:latin typeface="Amazon Ember"/>
              </a:rPr>
              <a:t>Public Key Cryptography Standards #11 (PKCS #11)</a:t>
            </a:r>
          </a:p>
          <a:p>
            <a:r>
              <a:rPr lang="en-GB" b="0" i="0" dirty="0">
                <a:solidFill>
                  <a:srgbClr val="16191F"/>
                </a:solidFill>
                <a:effectLst/>
                <a:latin typeface="Amazon Ember"/>
              </a:rPr>
              <a:t>JCE provider</a:t>
            </a:r>
          </a:p>
          <a:p>
            <a:r>
              <a:rPr lang="en-GB" b="0" i="0" dirty="0">
                <a:solidFill>
                  <a:srgbClr val="16191F"/>
                </a:solidFill>
                <a:effectLst/>
                <a:latin typeface="Amazon Ember"/>
              </a:rPr>
              <a:t>OpenSSL Dynamic Engine</a:t>
            </a:r>
          </a:p>
          <a:p>
            <a:r>
              <a:rPr lang="en-GB" b="0" i="0" dirty="0">
                <a:solidFill>
                  <a:srgbClr val="16191F"/>
                </a:solidFill>
                <a:effectLst/>
                <a:latin typeface="Amazon Ember"/>
              </a:rPr>
              <a:t>Cryptography API: Next Generation (CNG) and key storage provider (KSP) for Microsoft Windows</a:t>
            </a:r>
          </a:p>
          <a:p>
            <a:pPr marL="114300" indent="0">
              <a:buNone/>
            </a:pPr>
            <a:endParaRPr lang="en-CH" dirty="0"/>
          </a:p>
          <a:p>
            <a:pPr marL="114300" indent="0">
              <a:buNone/>
            </a:pPr>
            <a:r>
              <a:rPr lang="en-CH" dirty="0"/>
              <a:t>(</a:t>
            </a:r>
            <a:r>
              <a:rPr lang="en-GB" dirty="0"/>
              <a:t>https://</a:t>
            </a:r>
            <a:r>
              <a:rPr lang="en-GB" dirty="0" err="1"/>
              <a:t>docs.aws.amazon.com</a:t>
            </a:r>
            <a:r>
              <a:rPr lang="en-GB" dirty="0"/>
              <a:t>/</a:t>
            </a:r>
            <a:r>
              <a:rPr lang="en-GB" dirty="0" err="1"/>
              <a:t>cloudhsm</a:t>
            </a:r>
            <a:r>
              <a:rPr lang="en-GB" dirty="0"/>
              <a:t>/latest/</a:t>
            </a:r>
            <a:r>
              <a:rPr lang="en-GB" dirty="0" err="1"/>
              <a:t>userguide</a:t>
            </a:r>
            <a:r>
              <a:rPr lang="en-GB" dirty="0"/>
              <a:t>/use-</a:t>
            </a:r>
            <a:r>
              <a:rPr lang="en-GB" dirty="0" err="1"/>
              <a:t>hsm.html</a:t>
            </a:r>
            <a:r>
              <a:rPr lang="en-CH" dirty="0"/>
              <a:t>)</a:t>
            </a:r>
          </a:p>
        </p:txBody>
      </p:sp>
      <p:pic>
        <p:nvPicPr>
          <p:cNvPr id="2050" name="Picture 2" descr="How to overcome limitations of having 1 data source: Multisource SDK with  SAP BusinessObjects Design Studio 1.5 - Clariba website">
            <a:extLst>
              <a:ext uri="{FF2B5EF4-FFF2-40B4-BE49-F238E27FC236}">
                <a16:creationId xmlns:a16="http://schemas.microsoft.com/office/drawing/2014/main" id="{17DC5D57-B8C4-2367-D0A2-154EE905E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044" y="1430440"/>
            <a:ext cx="2282620" cy="2282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92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3DC5-A145-172D-A5FC-75B80E3D6F9B}"/>
              </a:ext>
            </a:extLst>
          </p:cNvPr>
          <p:cNvSpPr>
            <a:spLocks noGrp="1"/>
          </p:cNvSpPr>
          <p:nvPr>
            <p:ph type="title"/>
          </p:nvPr>
        </p:nvSpPr>
        <p:spPr/>
        <p:txBody>
          <a:bodyPr>
            <a:normAutofit fontScale="90000"/>
          </a:bodyPr>
          <a:lstStyle/>
          <a:p>
            <a:r>
              <a:rPr lang="en-GB" b="0" i="0" dirty="0">
                <a:solidFill>
                  <a:srgbClr val="16191F"/>
                </a:solidFill>
                <a:effectLst/>
                <a:latin typeface="Amazon Ember"/>
              </a:rPr>
              <a:t>AWS </a:t>
            </a:r>
            <a:r>
              <a:rPr lang="en-GB" b="0" i="0" dirty="0" err="1">
                <a:solidFill>
                  <a:srgbClr val="16191F"/>
                </a:solidFill>
                <a:effectLst/>
                <a:latin typeface="Amazon Ember"/>
              </a:rPr>
              <a:t>CloudHSM</a:t>
            </a:r>
            <a:r>
              <a:rPr lang="en-GB" b="0" i="0" dirty="0">
                <a:solidFill>
                  <a:srgbClr val="16191F"/>
                </a:solidFill>
                <a:effectLst/>
                <a:latin typeface="Amazon Ember"/>
              </a:rPr>
              <a:t> cluster backups</a:t>
            </a:r>
            <a:br>
              <a:rPr lang="en-GB" b="0" i="0" dirty="0">
                <a:solidFill>
                  <a:srgbClr val="16191F"/>
                </a:solidFill>
                <a:effectLst/>
                <a:latin typeface="Amazon Ember"/>
              </a:rPr>
            </a:br>
            <a:endParaRPr lang="en-CH" dirty="0"/>
          </a:p>
        </p:txBody>
      </p:sp>
      <p:sp>
        <p:nvSpPr>
          <p:cNvPr id="3" name="Text Placeholder 2">
            <a:extLst>
              <a:ext uri="{FF2B5EF4-FFF2-40B4-BE49-F238E27FC236}">
                <a16:creationId xmlns:a16="http://schemas.microsoft.com/office/drawing/2014/main" id="{FE50A1E9-641D-01F0-7256-7CBBDC29BDE4}"/>
              </a:ext>
            </a:extLst>
          </p:cNvPr>
          <p:cNvSpPr>
            <a:spLocks noGrp="1"/>
          </p:cNvSpPr>
          <p:nvPr>
            <p:ph type="body" idx="1"/>
          </p:nvPr>
        </p:nvSpPr>
        <p:spPr>
          <a:xfrm>
            <a:off x="311700" y="1152474"/>
            <a:ext cx="4260300" cy="3681579"/>
          </a:xfrm>
        </p:spPr>
        <p:txBody>
          <a:bodyPr>
            <a:noAutofit/>
          </a:bodyPr>
          <a:lstStyle/>
          <a:p>
            <a:r>
              <a:rPr lang="en-GB" sz="1200" b="0" i="0" dirty="0">
                <a:solidFill>
                  <a:srgbClr val="16191F"/>
                </a:solidFill>
                <a:effectLst/>
                <a:latin typeface="Amazon Ember"/>
              </a:rPr>
              <a:t>AWS </a:t>
            </a:r>
            <a:r>
              <a:rPr lang="en-GB" sz="1200" b="0" i="0" dirty="0" err="1">
                <a:solidFill>
                  <a:srgbClr val="16191F"/>
                </a:solidFill>
                <a:effectLst/>
                <a:latin typeface="Amazon Ember"/>
              </a:rPr>
              <a:t>CloudHSM</a:t>
            </a:r>
            <a:r>
              <a:rPr lang="en-GB" sz="1200" b="0" i="0" dirty="0">
                <a:solidFill>
                  <a:srgbClr val="16191F"/>
                </a:solidFill>
                <a:effectLst/>
                <a:latin typeface="Amazon Ember"/>
              </a:rPr>
              <a:t> makes periodic backups of the users, keys, and policies in the cluster. Backups are secure, durable, and updated on a predictable schedule. The following illustration shows the relationship of your backups to the cluster.</a:t>
            </a:r>
          </a:p>
          <a:p>
            <a:pPr algn="l"/>
            <a:r>
              <a:rPr lang="en-GB" sz="1200" b="1" i="0" dirty="0">
                <a:solidFill>
                  <a:srgbClr val="16191F"/>
                </a:solidFill>
                <a:effectLst/>
                <a:latin typeface="Amazon Ember"/>
              </a:rPr>
              <a:t>Security </a:t>
            </a:r>
            <a:r>
              <a:rPr lang="en-GB" sz="1200" b="0" i="0" dirty="0">
                <a:solidFill>
                  <a:srgbClr val="16191F"/>
                </a:solidFill>
                <a:effectLst/>
                <a:latin typeface="Amazon Ember"/>
              </a:rPr>
              <a:t>When AWS </a:t>
            </a:r>
            <a:r>
              <a:rPr lang="en-GB" sz="1200" b="0" i="0" dirty="0" err="1">
                <a:solidFill>
                  <a:srgbClr val="16191F"/>
                </a:solidFill>
                <a:effectLst/>
                <a:latin typeface="Amazon Ember"/>
              </a:rPr>
              <a:t>CloudHSM</a:t>
            </a:r>
            <a:r>
              <a:rPr lang="en-GB" sz="1200" b="0" i="0" dirty="0">
                <a:solidFill>
                  <a:srgbClr val="16191F"/>
                </a:solidFill>
                <a:effectLst/>
                <a:latin typeface="Amazon Ember"/>
              </a:rPr>
              <a:t> makes a backup from the HSM, the HSM encrypts all of its data before sending it to AWS </a:t>
            </a:r>
            <a:r>
              <a:rPr lang="en-GB" sz="1200" b="0" i="0" dirty="0" err="1">
                <a:solidFill>
                  <a:srgbClr val="16191F"/>
                </a:solidFill>
                <a:effectLst/>
                <a:latin typeface="Amazon Ember"/>
              </a:rPr>
              <a:t>CloudHSM</a:t>
            </a:r>
            <a:r>
              <a:rPr lang="en-GB" sz="1200" b="0" i="0" dirty="0">
                <a:solidFill>
                  <a:srgbClr val="16191F"/>
                </a:solidFill>
                <a:effectLst/>
                <a:latin typeface="Amazon Ember"/>
              </a:rPr>
              <a:t>. </a:t>
            </a:r>
            <a:r>
              <a:rPr lang="en-GB" sz="1200" b="0" i="0" dirty="0">
                <a:solidFill>
                  <a:srgbClr val="16191F"/>
                </a:solidFill>
                <a:effectLst/>
                <a:highlight>
                  <a:srgbClr val="FFFF00"/>
                </a:highlight>
                <a:latin typeface="Amazon Ember"/>
              </a:rPr>
              <a:t>The data never leaves the HSM in plaintext form</a:t>
            </a:r>
            <a:r>
              <a:rPr lang="en-GB" sz="1200" b="0" i="0" dirty="0">
                <a:solidFill>
                  <a:srgbClr val="16191F"/>
                </a:solidFill>
                <a:effectLst/>
                <a:latin typeface="Amazon Ember"/>
              </a:rPr>
              <a:t>. Additionally, backups cannot be decrypted by AWS because AWS doesn’t have access to key used to decrypt the backups.</a:t>
            </a:r>
          </a:p>
          <a:p>
            <a:pPr algn="l"/>
            <a:r>
              <a:rPr lang="en-GB" sz="1200" b="1" i="0" dirty="0">
                <a:solidFill>
                  <a:srgbClr val="16191F"/>
                </a:solidFill>
                <a:effectLst/>
                <a:latin typeface="Amazon Ember"/>
              </a:rPr>
              <a:t>Durability </a:t>
            </a:r>
            <a:r>
              <a:rPr lang="en-GB" sz="1200" b="0" i="0" dirty="0">
                <a:solidFill>
                  <a:srgbClr val="16191F"/>
                </a:solidFill>
                <a:effectLst/>
                <a:latin typeface="Amazon Ember"/>
              </a:rPr>
              <a:t>AWS </a:t>
            </a:r>
            <a:r>
              <a:rPr lang="en-GB" sz="1200" b="0" i="0" dirty="0" err="1">
                <a:solidFill>
                  <a:srgbClr val="16191F"/>
                </a:solidFill>
                <a:effectLst/>
                <a:latin typeface="Amazon Ember"/>
              </a:rPr>
              <a:t>CloudHSM</a:t>
            </a:r>
            <a:r>
              <a:rPr lang="en-GB" sz="1200" b="0" i="0" dirty="0">
                <a:solidFill>
                  <a:srgbClr val="16191F"/>
                </a:solidFill>
                <a:effectLst/>
                <a:latin typeface="Amazon Ember"/>
              </a:rPr>
              <a:t> stores backups in a service-controlled S3 bucket in the same region as your cluster. Backups have a 99.999999999% durability level, the same as any object stored in Amazon S3.</a:t>
            </a:r>
            <a:br>
              <a:rPr lang="en-GB" sz="1200" dirty="0"/>
            </a:br>
            <a:endParaRPr lang="en-CH" sz="1200" dirty="0"/>
          </a:p>
        </p:txBody>
      </p:sp>
      <p:pic>
        <p:nvPicPr>
          <p:cNvPr id="3074" name="Picture 2" descr="&#10;      AWS CloudHSM cluster backups encrypted in a service-controlled Amazon S3 bucket.&#10;    ">
            <a:extLst>
              <a:ext uri="{FF2B5EF4-FFF2-40B4-BE49-F238E27FC236}">
                <a16:creationId xmlns:a16="http://schemas.microsoft.com/office/drawing/2014/main" id="{D608DBC3-483B-C877-1D21-4BB022E44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919" y="1315843"/>
            <a:ext cx="4178403" cy="280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5459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1873</TotalTime>
  <Words>1580</Words>
  <Application>Microsoft Macintosh PowerPoint</Application>
  <PresentationFormat>On-screen Show (16:9)</PresentationFormat>
  <Paragraphs>89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 Ember</vt:lpstr>
      <vt:lpstr>AmazonEmberBold</vt:lpstr>
      <vt:lpstr>Arial</vt:lpstr>
      <vt:lpstr>Open Sans</vt:lpstr>
      <vt:lpstr>var(--h2_typography-font-family)</vt:lpstr>
      <vt:lpstr>Simple Light</vt:lpstr>
      <vt:lpstr>Hardware Security Module (HSM)</vt:lpstr>
      <vt:lpstr>What is FIPS 140-2 and why is it important? </vt:lpstr>
      <vt:lpstr>CloudHSM</vt:lpstr>
      <vt:lpstr>What is AWS CloudHSM?   </vt:lpstr>
      <vt:lpstr>How AWS CloudHSM works</vt:lpstr>
      <vt:lpstr>AWS CloudHSM clusters</vt:lpstr>
      <vt:lpstr>AWS HSM Users</vt:lpstr>
      <vt:lpstr>HSM Client SDKs   </vt:lpstr>
      <vt:lpstr>AWS CloudHSM cluster backups </vt:lpstr>
      <vt:lpstr>AWS HSM Pricing</vt:lpstr>
      <vt:lpstr>AWS CloudHSM vs Vault: What are the differences?  </vt:lpstr>
      <vt:lpstr>AWS KSM vs CloudHSM</vt:lpstr>
      <vt:lpstr>HSM In Payment Industry for PCI DSS compliance</vt:lpstr>
      <vt:lpstr>Understanding AWS CloudHSM Cluster Synchronization </vt:lpstr>
      <vt:lpstr>Exam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Ilya Chakun</cp:lastModifiedBy>
  <cp:revision>4</cp:revision>
  <dcterms:modified xsi:type="dcterms:W3CDTF">2023-09-02T16:50:53Z</dcterms:modified>
</cp:coreProperties>
</file>