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87E52F-BA3E-4E9C-A7EB-66F3B151CE1C}">
  <a:tblStyle styleId="{2287E52F-BA3E-4E9C-A7EB-66F3B151CE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f373a1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f373a1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f373a1a4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f373a1a4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f373a1a4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f373a1a4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f373a1a4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f373a1a4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f373a1a4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f373a1a4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f373a1a4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f373a1a4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f373a1a4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f373a1a4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f373a1a4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f373a1a4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f373a1a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f373a1a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f373a1a4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f373a1a4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f373a1a4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f373a1a4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f373a1a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f373a1a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f373a1a4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f373a1a4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f373a1a4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f373a1a4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f373a1a4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f373a1a4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f373a1a4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f373a1a4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f373a1a4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f373a1a4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f373a1a4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f373a1a4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f373a1a4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f373a1a4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f373a1a4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f373a1a4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f373a1a4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f373a1a4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f373a1a4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f373a1a4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f373a1a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f373a1a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f373a1a4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5f373a1a4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f373a1a4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f373a1a4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f373a1a4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5f373a1a4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f373a1a4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5f373a1a4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f373a1a4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5f373a1a4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f373a1a4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f373a1a4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5f373a1a4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5f373a1a4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5f373a1a4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5f373a1a4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f373a1a4d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f373a1a4d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5f373a1a4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5f373a1a4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f373a1a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f373a1a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5f373a1a4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5f373a1a4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5f373a1a4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5f373a1a4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f373a1a4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f373a1a4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f373a1a4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f373a1a4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f373a1a4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f373a1a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f373a1a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f373a1a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f373a1a4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f373a1a4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ws.amazon.com/blogs/aws/amazon-ec2-dedicated-instanc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ws.amazon.com/blogs/aws/now-available-ec2-dedicated-hosts/" TargetMode="External"/><Relationship Id="rId4" Type="http://schemas.openxmlformats.org/officeDocument/2006/relationships/hyperlink" Target="https://aws.amazon.com/ec2/dedicated-hosts/pricing/#on-deman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aws.amazon.com/AWSEC2/latest/UserGuide/viewing_metrics_with_cloudwatch.html" TargetMode="External"/><Relationship Id="rId4" Type="http://schemas.openxmlformats.org/officeDocument/2006/relationships/hyperlink" Target="https://docs.aws.amazon.com/AWSEC2/latest/UserGuide/viewing_metrics_with_cloudwatch.html" TargetMode="External"/><Relationship Id="rId9" Type="http://schemas.openxmlformats.org/officeDocument/2006/relationships/hyperlink" Target="https://docs.aws.amazon.com/AWSEC2/latest/UserGuide/viewing_metrics_with_cloudwatch.html" TargetMode="External"/><Relationship Id="rId5" Type="http://schemas.openxmlformats.org/officeDocument/2006/relationships/hyperlink" Target="https://docs.aws.amazon.com/AWSEC2/latest/UserGuide/viewing_metrics_with_cloudwatch.html" TargetMode="External"/><Relationship Id="rId6" Type="http://schemas.openxmlformats.org/officeDocument/2006/relationships/hyperlink" Target="https://docs.aws.amazon.com/AWSEC2/latest/UserGuide/viewing_metrics_with_cloudwatch.html" TargetMode="External"/><Relationship Id="rId7" Type="http://schemas.openxmlformats.org/officeDocument/2006/relationships/hyperlink" Target="https://docs.aws.amazon.com/AWSEC2/latest/UserGuide/viewing_metrics_with_cloudwatch.html" TargetMode="External"/><Relationship Id="rId8" Type="http://schemas.openxmlformats.org/officeDocument/2006/relationships/hyperlink" Target="https://docs.aws.amazon.com/AWSEC2/latest/UserGuide/viewing_metrics_with_cloudwatch.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aws.amazon.com/ec2/instance-types/" TargetMode="External"/><Relationship Id="rId5" Type="http://schemas.openxmlformats.org/officeDocument/2006/relationships/hyperlink" Target="https://instances.vantage.sh/?selected=m6g.larg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EC2</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2250">
                <a:highlight>
                  <a:srgbClr val="FFFFFF"/>
                </a:highlight>
                <a:latin typeface="Arial"/>
                <a:ea typeface="Arial"/>
                <a:cs typeface="Arial"/>
                <a:sym typeface="Arial"/>
              </a:rPr>
              <a:t>Dedicated hosts Restrictions</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highlight>
                  <a:srgbClr val="FFFFFF"/>
                </a:highlight>
                <a:latin typeface="Roboto"/>
                <a:ea typeface="Roboto"/>
                <a:cs typeface="Roboto"/>
                <a:sym typeface="Roboto"/>
              </a:rPr>
              <a:t>AMIs</a:t>
            </a:r>
            <a:endParaRPr b="1" sz="1500">
              <a:highlight>
                <a:srgbClr val="FFFFFF"/>
              </a:highlight>
              <a:latin typeface="Roboto"/>
              <a:ea typeface="Roboto"/>
              <a:cs typeface="Roboto"/>
              <a:sym typeface="Roboto"/>
            </a:endParaRPr>
          </a:p>
          <a:p>
            <a:pPr indent="0" lvl="0" marL="0" rtl="0" algn="l">
              <a:spcBef>
                <a:spcPts val="200"/>
              </a:spcBef>
              <a:spcAft>
                <a:spcPts val="0"/>
              </a:spcAft>
              <a:buClr>
                <a:schemeClr val="dk1"/>
              </a:buClr>
              <a:buSzPts val="1100"/>
              <a:buFont typeface="Arial"/>
              <a:buNone/>
            </a:pPr>
            <a:r>
              <a:rPr lang="en" sz="1150">
                <a:highlight>
                  <a:srgbClr val="FFFFFF"/>
                </a:highlight>
                <a:latin typeface="Roboto"/>
                <a:ea typeface="Roboto"/>
                <a:cs typeface="Roboto"/>
                <a:sym typeface="Roboto"/>
              </a:rPr>
              <a:t>Certain OSes and SQL Server require you to provide your own AMI, and AWS's AMIs are incompatible with dedicated hosts.</a:t>
            </a:r>
            <a:endParaRPr sz="1150">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 sz="1500">
                <a:highlight>
                  <a:srgbClr val="FFFFFF"/>
                </a:highlight>
                <a:latin typeface="Roboto"/>
                <a:ea typeface="Roboto"/>
                <a:cs typeface="Roboto"/>
                <a:sym typeface="Roboto"/>
              </a:rPr>
              <a:t>Host Limit</a:t>
            </a:r>
            <a:endParaRPr b="1" sz="1500">
              <a:highlight>
                <a:srgbClr val="FFFFFF"/>
              </a:highlight>
              <a:latin typeface="Roboto"/>
              <a:ea typeface="Roboto"/>
              <a:cs typeface="Roboto"/>
              <a:sym typeface="Roboto"/>
            </a:endParaRPr>
          </a:p>
          <a:p>
            <a:pPr indent="0" lvl="0" marL="0" rtl="0" algn="l">
              <a:spcBef>
                <a:spcPts val="200"/>
              </a:spcBef>
              <a:spcAft>
                <a:spcPts val="0"/>
              </a:spcAft>
              <a:buClr>
                <a:schemeClr val="dk1"/>
              </a:buClr>
              <a:buSzPts val="1100"/>
              <a:buFont typeface="Arial"/>
              <a:buNone/>
            </a:pPr>
            <a:r>
              <a:rPr lang="en" sz="1150">
                <a:highlight>
                  <a:srgbClr val="FFFFFF"/>
                </a:highlight>
                <a:latin typeface="Roboto"/>
                <a:ea typeface="Roboto"/>
                <a:cs typeface="Roboto"/>
                <a:sym typeface="Roboto"/>
              </a:rPr>
              <a:t>There is a soft limit of 2 dedicated hosts per family per region, but it can be increased.</a:t>
            </a:r>
            <a:endParaRPr sz="1150">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 sz="1500">
                <a:highlight>
                  <a:srgbClr val="FFFFFF"/>
                </a:highlight>
                <a:latin typeface="Arial"/>
                <a:ea typeface="Arial"/>
                <a:cs typeface="Arial"/>
                <a:sym typeface="Arial"/>
              </a:rPr>
              <a:t>RDS</a:t>
            </a:r>
            <a:endParaRPr b="1" sz="1500">
              <a:highlight>
                <a:srgbClr val="FFFFFF"/>
              </a:highlight>
              <a:latin typeface="Arial"/>
              <a:ea typeface="Arial"/>
              <a:cs typeface="Arial"/>
              <a:sym typeface="Arial"/>
            </a:endParaRPr>
          </a:p>
          <a:p>
            <a:pPr indent="0" lvl="0" marL="0" rtl="0" algn="l">
              <a:spcBef>
                <a:spcPts val="200"/>
              </a:spcBef>
              <a:spcAft>
                <a:spcPts val="0"/>
              </a:spcAft>
              <a:buClr>
                <a:schemeClr val="dk1"/>
              </a:buClr>
              <a:buSzPts val="1100"/>
              <a:buFont typeface="Arial"/>
              <a:buNone/>
            </a:pPr>
            <a:r>
              <a:rPr lang="en" sz="1150">
                <a:highlight>
                  <a:srgbClr val="FFFFFF"/>
                </a:highlight>
                <a:latin typeface="Roboto"/>
                <a:ea typeface="Roboto"/>
                <a:cs typeface="Roboto"/>
                <a:sym typeface="Roboto"/>
              </a:rPr>
              <a:t>AWS Relational DB Service cannot be launched on Dedicated Hosts</a:t>
            </a:r>
            <a:endParaRPr sz="1150">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 sz="1500">
                <a:highlight>
                  <a:srgbClr val="FFFFFF"/>
                </a:highlight>
                <a:latin typeface="Arial"/>
                <a:ea typeface="Arial"/>
                <a:cs typeface="Arial"/>
                <a:sym typeface="Arial"/>
              </a:rPr>
              <a:t>ASG.</a:t>
            </a:r>
            <a:endParaRPr b="1" sz="1500">
              <a:highlight>
                <a:srgbClr val="FFFFFF"/>
              </a:highlight>
              <a:latin typeface="Arial"/>
              <a:ea typeface="Arial"/>
              <a:cs typeface="Arial"/>
              <a:sym typeface="Arial"/>
            </a:endParaRPr>
          </a:p>
          <a:p>
            <a:pPr indent="0" lvl="0" marL="0" rtl="0" algn="l">
              <a:spcBef>
                <a:spcPts val="200"/>
              </a:spcBef>
              <a:spcAft>
                <a:spcPts val="1600"/>
              </a:spcAft>
              <a:buNone/>
            </a:pPr>
            <a:r>
              <a:rPr lang="en" sz="1150">
                <a:highlight>
                  <a:srgbClr val="FFFFFF"/>
                </a:highlight>
                <a:latin typeface="Roboto"/>
                <a:ea typeface="Roboto"/>
                <a:cs typeface="Roboto"/>
                <a:sym typeface="Roboto"/>
              </a:rPr>
              <a:t>Auto Scaling Group Instances targeting a Dedicated Host need to be launched via a Launch Template.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Dedicated instances</a:t>
            </a:r>
            <a:endParaRPr/>
          </a:p>
        </p:txBody>
      </p:sp>
      <p:sp>
        <p:nvSpPr>
          <p:cNvPr id="134" name="Google Shape;134;p23"/>
          <p:cNvSpPr txBox="1"/>
          <p:nvPr>
            <p:ph idx="1" type="body"/>
          </p:nvPr>
        </p:nvSpPr>
        <p:spPr>
          <a:xfrm>
            <a:off x="311700" y="1225225"/>
            <a:ext cx="4738800" cy="182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50">
                <a:highlight>
                  <a:srgbClr val="FFFFFF"/>
                </a:highlight>
                <a:latin typeface="Roboto"/>
                <a:ea typeface="Roboto"/>
                <a:cs typeface="Roboto"/>
                <a:sym typeface="Roboto"/>
              </a:rPr>
              <a:t>You are guaranteed that the Dedicated Instance will be launched in physical hardware dedicated to your account, and it will not contain instances belonging to other accounts. However, a dedicated instance does not show how many underlying cores are utilized.</a:t>
            </a:r>
            <a:endParaRPr/>
          </a:p>
        </p:txBody>
      </p:sp>
      <p:pic>
        <p:nvPicPr>
          <p:cNvPr id="135" name="Google Shape;135;p23"/>
          <p:cNvPicPr preferRelativeResize="0"/>
          <p:nvPr/>
        </p:nvPicPr>
        <p:blipFill>
          <a:blip r:embed="rId3">
            <a:alphaModFix/>
          </a:blip>
          <a:stretch>
            <a:fillRect/>
          </a:stretch>
        </p:blipFill>
        <p:spPr>
          <a:xfrm>
            <a:off x="5050500" y="882137"/>
            <a:ext cx="3993033" cy="1785875"/>
          </a:xfrm>
          <a:prstGeom prst="rect">
            <a:avLst/>
          </a:prstGeom>
          <a:noFill/>
          <a:ln>
            <a:noFill/>
          </a:ln>
        </p:spPr>
      </p:pic>
      <p:sp>
        <p:nvSpPr>
          <p:cNvPr id="136" name="Google Shape;136;p23"/>
          <p:cNvSpPr txBox="1"/>
          <p:nvPr/>
        </p:nvSpPr>
        <p:spPr>
          <a:xfrm>
            <a:off x="351525" y="2951075"/>
            <a:ext cx="45399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chemeClr val="dk1"/>
                </a:solidFill>
                <a:highlight>
                  <a:srgbClr val="FFFFFF"/>
                </a:highlight>
                <a:latin typeface="Roboto"/>
                <a:ea typeface="Roboto"/>
                <a:cs typeface="Roboto"/>
                <a:sym typeface="Roboto"/>
              </a:rPr>
              <a:t>A Dedicated Instance may or may not be instantiated on the same physical hardware upon restart. However, the underlying physical hardware is guaranteed to only contain instances belonging to the same account.</a:t>
            </a:r>
            <a:endParaRPr/>
          </a:p>
        </p:txBody>
      </p:sp>
      <p:pic>
        <p:nvPicPr>
          <p:cNvPr id="137" name="Google Shape;137;p23"/>
          <p:cNvPicPr preferRelativeResize="0"/>
          <p:nvPr/>
        </p:nvPicPr>
        <p:blipFill>
          <a:blip r:embed="rId4">
            <a:alphaModFix/>
          </a:blip>
          <a:stretch>
            <a:fillRect/>
          </a:stretch>
        </p:blipFill>
        <p:spPr>
          <a:xfrm>
            <a:off x="5626575" y="2951074"/>
            <a:ext cx="2840875" cy="194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Dedicated instances PRICE</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2400"/>
              </a:spcBef>
              <a:spcAft>
                <a:spcPts val="0"/>
              </a:spcAft>
              <a:buNone/>
            </a:pPr>
            <a:r>
              <a:rPr lang="en" sz="1200" u="sng">
                <a:solidFill>
                  <a:srgbClr val="4E4E4E"/>
                </a:solidFill>
                <a:highlight>
                  <a:srgbClr val="FFFFFF"/>
                </a:highlight>
                <a:latin typeface="Arial"/>
                <a:ea typeface="Arial"/>
                <a:cs typeface="Arial"/>
                <a:sym typeface="Arial"/>
                <a:hlinkClick r:id="rId3">
                  <a:extLst>
                    <a:ext uri="{A12FA001-AC4F-418D-AE19-62706E023703}">
                      <ahyp:hlinkClr val="tx"/>
                    </a:ext>
                  </a:extLst>
                </a:hlinkClick>
              </a:rPr>
              <a:t>Dedicated Instances</a:t>
            </a:r>
            <a:endParaRPr sz="1200">
              <a:solidFill>
                <a:srgbClr val="4E4E4E"/>
              </a:solidFill>
              <a:highlight>
                <a:srgbClr val="FFFFFF"/>
              </a:highlight>
              <a:latin typeface="Arial"/>
              <a:ea typeface="Arial"/>
              <a:cs typeface="Arial"/>
              <a:sym typeface="Arial"/>
            </a:endParaRPr>
          </a:p>
          <a:p>
            <a:pPr indent="-304800" lvl="0" marL="457200" rtl="0" algn="l">
              <a:lnSpc>
                <a:spcPct val="100000"/>
              </a:lnSpc>
              <a:spcBef>
                <a:spcPts val="2400"/>
              </a:spcBef>
              <a:spcAft>
                <a:spcPts val="0"/>
              </a:spcAft>
              <a:buClr>
                <a:srgbClr val="4E4E4E"/>
              </a:buClr>
              <a:buSzPts val="1200"/>
              <a:buFont typeface="Arial"/>
              <a:buChar char="●"/>
            </a:pPr>
            <a:r>
              <a:rPr lang="en" sz="1200">
                <a:solidFill>
                  <a:srgbClr val="4E4E4E"/>
                </a:solidFill>
                <a:highlight>
                  <a:srgbClr val="FFFFFF"/>
                </a:highlight>
                <a:latin typeface="Arial"/>
                <a:ea typeface="Arial"/>
                <a:cs typeface="Arial"/>
                <a:sym typeface="Arial"/>
              </a:rPr>
              <a:t>You pay a flat fee of $2/hour for each region in which at least 1 Dedicated instance is running (this fee is the same regardless if you have 1 Dedicated Instance or 1,000)</a:t>
            </a:r>
            <a:endParaRPr sz="1200">
              <a:solidFill>
                <a:srgbClr val="4E4E4E"/>
              </a:solidFill>
              <a:highlight>
                <a:srgbClr val="FFFFFF"/>
              </a:highlight>
              <a:latin typeface="Arial"/>
              <a:ea typeface="Arial"/>
              <a:cs typeface="Arial"/>
              <a:sym typeface="Arial"/>
            </a:endParaRPr>
          </a:p>
          <a:p>
            <a:pPr indent="-304800" lvl="0" marL="457200" rtl="0" algn="l">
              <a:lnSpc>
                <a:spcPct val="100000"/>
              </a:lnSpc>
              <a:spcBef>
                <a:spcPts val="0"/>
              </a:spcBef>
              <a:spcAft>
                <a:spcPts val="0"/>
              </a:spcAft>
              <a:buClr>
                <a:srgbClr val="4E4E4E"/>
              </a:buClr>
              <a:buSzPts val="1200"/>
              <a:buFont typeface="Arial"/>
              <a:buChar char="●"/>
            </a:pPr>
            <a:r>
              <a:rPr lang="en" sz="1200">
                <a:solidFill>
                  <a:srgbClr val="4E4E4E"/>
                </a:solidFill>
                <a:highlight>
                  <a:srgbClr val="FFFFFF"/>
                </a:highlight>
                <a:latin typeface="Arial"/>
                <a:ea typeface="Arial"/>
                <a:cs typeface="Arial"/>
                <a:sym typeface="Arial"/>
              </a:rPr>
              <a:t>You then pay hourly for each individual Dedicated Instance at a premium of around 10% from the cost of a shared, on-demand instance</a:t>
            </a:r>
            <a:endParaRPr sz="1200">
              <a:solidFill>
                <a:srgbClr val="4E4E4E"/>
              </a:solidFill>
              <a:highlight>
                <a:srgbClr val="FFFFFF"/>
              </a:highlight>
              <a:latin typeface="Arial"/>
              <a:ea typeface="Arial"/>
              <a:cs typeface="Arial"/>
              <a:sym typeface="Arial"/>
            </a:endParaRPr>
          </a:p>
          <a:p>
            <a:pPr indent="-304800" lvl="0" marL="457200" rtl="0" algn="l">
              <a:lnSpc>
                <a:spcPct val="100000"/>
              </a:lnSpc>
              <a:spcBef>
                <a:spcPts val="0"/>
              </a:spcBef>
              <a:spcAft>
                <a:spcPts val="0"/>
              </a:spcAft>
              <a:buClr>
                <a:srgbClr val="4E4E4E"/>
              </a:buClr>
              <a:buSzPts val="1200"/>
              <a:buFont typeface="Arial"/>
              <a:buChar char="●"/>
            </a:pPr>
            <a:r>
              <a:rPr lang="en" sz="1200">
                <a:solidFill>
                  <a:srgbClr val="4E4E4E"/>
                </a:solidFill>
                <a:highlight>
                  <a:srgbClr val="FFFFFF"/>
                </a:highlight>
                <a:latin typeface="Arial"/>
                <a:ea typeface="Arial"/>
                <a:cs typeface="Arial"/>
                <a:sym typeface="Arial"/>
              </a:rPr>
              <a:t>You can purchase reserved Dedicated Instances to reduce cost further</a:t>
            </a:r>
            <a:endParaRPr sz="1200">
              <a:solidFill>
                <a:srgbClr val="4E4E4E"/>
              </a:solidFill>
              <a:highlight>
                <a:srgbClr val="FFFFFF"/>
              </a:highlight>
              <a:latin typeface="Arial"/>
              <a:ea typeface="Arial"/>
              <a:cs typeface="Arial"/>
              <a:sym typeface="Arial"/>
            </a:endParaRPr>
          </a:p>
          <a:p>
            <a:pPr indent="-304800" lvl="0" marL="457200" rtl="0" algn="l">
              <a:lnSpc>
                <a:spcPct val="100000"/>
              </a:lnSpc>
              <a:spcBef>
                <a:spcPts val="0"/>
              </a:spcBef>
              <a:spcAft>
                <a:spcPts val="0"/>
              </a:spcAft>
              <a:buClr>
                <a:srgbClr val="4E4E4E"/>
              </a:buClr>
              <a:buSzPts val="1200"/>
              <a:buFont typeface="Arial"/>
              <a:buChar char="●"/>
            </a:pPr>
            <a:r>
              <a:rPr lang="en" sz="1200">
                <a:solidFill>
                  <a:srgbClr val="4E4E4E"/>
                </a:solidFill>
                <a:highlight>
                  <a:srgbClr val="FFFFFF"/>
                </a:highlight>
                <a:latin typeface="Arial"/>
                <a:ea typeface="Arial"/>
                <a:cs typeface="Arial"/>
                <a:sym typeface="Arial"/>
              </a:rPr>
              <a:t>You also have option to buy Spot and Reserved dedicated instance</a:t>
            </a:r>
            <a:endParaRPr sz="1200">
              <a:solidFill>
                <a:srgbClr val="4E4E4E"/>
              </a:solidFill>
              <a:highlight>
                <a:srgbClr val="FFFFFF"/>
              </a:highlight>
              <a:latin typeface="Arial"/>
              <a:ea typeface="Arial"/>
              <a:cs typeface="Arial"/>
              <a:sym typeface="Arial"/>
            </a:endParaRPr>
          </a:p>
          <a:p>
            <a:pPr indent="0" lvl="0" marL="0" rtl="0" algn="l">
              <a:lnSpc>
                <a:spcPct val="100000"/>
              </a:lnSpc>
              <a:spcBef>
                <a:spcPts val="4800"/>
              </a:spcBef>
              <a:spcAft>
                <a:spcPts val="12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Dedicated host PRICE</a:t>
            </a:r>
            <a:endParaRPr/>
          </a:p>
        </p:txBody>
      </p:sp>
      <p:sp>
        <p:nvSpPr>
          <p:cNvPr id="149" name="Google Shape;149;p25"/>
          <p:cNvSpPr txBox="1"/>
          <p:nvPr>
            <p:ph idx="1" type="body"/>
          </p:nvPr>
        </p:nvSpPr>
        <p:spPr>
          <a:xfrm>
            <a:off x="311700" y="1225225"/>
            <a:ext cx="8520600" cy="3705900"/>
          </a:xfrm>
          <a:prstGeom prst="rect">
            <a:avLst/>
          </a:prstGeom>
        </p:spPr>
        <p:txBody>
          <a:bodyPr anchorCtr="0" anchor="t" bIns="91425" lIns="91425" spcFirstLastPara="1" rIns="91425" wrap="square" tIns="91425">
            <a:noAutofit/>
          </a:bodyPr>
          <a:lstStyle/>
          <a:p>
            <a:pPr indent="0" lvl="0" marL="0" rtl="0" algn="l">
              <a:lnSpc>
                <a:spcPct val="90000"/>
              </a:lnSpc>
              <a:spcBef>
                <a:spcPts val="4800"/>
              </a:spcBef>
              <a:spcAft>
                <a:spcPts val="0"/>
              </a:spcAft>
              <a:buSzPts val="935"/>
              <a:buNone/>
            </a:pPr>
            <a:r>
              <a:rPr lang="en" sz="1300" u="sng">
                <a:solidFill>
                  <a:srgbClr val="4E4E4E"/>
                </a:solidFill>
                <a:highlight>
                  <a:srgbClr val="FFFFFF"/>
                </a:highlight>
                <a:latin typeface="Arial"/>
                <a:ea typeface="Arial"/>
                <a:cs typeface="Arial"/>
                <a:sym typeface="Arial"/>
                <a:hlinkClick r:id="rId3">
                  <a:extLst>
                    <a:ext uri="{A12FA001-AC4F-418D-AE19-62706E023703}">
                      <ahyp:hlinkClr val="tx"/>
                    </a:ext>
                  </a:extLst>
                </a:hlinkClick>
              </a:rPr>
              <a:t>Dedicated Hosts</a:t>
            </a:r>
            <a:endParaRPr sz="1300">
              <a:solidFill>
                <a:srgbClr val="4E4E4E"/>
              </a:solidFill>
              <a:highlight>
                <a:srgbClr val="FFFFFF"/>
              </a:highlight>
              <a:latin typeface="Arial"/>
              <a:ea typeface="Arial"/>
              <a:cs typeface="Arial"/>
              <a:sym typeface="Arial"/>
            </a:endParaRPr>
          </a:p>
          <a:p>
            <a:pPr indent="-311150" lvl="0" marL="457200" rtl="0" algn="l">
              <a:lnSpc>
                <a:spcPct val="90000"/>
              </a:lnSpc>
              <a:spcBef>
                <a:spcPts val="4800"/>
              </a:spcBef>
              <a:spcAft>
                <a:spcPts val="0"/>
              </a:spcAft>
              <a:buSzPts val="1300"/>
              <a:buFont typeface="Arial"/>
              <a:buChar char="●"/>
            </a:pPr>
            <a:r>
              <a:rPr lang="en" sz="1300">
                <a:solidFill>
                  <a:srgbClr val="4E4E4E"/>
                </a:solidFill>
                <a:highlight>
                  <a:srgbClr val="FFFFFF"/>
                </a:highlight>
                <a:latin typeface="Arial"/>
                <a:ea typeface="Arial"/>
                <a:cs typeface="Arial"/>
                <a:sym typeface="Arial"/>
              </a:rPr>
              <a:t>You pay hourly for a single physical host based on instance type, which can then hold a certain number of instances. Pricing is based on the instance size, as seen on the </a:t>
            </a:r>
            <a:r>
              <a:rPr lang="en" sz="1300" u="sng">
                <a:solidFill>
                  <a:srgbClr val="1A293E"/>
                </a:solidFill>
                <a:highlight>
                  <a:srgbClr val="FFFFFF"/>
                </a:highlight>
                <a:latin typeface="Arial"/>
                <a:ea typeface="Arial"/>
                <a:cs typeface="Arial"/>
                <a:sym typeface="Arial"/>
                <a:hlinkClick r:id="rId4">
                  <a:extLst>
                    <a:ext uri="{A12FA001-AC4F-418D-AE19-62706E023703}">
                      <ahyp:hlinkClr val="tx"/>
                    </a:ext>
                  </a:extLst>
                </a:hlinkClick>
              </a:rPr>
              <a:t>Amazon EC2 Dedicated Hosts Pricing Page</a:t>
            </a:r>
            <a:endParaRPr sz="1300">
              <a:solidFill>
                <a:srgbClr val="4E4E4E"/>
              </a:solidFill>
              <a:highlight>
                <a:srgbClr val="FFFFFF"/>
              </a:highlight>
              <a:latin typeface="Arial"/>
              <a:ea typeface="Arial"/>
              <a:cs typeface="Arial"/>
              <a:sym typeface="Arial"/>
            </a:endParaRPr>
          </a:p>
          <a:p>
            <a:pPr indent="-311150" lvl="0" marL="457200" rtl="0" algn="l">
              <a:lnSpc>
                <a:spcPct val="90000"/>
              </a:lnSpc>
              <a:spcBef>
                <a:spcPts val="0"/>
              </a:spcBef>
              <a:spcAft>
                <a:spcPts val="0"/>
              </a:spcAft>
              <a:buClr>
                <a:srgbClr val="4E4E4E"/>
              </a:buClr>
              <a:buSzPts val="1300"/>
              <a:buFont typeface="Arial"/>
              <a:buChar char="●"/>
            </a:pPr>
            <a:r>
              <a:rPr lang="en" sz="1300">
                <a:solidFill>
                  <a:srgbClr val="4E4E4E"/>
                </a:solidFill>
                <a:highlight>
                  <a:srgbClr val="FFFFFF"/>
                </a:highlight>
                <a:latin typeface="Arial"/>
                <a:ea typeface="Arial"/>
                <a:cs typeface="Arial"/>
                <a:sym typeface="Arial"/>
              </a:rPr>
              <a:t>Each Dedicated Host must run the same instance type and instance size (no mixing and matching within a single Dedicated Host - not even different instance sizes of the same family)</a:t>
            </a:r>
            <a:endParaRPr sz="1300">
              <a:solidFill>
                <a:srgbClr val="4E4E4E"/>
              </a:solidFill>
              <a:highlight>
                <a:srgbClr val="FFFFFF"/>
              </a:highlight>
              <a:latin typeface="Arial"/>
              <a:ea typeface="Arial"/>
              <a:cs typeface="Arial"/>
              <a:sym typeface="Arial"/>
            </a:endParaRPr>
          </a:p>
          <a:p>
            <a:pPr indent="-311150" lvl="0" marL="457200" rtl="0" algn="l">
              <a:lnSpc>
                <a:spcPct val="90000"/>
              </a:lnSpc>
              <a:spcBef>
                <a:spcPts val="0"/>
              </a:spcBef>
              <a:spcAft>
                <a:spcPts val="0"/>
              </a:spcAft>
              <a:buClr>
                <a:srgbClr val="4E4E4E"/>
              </a:buClr>
              <a:buSzPts val="1300"/>
              <a:buFont typeface="Arial"/>
              <a:buChar char="●"/>
            </a:pPr>
            <a:r>
              <a:rPr lang="en" sz="1300">
                <a:solidFill>
                  <a:srgbClr val="4E4E4E"/>
                </a:solidFill>
                <a:highlight>
                  <a:srgbClr val="FFFFFF"/>
                </a:highlight>
                <a:latin typeface="Arial"/>
                <a:ea typeface="Arial"/>
                <a:cs typeface="Arial"/>
                <a:sym typeface="Arial"/>
              </a:rPr>
              <a:t>For example, if you are using the C3 instance family, you must pay hourly for an entire physical C3 host that can launch up to 16 c3.large instances, 8 c3.xlarge instances, etc. If you need to launch 17 c3.large instances, you need to pay for 2 entire Dedicated Hosts, and you will have 15 open slots on the 2nd host</a:t>
            </a:r>
            <a:endParaRPr sz="1300">
              <a:solidFill>
                <a:srgbClr val="4E4E4E"/>
              </a:solidFill>
              <a:highlight>
                <a:srgbClr val="FFFFFF"/>
              </a:highlight>
              <a:latin typeface="Arial"/>
              <a:ea typeface="Arial"/>
              <a:cs typeface="Arial"/>
              <a:sym typeface="Arial"/>
            </a:endParaRPr>
          </a:p>
          <a:p>
            <a:pPr indent="-311150" lvl="0" marL="457200" rtl="0" algn="l">
              <a:lnSpc>
                <a:spcPct val="90000"/>
              </a:lnSpc>
              <a:spcBef>
                <a:spcPts val="0"/>
              </a:spcBef>
              <a:spcAft>
                <a:spcPts val="0"/>
              </a:spcAft>
              <a:buClr>
                <a:srgbClr val="4E4E4E"/>
              </a:buClr>
              <a:buSzPts val="1300"/>
              <a:buFont typeface="Arial"/>
              <a:buChar char="●"/>
            </a:pPr>
            <a:r>
              <a:rPr lang="en" sz="1300">
                <a:solidFill>
                  <a:srgbClr val="4E4E4E"/>
                </a:solidFill>
                <a:highlight>
                  <a:srgbClr val="FFFFFF"/>
                </a:highlight>
                <a:latin typeface="Arial"/>
                <a:ea typeface="Arial"/>
                <a:cs typeface="Arial"/>
                <a:sym typeface="Arial"/>
              </a:rPr>
              <a:t>If you fill an entire on-demand Dedicated Host with instances, you will be paying around a 10% premium vs. on-demand instances</a:t>
            </a:r>
            <a:endParaRPr sz="1300">
              <a:solidFill>
                <a:srgbClr val="4E4E4E"/>
              </a:solidFill>
              <a:highlight>
                <a:srgbClr val="FFFFFF"/>
              </a:highlight>
              <a:latin typeface="Arial"/>
              <a:ea typeface="Arial"/>
              <a:cs typeface="Arial"/>
              <a:sym typeface="Arial"/>
            </a:endParaRPr>
          </a:p>
          <a:p>
            <a:pPr indent="-311150" lvl="0" marL="457200" rtl="0" algn="l">
              <a:lnSpc>
                <a:spcPct val="90000"/>
              </a:lnSpc>
              <a:spcBef>
                <a:spcPts val="0"/>
              </a:spcBef>
              <a:spcAft>
                <a:spcPts val="0"/>
              </a:spcAft>
              <a:buClr>
                <a:srgbClr val="4E4E4E"/>
              </a:buClr>
              <a:buSzPts val="1300"/>
              <a:buFont typeface="Arial"/>
              <a:buChar char="●"/>
            </a:pPr>
            <a:r>
              <a:rPr lang="en" sz="1300">
                <a:solidFill>
                  <a:srgbClr val="4E4E4E"/>
                </a:solidFill>
                <a:highlight>
                  <a:srgbClr val="FFFFFF"/>
                </a:highlight>
                <a:latin typeface="Arial"/>
                <a:ea typeface="Arial"/>
                <a:cs typeface="Arial"/>
                <a:sym typeface="Arial"/>
              </a:rPr>
              <a:t>You can purchase reserved Dedicated Hosts to reduce cost</a:t>
            </a:r>
            <a:endParaRPr sz="1300">
              <a:solidFill>
                <a:srgbClr val="4E4E4E"/>
              </a:solidFill>
              <a:highlight>
                <a:srgbClr val="FFFFFF"/>
              </a:highlight>
              <a:latin typeface="Arial"/>
              <a:ea typeface="Arial"/>
              <a:cs typeface="Arial"/>
              <a:sym typeface="Arial"/>
            </a:endParaRPr>
          </a:p>
          <a:p>
            <a:pPr indent="0" lvl="0" marL="0" rtl="0" algn="l">
              <a:lnSpc>
                <a:spcPct val="105000"/>
              </a:lnSpc>
              <a:spcBef>
                <a:spcPts val="4800"/>
              </a:spcBef>
              <a:spcAft>
                <a:spcPts val="1200"/>
              </a:spcAft>
              <a:buSzPts val="935"/>
              <a:buNone/>
            </a:pPr>
            <a:r>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EC2 Monitoring</a:t>
            </a:r>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CloudWatch</a:t>
            </a:r>
            <a:endParaRPr/>
          </a:p>
        </p:txBody>
      </p:sp>
      <p:pic>
        <p:nvPicPr>
          <p:cNvPr id="161" name="Google Shape;161;p27"/>
          <p:cNvPicPr preferRelativeResize="0"/>
          <p:nvPr/>
        </p:nvPicPr>
        <p:blipFill>
          <a:blip r:embed="rId3">
            <a:alphaModFix/>
          </a:blip>
          <a:stretch>
            <a:fillRect/>
          </a:stretch>
        </p:blipFill>
        <p:spPr>
          <a:xfrm>
            <a:off x="152400" y="1299625"/>
            <a:ext cx="8839200" cy="27716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CloudWatch</a:t>
            </a:r>
            <a:endParaRPr/>
          </a:p>
        </p:txBody>
      </p:sp>
      <p:pic>
        <p:nvPicPr>
          <p:cNvPr id="167" name="Google Shape;167;p28"/>
          <p:cNvPicPr preferRelativeResize="0"/>
          <p:nvPr/>
        </p:nvPicPr>
        <p:blipFill>
          <a:blip r:embed="rId3">
            <a:alphaModFix/>
          </a:blip>
          <a:stretch>
            <a:fillRect/>
          </a:stretch>
        </p:blipFill>
        <p:spPr>
          <a:xfrm>
            <a:off x="589750" y="1206700"/>
            <a:ext cx="7964484" cy="369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Monitoring plan	</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What are your goals for monitoring?</a:t>
            </a:r>
            <a:endParaRPr sz="1200">
              <a:solidFill>
                <a:srgbClr val="1619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What resources will you monitor?</a:t>
            </a:r>
            <a:endParaRPr sz="1200">
              <a:solidFill>
                <a:srgbClr val="1619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How often will you monitor these resources?</a:t>
            </a:r>
            <a:endParaRPr sz="1200">
              <a:solidFill>
                <a:srgbClr val="1619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What monitoring tools will you use?</a:t>
            </a:r>
            <a:endParaRPr sz="1200">
              <a:solidFill>
                <a:srgbClr val="1619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Who will perform the monitoring tasks?</a:t>
            </a:r>
            <a:endParaRPr sz="1200">
              <a:solidFill>
                <a:srgbClr val="1619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Who should be notified when something goes wrong?</a:t>
            </a:r>
            <a:endParaRPr sz="1200">
              <a:solidFill>
                <a:srgbClr val="16191F"/>
              </a:solidFill>
              <a:highlight>
                <a:srgbClr val="FFFFFF"/>
              </a:highlight>
              <a:latin typeface="Arial"/>
              <a:ea typeface="Arial"/>
              <a:cs typeface="Arial"/>
              <a:sym typeface="Arial"/>
            </a:endParaRPr>
          </a:p>
          <a:p>
            <a:pPr indent="0" lvl="0" marL="0" rtl="0" algn="l">
              <a:spcBef>
                <a:spcPts val="0"/>
              </a:spcBef>
              <a:spcAft>
                <a:spcPts val="1200"/>
              </a:spcAft>
              <a:buNone/>
            </a:pPr>
            <a:r>
              <a:rPr lang="en"/>
              <a:t>SLA - </a:t>
            </a:r>
            <a:r>
              <a:rPr lang="en" sz="1200">
                <a:solidFill>
                  <a:srgbClr val="202124"/>
                </a:solidFill>
                <a:highlight>
                  <a:srgbClr val="FFFFFF"/>
                </a:highlight>
                <a:latin typeface="Arial"/>
                <a:ea typeface="Arial"/>
                <a:cs typeface="Arial"/>
                <a:sym typeface="Arial"/>
              </a:rPr>
              <a:t>A </a:t>
            </a:r>
            <a:r>
              <a:rPr b="1" lang="en" sz="1200">
                <a:solidFill>
                  <a:srgbClr val="202124"/>
                </a:solidFill>
                <a:highlight>
                  <a:srgbClr val="FFFFFF"/>
                </a:highlight>
                <a:latin typeface="Arial"/>
                <a:ea typeface="Arial"/>
                <a:cs typeface="Arial"/>
                <a:sym typeface="Arial"/>
              </a:rPr>
              <a:t>service-level agreement</a:t>
            </a:r>
            <a:r>
              <a:rPr lang="en" sz="1200">
                <a:solidFill>
                  <a:srgbClr val="202124"/>
                </a:solidFill>
                <a:highlight>
                  <a:srgbClr val="FFFFFF"/>
                </a:highlight>
                <a:latin typeface="Arial"/>
                <a:ea typeface="Arial"/>
                <a:cs typeface="Arial"/>
                <a:sym typeface="Arial"/>
              </a:rPr>
              <a:t> (SLA) sets the expectations between the service provider and the customer and describes the products or services to be delivered, the single point of contact for end-user problems, and the metrics by which the effectiveness of the process is monitored and approved.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EC2 monitoring Metrics</a:t>
            </a:r>
            <a:endParaRPr/>
          </a:p>
        </p:txBody>
      </p:sp>
      <p:graphicFrame>
        <p:nvGraphicFramePr>
          <p:cNvPr id="179" name="Google Shape;179;p30"/>
          <p:cNvGraphicFramePr/>
          <p:nvPr/>
        </p:nvGraphicFramePr>
        <p:xfrm>
          <a:off x="952500" y="1809750"/>
          <a:ext cx="3000000" cy="3000000"/>
        </p:xfrm>
        <a:graphic>
          <a:graphicData uri="http://schemas.openxmlformats.org/drawingml/2006/table">
            <a:tbl>
              <a:tblPr>
                <a:noFill/>
                <a:tableStyleId>{2287E52F-BA3E-4E9C-A7EB-66F3B151CE1C}</a:tableStyleId>
              </a:tblPr>
              <a:tblGrid>
                <a:gridCol w="3619500"/>
                <a:gridCol w="3619500"/>
              </a:tblGrid>
              <a:tr h="100000">
                <a:tc>
                  <a:txBody>
                    <a:bodyPr/>
                    <a:lstStyle/>
                    <a:p>
                      <a:pPr indent="0" lvl="0" marL="0" rtl="0" algn="l">
                        <a:lnSpc>
                          <a:spcPct val="150000"/>
                        </a:lnSpc>
                        <a:spcBef>
                          <a:spcPts val="0"/>
                        </a:spcBef>
                        <a:spcAft>
                          <a:spcPts val="0"/>
                        </a:spcAft>
                        <a:buNone/>
                      </a:pPr>
                      <a:r>
                        <a:rPr lang="en" sz="1200">
                          <a:solidFill>
                            <a:srgbClr val="16191F"/>
                          </a:solidFill>
                          <a:highlight>
                            <a:srgbClr val="FFFFFF"/>
                          </a:highlight>
                        </a:rPr>
                        <a:t>CPU utilization</a:t>
                      </a:r>
                      <a:endParaRPr sz="1200">
                        <a:solidFill>
                          <a:srgbClr val="16191F"/>
                        </a:solidFill>
                        <a:highlight>
                          <a:srgbClr val="FFFFFF"/>
                        </a:highlight>
                      </a:endParaRPr>
                    </a:p>
                  </a:txBody>
                  <a:tcPr marT="38100" marB="38100" marR="190500" marL="190500">
                    <a:lnR cap="flat" cmpd="sng" w="9525">
                      <a:solidFill>
                        <a:srgbClr val="16191F"/>
                      </a:solidFill>
                      <a:prstDash val="solid"/>
                      <a:round/>
                      <a:headEnd len="sm" w="sm" type="none"/>
                      <a:tailEnd len="sm" w="sm" type="none"/>
                    </a:lnR>
                  </a:tcPr>
                </a:tc>
                <a:tc>
                  <a:txBody>
                    <a:bodyPr/>
                    <a:lstStyle/>
                    <a:p>
                      <a:pPr indent="0" lvl="0" marL="0" rtl="0" algn="l">
                        <a:lnSpc>
                          <a:spcPct val="150000"/>
                        </a:lnSpc>
                        <a:spcBef>
                          <a:spcPts val="0"/>
                        </a:spcBef>
                        <a:spcAft>
                          <a:spcPts val="0"/>
                        </a:spcAft>
                        <a:buNone/>
                      </a:pPr>
                      <a:r>
                        <a:rPr lang="en" sz="1200">
                          <a:solidFill>
                            <a:schemeClr val="hlink"/>
                          </a:solidFill>
                          <a:highlight>
                            <a:srgbClr val="FFFFFF"/>
                          </a:highlight>
                          <a:uFill>
                            <a:noFill/>
                          </a:uFill>
                          <a:hlinkClick r:id="rId3"/>
                        </a:rPr>
                        <a:t>CPUUtilization</a:t>
                      </a:r>
                      <a:endParaRPr sz="1200">
                        <a:solidFill>
                          <a:schemeClr val="hlink"/>
                        </a:solidFill>
                        <a:highlight>
                          <a:srgbClr val="FFFFFF"/>
                        </a:highlight>
                      </a:endParaRPr>
                    </a:p>
                    <a:p>
                      <a:pPr indent="0" lvl="0" marL="0" rtl="0" algn="l">
                        <a:lnSpc>
                          <a:spcPct val="150000"/>
                        </a:lnSpc>
                        <a:spcBef>
                          <a:spcPts val="0"/>
                        </a:spcBef>
                        <a:spcAft>
                          <a:spcPts val="0"/>
                        </a:spcAft>
                        <a:buNone/>
                      </a:pPr>
                      <a:r>
                        <a:t/>
                      </a:r>
                      <a:endParaRPr sz="1200">
                        <a:solidFill>
                          <a:srgbClr val="16191F"/>
                        </a:solidFill>
                        <a:highlight>
                          <a:srgbClr val="FFFFFF"/>
                        </a:highlight>
                      </a:endParaRPr>
                    </a:p>
                  </a:txBody>
                  <a:tcPr marT="38100" marB="38100" marR="190500" marL="190500">
                    <a:lnL cap="flat" cmpd="sng" w="9525">
                      <a:solidFill>
                        <a:srgbClr val="16191F"/>
                      </a:solidFill>
                      <a:prstDash val="solid"/>
                      <a:round/>
                      <a:headEnd len="sm" w="sm" type="none"/>
                      <a:tailEnd len="sm" w="sm" type="none"/>
                    </a:lnL>
                    <a:lnR cap="flat" cmpd="sng" w="9525">
                      <a:solidFill>
                        <a:srgbClr val="16191F"/>
                      </a:solidFill>
                      <a:prstDash val="solid"/>
                      <a:round/>
                      <a:headEnd len="sm" w="sm" type="none"/>
                      <a:tailEnd len="sm" w="sm" type="none"/>
                    </a:lnR>
                  </a:tcPr>
                </a:tc>
              </a:tr>
              <a:tr h="381000">
                <a:tc>
                  <a:txBody>
                    <a:bodyPr/>
                    <a:lstStyle/>
                    <a:p>
                      <a:pPr indent="0" lvl="0" marL="0" rtl="0" algn="l">
                        <a:lnSpc>
                          <a:spcPct val="150000"/>
                        </a:lnSpc>
                        <a:spcBef>
                          <a:spcPts val="0"/>
                        </a:spcBef>
                        <a:spcAft>
                          <a:spcPts val="0"/>
                        </a:spcAft>
                        <a:buNone/>
                      </a:pPr>
                      <a:r>
                        <a:rPr lang="en" sz="1200">
                          <a:solidFill>
                            <a:srgbClr val="16191F"/>
                          </a:solidFill>
                          <a:highlight>
                            <a:srgbClr val="FFFFFF"/>
                          </a:highlight>
                        </a:rPr>
                        <a:t>Network utilization</a:t>
                      </a:r>
                      <a:endParaRPr sz="1200">
                        <a:solidFill>
                          <a:srgbClr val="16191F"/>
                        </a:solidFill>
                        <a:highlight>
                          <a:srgbClr val="FFFFFF"/>
                        </a:highlight>
                      </a:endParaRPr>
                    </a:p>
                  </a:txBody>
                  <a:tcPr marT="38100" marB="38100" marR="190500" marL="190500">
                    <a:lnR cap="flat" cmpd="sng" w="9525">
                      <a:solidFill>
                        <a:srgbClr val="16191F"/>
                      </a:solidFill>
                      <a:prstDash val="solid"/>
                      <a:round/>
                      <a:headEnd len="sm" w="sm" type="none"/>
                      <a:tailEnd len="sm" w="sm" type="none"/>
                    </a:lnR>
                  </a:tcPr>
                </a:tc>
                <a:tc>
                  <a:txBody>
                    <a:bodyPr/>
                    <a:lstStyle/>
                    <a:p>
                      <a:pPr indent="0" lvl="0" marL="0" rtl="0" algn="l">
                        <a:lnSpc>
                          <a:spcPct val="150000"/>
                        </a:lnSpc>
                        <a:spcBef>
                          <a:spcPts val="0"/>
                        </a:spcBef>
                        <a:spcAft>
                          <a:spcPts val="0"/>
                        </a:spcAft>
                        <a:buNone/>
                      </a:pPr>
                      <a:r>
                        <a:rPr lang="en" sz="1200">
                          <a:solidFill>
                            <a:schemeClr val="hlink"/>
                          </a:solidFill>
                          <a:highlight>
                            <a:srgbClr val="FFFFFF"/>
                          </a:highlight>
                          <a:uFill>
                            <a:noFill/>
                          </a:uFill>
                          <a:hlinkClick r:id="rId4"/>
                        </a:rPr>
                        <a:t>NetworkIn</a:t>
                      </a:r>
                      <a:endParaRPr sz="1200">
                        <a:solidFill>
                          <a:schemeClr val="hlink"/>
                        </a:solidFill>
                        <a:highlight>
                          <a:srgbClr val="FFFFFF"/>
                        </a:highlight>
                      </a:endParaRPr>
                    </a:p>
                    <a:p>
                      <a:pPr indent="0" lvl="0" marL="0" rtl="0" algn="l">
                        <a:lnSpc>
                          <a:spcPct val="150000"/>
                        </a:lnSpc>
                        <a:spcBef>
                          <a:spcPts val="1200"/>
                        </a:spcBef>
                        <a:spcAft>
                          <a:spcPts val="0"/>
                        </a:spcAft>
                        <a:buNone/>
                      </a:pPr>
                      <a:r>
                        <a:rPr lang="en" sz="1200">
                          <a:solidFill>
                            <a:schemeClr val="hlink"/>
                          </a:solidFill>
                          <a:highlight>
                            <a:srgbClr val="FFFFFF"/>
                          </a:highlight>
                          <a:uFill>
                            <a:noFill/>
                          </a:uFill>
                          <a:hlinkClick r:id="rId5"/>
                        </a:rPr>
                        <a:t>NetworkOut</a:t>
                      </a:r>
                      <a:endParaRPr sz="1200">
                        <a:solidFill>
                          <a:schemeClr val="hlink"/>
                        </a:solidFill>
                        <a:highlight>
                          <a:srgbClr val="FFFFFF"/>
                        </a:highlight>
                      </a:endParaRPr>
                    </a:p>
                  </a:txBody>
                  <a:tcPr marT="38100" marB="38100" marR="190500" marL="190500">
                    <a:lnL cap="flat" cmpd="sng" w="9525">
                      <a:solidFill>
                        <a:srgbClr val="16191F"/>
                      </a:solidFill>
                      <a:prstDash val="solid"/>
                      <a:round/>
                      <a:headEnd len="sm" w="sm" type="none"/>
                      <a:tailEnd len="sm" w="sm" type="none"/>
                    </a:lnL>
                    <a:lnR cap="flat" cmpd="sng" w="9525">
                      <a:solidFill>
                        <a:srgbClr val="16191F"/>
                      </a:solidFill>
                      <a:prstDash val="solid"/>
                      <a:round/>
                      <a:headEnd len="sm" w="sm" type="none"/>
                      <a:tailEnd len="sm" w="sm" type="none"/>
                    </a:lnR>
                  </a:tcPr>
                </a:tc>
              </a:tr>
              <a:tr h="381000">
                <a:tc>
                  <a:txBody>
                    <a:bodyPr/>
                    <a:lstStyle/>
                    <a:p>
                      <a:pPr indent="0" lvl="0" marL="0" rtl="0" algn="l">
                        <a:lnSpc>
                          <a:spcPct val="150000"/>
                        </a:lnSpc>
                        <a:spcBef>
                          <a:spcPts val="0"/>
                        </a:spcBef>
                        <a:spcAft>
                          <a:spcPts val="0"/>
                        </a:spcAft>
                        <a:buNone/>
                      </a:pPr>
                      <a:r>
                        <a:rPr lang="en" sz="1200">
                          <a:solidFill>
                            <a:srgbClr val="16191F"/>
                          </a:solidFill>
                          <a:highlight>
                            <a:srgbClr val="FFFFFF"/>
                          </a:highlight>
                        </a:rPr>
                        <a:t>Disk performance</a:t>
                      </a:r>
                      <a:endParaRPr sz="1200">
                        <a:solidFill>
                          <a:srgbClr val="16191F"/>
                        </a:solidFill>
                        <a:highlight>
                          <a:srgbClr val="FFFFFF"/>
                        </a:highlight>
                      </a:endParaRPr>
                    </a:p>
                  </a:txBody>
                  <a:tcPr marT="38100" marB="38100" marR="190500" marL="190500">
                    <a:lnR cap="flat" cmpd="sng" w="9525">
                      <a:solidFill>
                        <a:srgbClr val="16191F"/>
                      </a:solidFill>
                      <a:prstDash val="solid"/>
                      <a:round/>
                      <a:headEnd len="sm" w="sm" type="none"/>
                      <a:tailEnd len="sm" w="sm" type="none"/>
                    </a:lnR>
                    <a:lnB cap="flat" cmpd="sng" w="9525">
                      <a:solidFill>
                        <a:srgbClr val="16191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solidFill>
                            <a:schemeClr val="hlink"/>
                          </a:solidFill>
                          <a:highlight>
                            <a:srgbClr val="FFFFFF"/>
                          </a:highlight>
                          <a:uFill>
                            <a:noFill/>
                          </a:uFill>
                          <a:hlinkClick r:id="rId6"/>
                        </a:rPr>
                        <a:t>DiskReadOps</a:t>
                      </a:r>
                      <a:endParaRPr sz="1200">
                        <a:solidFill>
                          <a:schemeClr val="hlink"/>
                        </a:solidFill>
                        <a:highlight>
                          <a:srgbClr val="FFFFFF"/>
                        </a:highlight>
                      </a:endParaRPr>
                    </a:p>
                    <a:p>
                      <a:pPr indent="0" lvl="0" marL="0" rtl="0" algn="l">
                        <a:lnSpc>
                          <a:spcPct val="150000"/>
                        </a:lnSpc>
                        <a:spcBef>
                          <a:spcPts val="1200"/>
                        </a:spcBef>
                        <a:spcAft>
                          <a:spcPts val="0"/>
                        </a:spcAft>
                        <a:buNone/>
                      </a:pPr>
                      <a:r>
                        <a:rPr lang="en" sz="1200">
                          <a:solidFill>
                            <a:schemeClr val="hlink"/>
                          </a:solidFill>
                          <a:highlight>
                            <a:srgbClr val="FFFFFF"/>
                          </a:highlight>
                          <a:uFill>
                            <a:noFill/>
                          </a:uFill>
                          <a:hlinkClick r:id="rId7"/>
                        </a:rPr>
                        <a:t>DiskWriteOps</a:t>
                      </a:r>
                      <a:endParaRPr sz="1200">
                        <a:solidFill>
                          <a:schemeClr val="hlink"/>
                        </a:solidFill>
                        <a:highlight>
                          <a:srgbClr val="FFFFFF"/>
                        </a:highlight>
                      </a:endParaRPr>
                    </a:p>
                  </a:txBody>
                  <a:tcPr marT="38100" marB="38100" marR="190500" marL="190500">
                    <a:lnL cap="flat" cmpd="sng" w="9525">
                      <a:solidFill>
                        <a:srgbClr val="16191F"/>
                      </a:solidFill>
                      <a:prstDash val="solid"/>
                      <a:round/>
                      <a:headEnd len="sm" w="sm" type="none"/>
                      <a:tailEnd len="sm" w="sm" type="none"/>
                    </a:lnL>
                    <a:lnR cap="flat" cmpd="sng" w="9525">
                      <a:solidFill>
                        <a:srgbClr val="16191F"/>
                      </a:solidFill>
                      <a:prstDash val="solid"/>
                      <a:round/>
                      <a:headEnd len="sm" w="sm" type="none"/>
                      <a:tailEnd len="sm" w="sm" type="none"/>
                    </a:lnR>
                    <a:lnB cap="flat" cmpd="sng" w="9525">
                      <a:solidFill>
                        <a:srgbClr val="16191F"/>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200">
                          <a:solidFill>
                            <a:srgbClr val="16191F"/>
                          </a:solidFill>
                          <a:highlight>
                            <a:srgbClr val="FFFFFF"/>
                          </a:highlight>
                        </a:rPr>
                        <a:t>Disk Reads/Writes</a:t>
                      </a:r>
                      <a:endParaRPr sz="1200">
                        <a:solidFill>
                          <a:srgbClr val="16191F"/>
                        </a:solidFill>
                        <a:highlight>
                          <a:srgbClr val="FFFFFF"/>
                        </a:highlight>
                      </a:endParaRPr>
                    </a:p>
                  </a:txBody>
                  <a:tcPr marT="38100" marB="38100" marR="190500" marL="190500">
                    <a:lnR cap="flat" cmpd="sng" w="9525">
                      <a:solidFill>
                        <a:srgbClr val="16191F"/>
                      </a:solidFill>
                      <a:prstDash val="solid"/>
                      <a:round/>
                      <a:headEnd len="sm" w="sm" type="none"/>
                      <a:tailEnd len="sm" w="sm" type="none"/>
                    </a:lnR>
                    <a:lnT cap="flat" cmpd="sng" w="9525">
                      <a:solidFill>
                        <a:srgbClr val="16191F"/>
                      </a:solidFill>
                      <a:prstDash val="solid"/>
                      <a:round/>
                      <a:headEnd len="sm" w="sm" type="none"/>
                      <a:tailEnd len="sm" w="sm" type="none"/>
                    </a:lnT>
                    <a:lnB cap="flat" cmpd="sng" w="9525">
                      <a:solidFill>
                        <a:srgbClr val="16191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solidFill>
                            <a:schemeClr val="hlink"/>
                          </a:solidFill>
                          <a:highlight>
                            <a:srgbClr val="FFFFFF"/>
                          </a:highlight>
                          <a:uFill>
                            <a:noFill/>
                          </a:uFill>
                          <a:hlinkClick r:id="rId8"/>
                        </a:rPr>
                        <a:t>DiskReadBytes</a:t>
                      </a:r>
                      <a:endParaRPr sz="1200">
                        <a:solidFill>
                          <a:schemeClr val="hlink"/>
                        </a:solidFill>
                        <a:highlight>
                          <a:srgbClr val="FFFFFF"/>
                        </a:highlight>
                      </a:endParaRPr>
                    </a:p>
                    <a:p>
                      <a:pPr indent="0" lvl="0" marL="0" rtl="0" algn="l">
                        <a:lnSpc>
                          <a:spcPct val="150000"/>
                        </a:lnSpc>
                        <a:spcBef>
                          <a:spcPts val="1200"/>
                        </a:spcBef>
                        <a:spcAft>
                          <a:spcPts val="0"/>
                        </a:spcAft>
                        <a:buNone/>
                      </a:pPr>
                      <a:r>
                        <a:rPr lang="en" sz="1200" u="sng">
                          <a:solidFill>
                            <a:schemeClr val="hlink"/>
                          </a:solidFill>
                          <a:highlight>
                            <a:srgbClr val="FFFFFF"/>
                          </a:highlight>
                          <a:hlinkClick r:id="rId9"/>
                        </a:rPr>
                        <a:t>DiskWriteBytes</a:t>
                      </a:r>
                      <a:endParaRPr sz="1200" u="sng">
                        <a:solidFill>
                          <a:schemeClr val="hlink"/>
                        </a:solidFill>
                        <a:highlight>
                          <a:srgbClr val="FFFFFF"/>
                        </a:highlight>
                      </a:endParaRPr>
                    </a:p>
                  </a:txBody>
                  <a:tcPr marT="38100" marB="38100" marR="190500" marL="190500">
                    <a:lnL cap="flat" cmpd="sng" w="9525">
                      <a:solidFill>
                        <a:srgbClr val="16191F"/>
                      </a:solidFill>
                      <a:prstDash val="solid"/>
                      <a:round/>
                      <a:headEnd len="sm" w="sm" type="none"/>
                      <a:tailEnd len="sm" w="sm" type="none"/>
                    </a:lnL>
                    <a:lnR cap="flat" cmpd="sng" w="9525">
                      <a:solidFill>
                        <a:srgbClr val="16191F"/>
                      </a:solidFill>
                      <a:prstDash val="solid"/>
                      <a:round/>
                      <a:headEnd len="sm" w="sm" type="none"/>
                      <a:tailEnd len="sm" w="sm" type="none"/>
                    </a:lnR>
                    <a:lnT cap="flat" cmpd="sng" w="9525">
                      <a:solidFill>
                        <a:srgbClr val="16191F"/>
                      </a:solidFill>
                      <a:prstDash val="solid"/>
                      <a:round/>
                      <a:headEnd len="sm" w="sm" type="none"/>
                      <a:tailEnd len="sm" w="sm" type="none"/>
                    </a:lnT>
                    <a:lnB cap="flat" cmpd="sng" w="9525">
                      <a:solidFill>
                        <a:srgbClr val="16191F"/>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EC2 best practice</a:t>
            </a:r>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chemeClr val="dk1"/>
                </a:solidFill>
                <a:highlight>
                  <a:srgbClr val="DD5540"/>
                </a:highlight>
              </a:rPr>
              <a:t>Security</a:t>
            </a:r>
            <a:endParaRPr sz="1200">
              <a:solidFill>
                <a:schemeClr val="dk1"/>
              </a:solidFill>
              <a:highlight>
                <a:srgbClr val="DD5540"/>
              </a:highlight>
            </a:endParaRPr>
          </a:p>
          <a:p>
            <a:pPr indent="-304800" lvl="0" marL="457200" rtl="0" algn="l">
              <a:spcBef>
                <a:spcPts val="1200"/>
              </a:spcBef>
              <a:spcAft>
                <a:spcPts val="0"/>
              </a:spcAft>
              <a:buClr>
                <a:schemeClr val="dk1"/>
              </a:buClr>
              <a:buSzPts val="1200"/>
              <a:buChar char="●"/>
            </a:pPr>
            <a:r>
              <a:rPr lang="en" sz="1200">
                <a:solidFill>
                  <a:schemeClr val="dk1"/>
                </a:solidFill>
              </a:rPr>
              <a:t>Implement the least permissive rules for your security group</a:t>
            </a:r>
            <a:endParaRPr sz="1200">
              <a:solidFill>
                <a:schemeClr val="dk1"/>
              </a:solidFill>
            </a:endParaRPr>
          </a:p>
          <a:p>
            <a:pPr indent="0" lvl="0" marL="0" rtl="0" algn="l">
              <a:spcBef>
                <a:spcPts val="1200"/>
              </a:spcBef>
              <a:spcAft>
                <a:spcPts val="0"/>
              </a:spcAft>
              <a:buNone/>
            </a:pPr>
            <a:r>
              <a:rPr lang="en" sz="1200">
                <a:solidFill>
                  <a:schemeClr val="dk1"/>
                </a:solidFill>
                <a:highlight>
                  <a:srgbClr val="DD5540"/>
                </a:highlight>
              </a:rPr>
              <a:t>Storage</a:t>
            </a:r>
            <a:endParaRPr sz="1200">
              <a:solidFill>
                <a:schemeClr val="dk1"/>
              </a:solidFill>
              <a:highlight>
                <a:srgbClr val="DD5540"/>
              </a:highlight>
            </a:endParaRPr>
          </a:p>
          <a:p>
            <a:pPr indent="-304800" lvl="0" marL="457200" rtl="0" algn="l">
              <a:spcBef>
                <a:spcPts val="1200"/>
              </a:spcBef>
              <a:spcAft>
                <a:spcPts val="0"/>
              </a:spcAft>
              <a:buClr>
                <a:schemeClr val="dk1"/>
              </a:buClr>
              <a:buSzPts val="1200"/>
              <a:buChar char="●"/>
            </a:pPr>
            <a:r>
              <a:rPr lang="en" sz="1200">
                <a:solidFill>
                  <a:schemeClr val="dk1"/>
                </a:solidFill>
              </a:rPr>
              <a:t>Use separate Amazon EBS volumes for the operating system versus your data. Ensure that the volume with your data persists after instance termination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Use the instance store available for your instance to store temporary data.</a:t>
            </a:r>
            <a:r>
              <a:rPr b="1" lang="en" sz="1200">
                <a:solidFill>
                  <a:schemeClr val="dk1"/>
                </a:solidFill>
              </a:rPr>
              <a:t> Remember that the data stored in instance store is deleted when you stop, hibernate, or terminate your instance.</a:t>
            </a:r>
            <a:endParaRPr b="1"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Encrypt EBS volumes and snapshots</a:t>
            </a:r>
            <a:endParaRPr sz="1200">
              <a:solidFill>
                <a:schemeClr val="dk1"/>
              </a:solidFill>
            </a:endParaRPr>
          </a:p>
          <a:p>
            <a:pPr indent="0" lvl="0" marL="0" rtl="0" algn="l">
              <a:spcBef>
                <a:spcPts val="1200"/>
              </a:spcBef>
              <a:spcAft>
                <a:spcPts val="0"/>
              </a:spcAft>
              <a:buNone/>
            </a:pPr>
            <a:r>
              <a:rPr lang="en" sz="1200">
                <a:solidFill>
                  <a:schemeClr val="dk1"/>
                </a:solidFill>
                <a:highlight>
                  <a:srgbClr val="DD5540"/>
                </a:highlight>
              </a:rPr>
              <a:t>Backup and recovery</a:t>
            </a:r>
            <a:endParaRPr sz="1200">
              <a:solidFill>
                <a:schemeClr val="dk1"/>
              </a:solidFill>
              <a:highlight>
                <a:srgbClr val="DD5540"/>
              </a:highlight>
            </a:endParaRPr>
          </a:p>
          <a:p>
            <a:pPr indent="-304800" lvl="0" marL="457200" rtl="0" algn="l">
              <a:spcBef>
                <a:spcPts val="1200"/>
              </a:spcBef>
              <a:spcAft>
                <a:spcPts val="0"/>
              </a:spcAft>
              <a:buClr>
                <a:schemeClr val="dk1"/>
              </a:buClr>
              <a:buSzPts val="1200"/>
              <a:buChar char="●"/>
            </a:pPr>
            <a:r>
              <a:rPr lang="en" sz="1200">
                <a:solidFill>
                  <a:schemeClr val="dk1"/>
                </a:solidFill>
              </a:rPr>
              <a:t>Deploy critical components of your application across multiple Availability Zones,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Ensure that you are prepared to handle failover. For a basic solution, you can manually attach a network interface or Elastic IP address to a replacement instance</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49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50"/>
              <a:t>Features of Amazon EC2</a:t>
            </a:r>
            <a:endParaRPr/>
          </a:p>
        </p:txBody>
      </p:sp>
      <p:sp>
        <p:nvSpPr>
          <p:cNvPr id="61" name="Google Shape;61;p14"/>
          <p:cNvSpPr txBox="1"/>
          <p:nvPr>
            <p:ph idx="1" type="body"/>
          </p:nvPr>
        </p:nvSpPr>
        <p:spPr>
          <a:xfrm>
            <a:off x="284100" y="750000"/>
            <a:ext cx="8575800" cy="41175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000">
                <a:solidFill>
                  <a:schemeClr val="dk1"/>
                </a:solidFill>
              </a:rPr>
              <a:t>Amazon EC2 provides the following features:</a:t>
            </a:r>
            <a:endParaRPr sz="1000">
              <a:solidFill>
                <a:schemeClr val="dk1"/>
              </a:solidFill>
            </a:endParaRPr>
          </a:p>
          <a:p>
            <a:pPr indent="-292100" lvl="0" marL="457200" rtl="0" algn="l">
              <a:lnSpc>
                <a:spcPct val="150000"/>
              </a:lnSpc>
              <a:spcBef>
                <a:spcPts val="1200"/>
              </a:spcBef>
              <a:spcAft>
                <a:spcPts val="0"/>
              </a:spcAft>
              <a:buClr>
                <a:schemeClr val="dk1"/>
              </a:buClr>
              <a:buSzPts val="1000"/>
              <a:buChar char="●"/>
            </a:pPr>
            <a:r>
              <a:rPr lang="en" sz="1000">
                <a:solidFill>
                  <a:schemeClr val="dk1"/>
                </a:solidFill>
              </a:rPr>
              <a:t>Virtual computing environments, known as </a:t>
            </a:r>
            <a:r>
              <a:rPr i="1" lang="en" sz="1000">
                <a:solidFill>
                  <a:schemeClr val="dk1"/>
                </a:solidFill>
              </a:rPr>
              <a:t>instances</a:t>
            </a:r>
            <a:endParaRPr i="1" sz="10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Preconfigured templates for your instances, known as </a:t>
            </a:r>
            <a:r>
              <a:rPr i="1" lang="en" sz="1000">
                <a:solidFill>
                  <a:schemeClr val="dk1"/>
                </a:solidFill>
              </a:rPr>
              <a:t>Amazon Machine Images (AMIs)</a:t>
            </a:r>
            <a:r>
              <a:rPr lang="en" sz="1000">
                <a:solidFill>
                  <a:schemeClr val="dk1"/>
                </a:solidFill>
              </a:rPr>
              <a:t>, that package the bits you need for your server (including the operating system and additional software)</a:t>
            </a:r>
            <a:endParaRPr sz="10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Various configurations of CPU, memory, storage, and networking capacity for your instances, known as </a:t>
            </a:r>
            <a:r>
              <a:rPr i="1" lang="en" sz="1000">
                <a:solidFill>
                  <a:schemeClr val="dk1"/>
                </a:solidFill>
              </a:rPr>
              <a:t>instance types</a:t>
            </a:r>
            <a:endParaRPr i="1" sz="10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Secure login information for your instances using </a:t>
            </a:r>
            <a:r>
              <a:rPr i="1" lang="en" sz="1000">
                <a:solidFill>
                  <a:schemeClr val="dk1"/>
                </a:solidFill>
              </a:rPr>
              <a:t>key pairs</a:t>
            </a:r>
            <a:r>
              <a:rPr lang="en" sz="1000">
                <a:solidFill>
                  <a:schemeClr val="dk1"/>
                </a:solidFill>
              </a:rPr>
              <a:t> (AWS stores the public key, and you store the private key in a secure place)</a:t>
            </a:r>
            <a:endParaRPr sz="10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Storage volumes for temporary data that's deleted when you stop, hibernate, or terminate your instance, known as </a:t>
            </a:r>
            <a:r>
              <a:rPr i="1" lang="en" sz="1000">
                <a:solidFill>
                  <a:schemeClr val="dk1"/>
                </a:solidFill>
              </a:rPr>
              <a:t>instance store volumes</a:t>
            </a:r>
            <a:endParaRPr i="1" sz="10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Persistent storage volumes for your data using Amazon Elastic Block Store (Amazon EBS), known as </a:t>
            </a:r>
            <a:r>
              <a:rPr i="1" lang="en" sz="1000">
                <a:solidFill>
                  <a:schemeClr val="dk1"/>
                </a:solidFill>
              </a:rPr>
              <a:t>Amazon EBS volumes</a:t>
            </a:r>
            <a:endParaRPr i="1" sz="10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Multiple physical locations for your resources, such as instances and Amazon EBS volumes, known as </a:t>
            </a:r>
            <a:r>
              <a:rPr i="1" lang="en" sz="1000">
                <a:solidFill>
                  <a:schemeClr val="dk1"/>
                </a:solidFill>
              </a:rPr>
              <a:t>Regions</a:t>
            </a:r>
            <a:r>
              <a:rPr lang="en" sz="1000">
                <a:solidFill>
                  <a:schemeClr val="dk1"/>
                </a:solidFill>
              </a:rPr>
              <a:t> and </a:t>
            </a:r>
            <a:r>
              <a:rPr i="1" lang="en" sz="1000">
                <a:solidFill>
                  <a:schemeClr val="dk1"/>
                </a:solidFill>
              </a:rPr>
              <a:t>Availability Zones</a:t>
            </a:r>
            <a:endParaRPr i="1" sz="10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A firewall that enables you to specify the protocols, ports, and source IP ranges that can reach your instances using </a:t>
            </a:r>
            <a:r>
              <a:rPr i="1" lang="en" sz="1000">
                <a:solidFill>
                  <a:schemeClr val="dk1"/>
                </a:solidFill>
              </a:rPr>
              <a:t>security groups</a:t>
            </a:r>
            <a:endParaRPr i="1" sz="10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Static IPv4 addresses for dynamic cloud computing, known as </a:t>
            </a:r>
            <a:r>
              <a:rPr i="1" lang="en" sz="1000">
                <a:solidFill>
                  <a:schemeClr val="dk1"/>
                </a:solidFill>
              </a:rPr>
              <a:t>Elastic IP addresses</a:t>
            </a:r>
            <a:endParaRPr i="1" sz="10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Metadata, known as </a:t>
            </a:r>
            <a:r>
              <a:rPr i="1" lang="en" sz="1000">
                <a:solidFill>
                  <a:schemeClr val="dk1"/>
                </a:solidFill>
              </a:rPr>
              <a:t>tags</a:t>
            </a:r>
            <a:r>
              <a:rPr lang="en" sz="1000">
                <a:solidFill>
                  <a:schemeClr val="dk1"/>
                </a:solidFill>
              </a:rPr>
              <a:t>, that you can create and assign to your Amazon EC2 resources</a:t>
            </a:r>
            <a:endParaRPr sz="10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Virtual networks you can create that are logically isolated from the rest of the AWS Cloud, and that you can optionally connect to your own network, known as </a:t>
            </a:r>
            <a:r>
              <a:rPr i="1" lang="en" sz="1000">
                <a:solidFill>
                  <a:schemeClr val="dk1"/>
                </a:solidFill>
              </a:rPr>
              <a:t>virtual private clouds</a:t>
            </a:r>
            <a:r>
              <a:rPr lang="en" sz="1000">
                <a:solidFill>
                  <a:schemeClr val="dk1"/>
                </a:solidFill>
              </a:rPr>
              <a:t> (VPCs)</a:t>
            </a:r>
            <a:endParaRPr sz="1000">
              <a:solidFill>
                <a:schemeClr val="dk1"/>
              </a:solidFill>
            </a:endParaRPr>
          </a:p>
          <a:p>
            <a:pPr indent="0" lvl="0" marL="0" rtl="0" algn="l">
              <a:spcBef>
                <a:spcPts val="800"/>
              </a:spcBef>
              <a:spcAft>
                <a:spcPts val="1200"/>
              </a:spcAft>
              <a:buNone/>
            </a:pPr>
            <a:r>
              <a:t/>
            </a:r>
            <a:endParaRPr sz="1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25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Instance purchasing options</a:t>
            </a:r>
            <a:endParaRPr sz="2400"/>
          </a:p>
        </p:txBody>
      </p:sp>
      <p:sp>
        <p:nvSpPr>
          <p:cNvPr id="191" name="Google Shape;191;p32"/>
          <p:cNvSpPr txBox="1"/>
          <p:nvPr>
            <p:ph idx="1" type="body"/>
          </p:nvPr>
        </p:nvSpPr>
        <p:spPr>
          <a:xfrm>
            <a:off x="311700" y="996975"/>
            <a:ext cx="8520600" cy="32172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DD5540"/>
                </a:highlight>
              </a:rPr>
              <a:t>On-Demand Instances</a:t>
            </a:r>
            <a:r>
              <a:rPr lang="en" sz="1200">
                <a:solidFill>
                  <a:schemeClr val="dk1"/>
                </a:solidFill>
              </a:rPr>
              <a:t> – Pay, by the second, for the instances that you launch.</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DD5540"/>
                </a:highlight>
              </a:rPr>
              <a:t>Savings Plans</a:t>
            </a:r>
            <a:r>
              <a:rPr lang="en" sz="1200">
                <a:solidFill>
                  <a:schemeClr val="dk1"/>
                </a:solidFill>
              </a:rPr>
              <a:t> – Reduce your Amazon EC2 costs by making a commitment to a consistent amount of usage, in USD per hour, for a term of 1 or 3 years.</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DD5540"/>
                </a:highlight>
              </a:rPr>
              <a:t>Reserved Instances</a:t>
            </a:r>
            <a:r>
              <a:rPr lang="en" sz="1200">
                <a:solidFill>
                  <a:schemeClr val="dk1"/>
                </a:solidFill>
              </a:rPr>
              <a:t> – Reduce your Amazon EC2 costs by making a commitment to a consistent instance configuration, including instance type and Region, for a term of 1 or 3 years.</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DD5540"/>
                </a:highlight>
              </a:rPr>
              <a:t>Spot Instances</a:t>
            </a:r>
            <a:r>
              <a:rPr lang="en" sz="1200">
                <a:solidFill>
                  <a:schemeClr val="dk1"/>
                </a:solidFill>
              </a:rPr>
              <a:t> – Request unused EC2 instances, which can reduce your Amazon EC2 costs significantly.</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DD5540"/>
                </a:highlight>
              </a:rPr>
              <a:t>Dedicated Hosts</a:t>
            </a:r>
            <a:r>
              <a:rPr lang="en" sz="1200">
                <a:solidFill>
                  <a:schemeClr val="dk1"/>
                </a:solidFill>
              </a:rPr>
              <a:t> – Pay for a physical host that is fully dedicated to running your instances, and bring your existing per-socket, per-core, or per-VM software licenses to reduce costs.</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DD5540"/>
                </a:highlight>
              </a:rPr>
              <a:t>Dedicated Instances</a:t>
            </a:r>
            <a:r>
              <a:rPr lang="en" sz="1200">
                <a:solidFill>
                  <a:schemeClr val="dk1"/>
                </a:solidFill>
              </a:rPr>
              <a:t> – Pay, by the hour, for instances that run on single-tenant hardware.</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DD5540"/>
                </a:highlight>
              </a:rPr>
              <a:t>Capacity Reservations</a:t>
            </a:r>
            <a:r>
              <a:rPr lang="en" sz="1200">
                <a:solidFill>
                  <a:schemeClr val="dk1"/>
                </a:solidFill>
              </a:rPr>
              <a:t> – Reserve capacity for your EC2 instances in a specific Availability Zone for any duration.</a:t>
            </a:r>
            <a:endParaRPr sz="1200">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258425"/>
            <a:ext cx="8520600" cy="572700"/>
          </a:xfrm>
          <a:prstGeom prst="rect">
            <a:avLst/>
          </a:prstGeom>
        </p:spPr>
        <p:txBody>
          <a:bodyPr anchorCtr="0" anchor="t" bIns="91425" lIns="91425" spcFirstLastPara="1" rIns="91425" wrap="square" tIns="91425">
            <a:noAutofit/>
          </a:bodyPr>
          <a:lstStyle/>
          <a:p>
            <a:pPr indent="0" lvl="0" marL="0" rtl="0" algn="l">
              <a:lnSpc>
                <a:spcPct val="122600"/>
              </a:lnSpc>
              <a:spcBef>
                <a:spcPts val="2300"/>
              </a:spcBef>
              <a:spcAft>
                <a:spcPts val="800"/>
              </a:spcAft>
              <a:buNone/>
            </a:pPr>
            <a:r>
              <a:rPr lang="en" sz="2400"/>
              <a:t>Instance purchasing options: Reserved Instances</a:t>
            </a:r>
            <a:endParaRPr sz="2400"/>
          </a:p>
        </p:txBody>
      </p:sp>
      <p:sp>
        <p:nvSpPr>
          <p:cNvPr id="197" name="Google Shape;197;p33"/>
          <p:cNvSpPr txBox="1"/>
          <p:nvPr>
            <p:ph idx="1" type="body"/>
          </p:nvPr>
        </p:nvSpPr>
        <p:spPr>
          <a:xfrm>
            <a:off x="311700" y="996975"/>
            <a:ext cx="8583600" cy="1685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852"/>
              <a:buNone/>
            </a:pPr>
            <a:r>
              <a:rPr lang="en" sz="1100">
                <a:solidFill>
                  <a:schemeClr val="dk1"/>
                </a:solidFill>
              </a:rPr>
              <a:t>The following payment options are available for Reserved Instances: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highlight>
                  <a:srgbClr val="DD5540"/>
                </a:highlight>
              </a:rPr>
              <a:t>All Upfront</a:t>
            </a:r>
            <a:r>
              <a:rPr lang="en" sz="1100">
                <a:solidFill>
                  <a:schemeClr val="dk1"/>
                </a:solidFill>
              </a:rPr>
              <a:t>: Full payment is made at the start of the term, with no other costs or additional hourly charges incurred for the remainder of the term, regardless of hours used.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rgbClr val="DD5540"/>
                </a:highlight>
              </a:rPr>
              <a:t>Partial Upfront</a:t>
            </a:r>
            <a:r>
              <a:rPr lang="en" sz="1100">
                <a:solidFill>
                  <a:schemeClr val="dk1"/>
                </a:solidFill>
              </a:rPr>
              <a:t>: A portion of the cost must be paid upfront and the remaining hours in the term are billed at a discounted hourly rate, regardless of whether the Reserved Instance is being used.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rgbClr val="DD5540"/>
                </a:highlight>
              </a:rPr>
              <a:t>No Upfront</a:t>
            </a:r>
            <a:r>
              <a:rPr lang="en" sz="1100">
                <a:solidFill>
                  <a:schemeClr val="dk1"/>
                </a:solidFill>
              </a:rPr>
              <a:t>: You are billed a discounted hourly rate for every hour within the term, regardless of whether the Reserved Instance is being used. No upfront payment is required.</a:t>
            </a:r>
            <a:endParaRPr sz="1100">
              <a:solidFill>
                <a:schemeClr val="dk1"/>
              </a:solidFill>
            </a:endParaRPr>
          </a:p>
          <a:p>
            <a:pPr indent="0" lvl="0" marL="0" rtl="0" algn="l">
              <a:lnSpc>
                <a:spcPct val="115000"/>
              </a:lnSpc>
              <a:spcBef>
                <a:spcPts val="800"/>
              </a:spcBef>
              <a:spcAft>
                <a:spcPts val="1200"/>
              </a:spcAft>
              <a:buSzPts val="852"/>
              <a:buNone/>
            </a:pPr>
            <a:r>
              <a:t/>
            </a:r>
            <a:endParaRPr sz="1100">
              <a:solidFill>
                <a:schemeClr val="dk1"/>
              </a:solidFill>
            </a:endParaRPr>
          </a:p>
        </p:txBody>
      </p:sp>
      <p:sp>
        <p:nvSpPr>
          <p:cNvPr id="198" name="Google Shape;198;p33"/>
          <p:cNvSpPr txBox="1"/>
          <p:nvPr/>
        </p:nvSpPr>
        <p:spPr>
          <a:xfrm>
            <a:off x="105300" y="2931375"/>
            <a:ext cx="8996400" cy="16569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300"/>
              </a:spcBef>
              <a:spcAft>
                <a:spcPts val="0"/>
              </a:spcAft>
              <a:buNone/>
            </a:pPr>
            <a:r>
              <a:rPr b="1" lang="en" sz="1100">
                <a:solidFill>
                  <a:schemeClr val="dk1"/>
                </a:solidFill>
              </a:rPr>
              <a:t>Offering class</a:t>
            </a:r>
            <a:endParaRPr b="1" sz="1100">
              <a:solidFill>
                <a:schemeClr val="dk1"/>
              </a:solidFill>
            </a:endParaRPr>
          </a:p>
          <a:p>
            <a:pPr indent="0" lvl="0" marL="0" rtl="0" algn="l">
              <a:lnSpc>
                <a:spcPct val="150000"/>
              </a:lnSpc>
              <a:spcBef>
                <a:spcPts val="1400"/>
              </a:spcBef>
              <a:spcAft>
                <a:spcPts val="0"/>
              </a:spcAft>
              <a:buNone/>
            </a:pPr>
            <a:r>
              <a:rPr lang="en" sz="1100">
                <a:solidFill>
                  <a:schemeClr val="dk1"/>
                </a:solidFill>
              </a:rPr>
              <a:t>If your computing needs change, you might be able to modify or exchange your Reserved Instance, depending on the offering class.</a:t>
            </a:r>
            <a:endParaRPr sz="1100">
              <a:solidFill>
                <a:schemeClr val="dk1"/>
              </a:solidFill>
            </a:endParaRPr>
          </a:p>
          <a:p>
            <a:pPr indent="-298450" lvl="0" marL="457200" rtl="0" algn="l">
              <a:lnSpc>
                <a:spcPct val="150000"/>
              </a:lnSpc>
              <a:spcBef>
                <a:spcPts val="1200"/>
              </a:spcBef>
              <a:spcAft>
                <a:spcPts val="0"/>
              </a:spcAft>
              <a:buClr>
                <a:schemeClr val="dk1"/>
              </a:buClr>
              <a:buSzPts val="1100"/>
              <a:buChar char="●"/>
            </a:pPr>
            <a:r>
              <a:rPr lang="en" sz="1100">
                <a:solidFill>
                  <a:schemeClr val="dk1"/>
                </a:solidFill>
                <a:highlight>
                  <a:srgbClr val="DD5540"/>
                </a:highlight>
              </a:rPr>
              <a:t>Standard</a:t>
            </a:r>
            <a:r>
              <a:rPr lang="en" sz="1100">
                <a:solidFill>
                  <a:schemeClr val="dk1"/>
                </a:solidFill>
              </a:rPr>
              <a:t>: These provide the most significant discount, but can only be modified. Standard Reserved Instances can't be exchanged.</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highlight>
                  <a:srgbClr val="DD5540"/>
                </a:highlight>
              </a:rPr>
              <a:t>Convertible</a:t>
            </a:r>
            <a:r>
              <a:rPr lang="en" sz="1100">
                <a:solidFill>
                  <a:schemeClr val="dk1"/>
                </a:solidFill>
              </a:rPr>
              <a:t>: These provide a lower discount than Standard Reserved Instances, but can be exchanged for another Convertible Reserved Instance with different instance attributes. Convertible Reserved Instances can also be modified.</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289525"/>
            <a:ext cx="8520600" cy="572700"/>
          </a:xfrm>
          <a:prstGeom prst="rect">
            <a:avLst/>
          </a:prstGeom>
        </p:spPr>
        <p:txBody>
          <a:bodyPr anchorCtr="0" anchor="t" bIns="91425" lIns="91425" spcFirstLastPara="1" rIns="91425" wrap="square" tIns="91425">
            <a:normAutofit/>
          </a:bodyPr>
          <a:lstStyle/>
          <a:p>
            <a:pPr indent="0" lvl="0" marL="0" rtl="0" algn="l">
              <a:lnSpc>
                <a:spcPct val="122600"/>
              </a:lnSpc>
              <a:spcBef>
                <a:spcPts val="2300"/>
              </a:spcBef>
              <a:spcAft>
                <a:spcPts val="800"/>
              </a:spcAft>
              <a:buNone/>
            </a:pPr>
            <a:r>
              <a:rPr lang="en" sz="2400"/>
              <a:t>Instance purchasing options: On demand vs Spot instances</a:t>
            </a:r>
            <a:endParaRPr/>
          </a:p>
        </p:txBody>
      </p:sp>
      <p:pic>
        <p:nvPicPr>
          <p:cNvPr id="204" name="Google Shape;204;p34"/>
          <p:cNvPicPr preferRelativeResize="0"/>
          <p:nvPr/>
        </p:nvPicPr>
        <p:blipFill>
          <a:blip r:embed="rId3">
            <a:alphaModFix/>
          </a:blip>
          <a:stretch>
            <a:fillRect/>
          </a:stretch>
        </p:blipFill>
        <p:spPr>
          <a:xfrm>
            <a:off x="957876" y="2155225"/>
            <a:ext cx="7148600" cy="2879724"/>
          </a:xfrm>
          <a:prstGeom prst="rect">
            <a:avLst/>
          </a:prstGeom>
          <a:noFill/>
          <a:ln>
            <a:noFill/>
          </a:ln>
        </p:spPr>
      </p:pic>
      <p:sp>
        <p:nvSpPr>
          <p:cNvPr id="205" name="Google Shape;205;p34"/>
          <p:cNvSpPr txBox="1"/>
          <p:nvPr/>
        </p:nvSpPr>
        <p:spPr>
          <a:xfrm>
            <a:off x="123600" y="862225"/>
            <a:ext cx="8708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When you use Spot Instances, you must be </a:t>
            </a:r>
            <a:r>
              <a:rPr b="1" lang="en" sz="1200">
                <a:solidFill>
                  <a:schemeClr val="dk1"/>
                </a:solidFill>
              </a:rPr>
              <a:t>prepared for interruptions</a:t>
            </a:r>
            <a:r>
              <a:rPr lang="en" sz="1200">
                <a:solidFill>
                  <a:schemeClr val="dk1"/>
                </a:solidFill>
              </a:rPr>
              <a:t>. Amazon EC2 can interrupt your Spot Instance when the demand for Spot Instances rises or when the supply of Spot Instances decreases. When Amazon EC2 interrupts a Spot Instance, it provides a Spot Instance </a:t>
            </a:r>
            <a:r>
              <a:rPr b="1" lang="en" sz="1200">
                <a:solidFill>
                  <a:schemeClr val="dk1"/>
                </a:solidFill>
              </a:rPr>
              <a:t>interruption notice</a:t>
            </a:r>
            <a:r>
              <a:rPr lang="en" sz="1200">
                <a:solidFill>
                  <a:schemeClr val="dk1"/>
                </a:solidFill>
              </a:rPr>
              <a:t>, which gives the instance a </a:t>
            </a:r>
            <a:r>
              <a:rPr b="1" lang="en" sz="1200">
                <a:solidFill>
                  <a:schemeClr val="dk1"/>
                </a:solidFill>
              </a:rPr>
              <a:t>two-minute warning </a:t>
            </a:r>
            <a:r>
              <a:rPr lang="en" sz="1200">
                <a:solidFill>
                  <a:schemeClr val="dk1"/>
                </a:solidFill>
              </a:rPr>
              <a:t>before Amazon EC2 interrupts it. </a:t>
            </a:r>
            <a:r>
              <a:rPr b="1" lang="en" sz="1200" u="sng">
                <a:solidFill>
                  <a:schemeClr val="dk1"/>
                </a:solidFill>
              </a:rPr>
              <a:t>You can't enable termination protection for Spot Instances</a:t>
            </a:r>
            <a:r>
              <a:rPr lang="en" sz="1200">
                <a:solidFill>
                  <a:schemeClr val="dk1"/>
                </a:solidFill>
              </a:rPr>
              <a:t>. </a:t>
            </a:r>
            <a:endParaRPr sz="1200">
              <a:solidFill>
                <a:schemeClr val="dk1"/>
              </a:solidFill>
            </a:endParaRPr>
          </a:p>
          <a:p>
            <a:pPr indent="0" lvl="0" marL="0" rtl="0" algn="l">
              <a:spcBef>
                <a:spcPts val="0"/>
              </a:spcBef>
              <a:spcAft>
                <a:spcPts val="0"/>
              </a:spcAft>
              <a:buNone/>
            </a:pPr>
            <a:r>
              <a:rPr b="1" lang="en" sz="1200" u="sng">
                <a:solidFill>
                  <a:schemeClr val="dk1"/>
                </a:solidFill>
              </a:rPr>
              <a:t>You can </a:t>
            </a:r>
            <a:r>
              <a:rPr b="1" lang="en" sz="1200" u="sng">
                <a:solidFill>
                  <a:schemeClr val="dk1"/>
                </a:solidFill>
                <a:highlight>
                  <a:srgbClr val="DD5540"/>
                </a:highlight>
              </a:rPr>
              <a:t>stop, start, reboot</a:t>
            </a:r>
            <a:r>
              <a:rPr b="1" lang="en" sz="1200" u="sng">
                <a:solidFill>
                  <a:schemeClr val="dk1"/>
                </a:solidFill>
              </a:rPr>
              <a:t>, or </a:t>
            </a:r>
            <a:r>
              <a:rPr b="1" lang="en" sz="1200" u="sng">
                <a:solidFill>
                  <a:schemeClr val="dk1"/>
                </a:solidFill>
                <a:highlight>
                  <a:srgbClr val="DD5540"/>
                </a:highlight>
              </a:rPr>
              <a:t>terminate </a:t>
            </a:r>
            <a:r>
              <a:rPr b="1" lang="en" sz="1200" u="sng">
                <a:solidFill>
                  <a:schemeClr val="dk1"/>
                </a:solidFill>
              </a:rPr>
              <a:t>an Amazon EBS-backed Spot Instance</a:t>
            </a:r>
            <a:r>
              <a:rPr lang="en" sz="1200">
                <a:solidFill>
                  <a:schemeClr val="dk1"/>
                </a:solidFill>
              </a:rPr>
              <a:t>. The Spot service can stop, terminate, or hibernate a Spot Instance when it interrupts it.</a:t>
            </a:r>
            <a:endParaRPr sz="12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1728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2600"/>
              </a:lnSpc>
              <a:spcBef>
                <a:spcPts val="2300"/>
              </a:spcBef>
              <a:spcAft>
                <a:spcPts val="800"/>
              </a:spcAft>
              <a:buNone/>
            </a:pPr>
            <a:r>
              <a:rPr lang="en" sz="2400"/>
              <a:t>Instance purchasing options: Dedicated host vs dedicated instances</a:t>
            </a:r>
            <a:endParaRPr/>
          </a:p>
        </p:txBody>
      </p:sp>
      <p:pic>
        <p:nvPicPr>
          <p:cNvPr id="211" name="Google Shape;211;p35"/>
          <p:cNvPicPr preferRelativeResize="0"/>
          <p:nvPr/>
        </p:nvPicPr>
        <p:blipFill>
          <a:blip r:embed="rId3">
            <a:alphaModFix/>
          </a:blip>
          <a:stretch>
            <a:fillRect/>
          </a:stretch>
        </p:blipFill>
        <p:spPr>
          <a:xfrm>
            <a:off x="676474" y="1340725"/>
            <a:ext cx="7426028" cy="3611476"/>
          </a:xfrm>
          <a:prstGeom prst="rect">
            <a:avLst/>
          </a:prstGeom>
          <a:noFill/>
          <a:ln>
            <a:noFill/>
          </a:ln>
        </p:spPr>
      </p:pic>
      <p:sp>
        <p:nvSpPr>
          <p:cNvPr id="212" name="Google Shape;212;p35"/>
          <p:cNvSpPr txBox="1"/>
          <p:nvPr/>
        </p:nvSpPr>
        <p:spPr>
          <a:xfrm>
            <a:off x="178800" y="668700"/>
            <a:ext cx="8786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rPr>
              <a:t>An important difference between a Dedicated Host and a Dedicated instance is that a Dedicated Host gives you additional visibility and control over how instances are placed on a physical server, and you can consistently deploy your instances to the same physical server over time.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Launch configurations</a:t>
            </a:r>
            <a:endParaRPr/>
          </a:p>
        </p:txBody>
      </p:sp>
      <p:sp>
        <p:nvSpPr>
          <p:cNvPr id="218" name="Google Shape;21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Launch Configuration</a:t>
            </a:r>
            <a:endParaRPr/>
          </a:p>
        </p:txBody>
      </p:sp>
      <p:sp>
        <p:nvSpPr>
          <p:cNvPr id="224" name="Google Shape;22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33333"/>
                </a:solidFill>
                <a:highlight>
                  <a:srgbClr val="FFFFFF"/>
                </a:highlight>
                <a:latin typeface="Arial"/>
                <a:ea typeface="Arial"/>
                <a:cs typeface="Arial"/>
                <a:sym typeface="Arial"/>
              </a:rPr>
              <a:t>AWS Launch configuration is an instance configuration template that an Auto Scaling group uses to launch EC2 instances since 2010.</a:t>
            </a:r>
            <a:endParaRPr sz="120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333333"/>
                </a:solidFill>
                <a:highlight>
                  <a:srgbClr val="FFFFFF"/>
                </a:highlight>
                <a:latin typeface="Arial"/>
                <a:ea typeface="Arial"/>
                <a:cs typeface="Arial"/>
                <a:sym typeface="Arial"/>
              </a:rPr>
              <a:t>AWS strongly recommends that you </a:t>
            </a:r>
            <a:r>
              <a:rPr b="1" lang="en" sz="1200">
                <a:solidFill>
                  <a:srgbClr val="333333"/>
                </a:solidFill>
                <a:highlight>
                  <a:srgbClr val="FFFFFF"/>
                </a:highlight>
                <a:latin typeface="Arial"/>
                <a:ea typeface="Arial"/>
                <a:cs typeface="Arial"/>
                <a:sym typeface="Arial"/>
              </a:rPr>
              <a:t>do not use launch configurations</a:t>
            </a:r>
            <a:r>
              <a:rPr lang="en" sz="1200">
                <a:solidFill>
                  <a:srgbClr val="333333"/>
                </a:solidFill>
                <a:highlight>
                  <a:srgbClr val="FFFFFF"/>
                </a:highlight>
                <a:latin typeface="Arial"/>
                <a:ea typeface="Arial"/>
                <a:cs typeface="Arial"/>
                <a:sym typeface="Arial"/>
              </a:rPr>
              <a:t>. They do not provide full functionality for Amazon EC2 Auto Scaling or Amazon EC2. Amazon requests customers to migrate Launch configuration templates to Launch templates.</a:t>
            </a:r>
            <a:endParaRPr sz="1200">
              <a:solidFill>
                <a:srgbClr val="333333"/>
              </a:solidFill>
              <a:highlight>
                <a:srgbClr val="FFFFFF"/>
              </a:highlight>
              <a:latin typeface="Arial"/>
              <a:ea typeface="Arial"/>
              <a:cs typeface="Arial"/>
              <a:sym typeface="Arial"/>
            </a:endParaRPr>
          </a:p>
          <a:p>
            <a:pPr indent="-304800" lvl="0" marL="457200" rtl="0" algn="l">
              <a:spcBef>
                <a:spcPts val="120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Only for autoscaling</a:t>
            </a:r>
            <a:endParaRPr sz="1200">
              <a:solidFill>
                <a:srgbClr val="333333"/>
              </a:solidFill>
              <a:highlight>
                <a:srgbClr val="FFFFFF"/>
              </a:highlight>
              <a:latin typeface="Arial"/>
              <a:ea typeface="Arial"/>
              <a:cs typeface="Arial"/>
              <a:sym typeface="Arial"/>
            </a:endParaRPr>
          </a:p>
          <a:p>
            <a:pPr indent="-304800" lvl="0" marL="457200" rtl="0" algn="l">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Immutable</a:t>
            </a:r>
            <a:endParaRPr sz="1200">
              <a:solidFill>
                <a:srgbClr val="333333"/>
              </a:solidFill>
              <a:highlight>
                <a:srgbClr val="FFFFFF"/>
              </a:highlight>
              <a:latin typeface="Arial"/>
              <a:ea typeface="Arial"/>
              <a:cs typeface="Arial"/>
              <a:sym typeface="Arial"/>
            </a:endParaRPr>
          </a:p>
          <a:p>
            <a:pPr indent="-304800" lvl="0" marL="457200" rtl="0" algn="l">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Limited configuration options</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Launch Template</a:t>
            </a:r>
            <a:endParaRPr/>
          </a:p>
        </p:txBody>
      </p:sp>
      <p:sp>
        <p:nvSpPr>
          <p:cNvPr id="230" name="Google Shape;230;p38"/>
          <p:cNvSpPr txBox="1"/>
          <p:nvPr>
            <p:ph idx="1" type="body"/>
          </p:nvPr>
        </p:nvSpPr>
        <p:spPr>
          <a:xfrm>
            <a:off x="311700" y="1225225"/>
            <a:ext cx="8520600" cy="17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rgbClr val="333333"/>
                </a:solidFill>
                <a:highlight>
                  <a:srgbClr val="FFFFFF"/>
                </a:highlight>
                <a:latin typeface="Arial"/>
                <a:ea typeface="Arial"/>
                <a:cs typeface="Arial"/>
                <a:sym typeface="Arial"/>
              </a:rPr>
              <a:t>Launch Templates available since 2017. Launch Templates enables a new way to </a:t>
            </a:r>
            <a:r>
              <a:rPr b="1" lang="en" sz="1200">
                <a:solidFill>
                  <a:srgbClr val="333333"/>
                </a:solidFill>
                <a:highlight>
                  <a:srgbClr val="FFFFFF"/>
                </a:highlight>
                <a:latin typeface="Arial"/>
                <a:ea typeface="Arial"/>
                <a:cs typeface="Arial"/>
                <a:sym typeface="Arial"/>
              </a:rPr>
              <a:t>templatize </a:t>
            </a:r>
            <a:r>
              <a:rPr lang="en" sz="1200">
                <a:solidFill>
                  <a:srgbClr val="333333"/>
                </a:solidFill>
                <a:highlight>
                  <a:srgbClr val="FFFFFF"/>
                </a:highlight>
                <a:latin typeface="Arial"/>
                <a:ea typeface="Arial"/>
                <a:cs typeface="Arial"/>
                <a:sym typeface="Arial"/>
              </a:rPr>
              <a:t>your launch requests. Launch Templates reduce the number of steps required to create an instance by capturing all launch parameters within one resource. </a:t>
            </a:r>
            <a:endParaRPr sz="1200">
              <a:solidFill>
                <a:srgbClr val="333333"/>
              </a:solidFill>
              <a:highlight>
                <a:srgbClr val="FFFFFF"/>
              </a:highlight>
              <a:latin typeface="Arial"/>
              <a:ea typeface="Arial"/>
              <a:cs typeface="Arial"/>
              <a:sym typeface="Arial"/>
            </a:endParaRPr>
          </a:p>
          <a:p>
            <a:pPr indent="0" lvl="0" marL="0" rtl="0" algn="l">
              <a:spcBef>
                <a:spcPts val="1500"/>
              </a:spcBef>
              <a:spcAft>
                <a:spcPts val="1500"/>
              </a:spcAft>
              <a:buNone/>
            </a:pPr>
            <a:r>
              <a:rPr lang="en" sz="1200">
                <a:solidFill>
                  <a:srgbClr val="333333"/>
                </a:solidFill>
                <a:highlight>
                  <a:srgbClr val="FFFFFF"/>
                </a:highlight>
                <a:latin typeface="Arial"/>
                <a:ea typeface="Arial"/>
                <a:cs typeface="Arial"/>
                <a:sym typeface="Arial"/>
              </a:rPr>
              <a:t>Also, through support for Auto Scaling, Spot Fleet, Spot and On-Demand instances, Launch Templates make it easier to implement standards and best practices, helping you to better manage costs, improve your security posture, and minimize the risk of deployment errors. This capability is available at no additional cost.</a:t>
            </a:r>
            <a:endParaRPr/>
          </a:p>
        </p:txBody>
      </p:sp>
      <p:pic>
        <p:nvPicPr>
          <p:cNvPr id="231" name="Google Shape;231;p38"/>
          <p:cNvPicPr preferRelativeResize="0"/>
          <p:nvPr/>
        </p:nvPicPr>
        <p:blipFill>
          <a:blip r:embed="rId3">
            <a:alphaModFix/>
          </a:blip>
          <a:stretch>
            <a:fillRect/>
          </a:stretch>
        </p:blipFill>
        <p:spPr>
          <a:xfrm>
            <a:off x="2623825" y="2926825"/>
            <a:ext cx="3896353" cy="191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Launch template Versioning</a:t>
            </a:r>
            <a:endParaRPr/>
          </a:p>
        </p:txBody>
      </p:sp>
      <p:sp>
        <p:nvSpPr>
          <p:cNvPr id="237" name="Google Shape;237;p39"/>
          <p:cNvSpPr txBox="1"/>
          <p:nvPr>
            <p:ph idx="1" type="body"/>
          </p:nvPr>
        </p:nvSpPr>
        <p:spPr>
          <a:xfrm>
            <a:off x="311700" y="1225225"/>
            <a:ext cx="8520600" cy="146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rgbClr val="16191F"/>
                </a:solidFill>
                <a:highlight>
                  <a:srgbClr val="FFFFFF"/>
                </a:highlight>
                <a:latin typeface="Arial"/>
                <a:ea typeface="Arial"/>
                <a:cs typeface="Arial"/>
                <a:sym typeface="Arial"/>
              </a:rPr>
              <a:t>With versioning of launch templates, you can create a </a:t>
            </a:r>
            <a:r>
              <a:rPr b="1" lang="en" sz="1200">
                <a:solidFill>
                  <a:srgbClr val="16191F"/>
                </a:solidFill>
                <a:highlight>
                  <a:srgbClr val="FFFFFF"/>
                </a:highlight>
                <a:latin typeface="Arial"/>
                <a:ea typeface="Arial"/>
                <a:cs typeface="Arial"/>
                <a:sym typeface="Arial"/>
              </a:rPr>
              <a:t>subset of the full set of parameters</a:t>
            </a:r>
            <a:r>
              <a:rPr lang="en" sz="1200">
                <a:solidFill>
                  <a:srgbClr val="16191F"/>
                </a:solidFill>
                <a:highlight>
                  <a:srgbClr val="FFFFFF"/>
                </a:highlight>
                <a:latin typeface="Arial"/>
                <a:ea typeface="Arial"/>
                <a:cs typeface="Arial"/>
                <a:sym typeface="Arial"/>
              </a:rPr>
              <a:t>. </a:t>
            </a:r>
            <a:endParaRPr sz="1200">
              <a:solidFill>
                <a:srgbClr val="16191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16191F"/>
                </a:solidFill>
                <a:highlight>
                  <a:srgbClr val="FFFFFF"/>
                </a:highlight>
                <a:latin typeface="Arial"/>
                <a:ea typeface="Arial"/>
                <a:cs typeface="Arial"/>
                <a:sym typeface="Arial"/>
              </a:rPr>
              <a:t>Then, you can reuse it to create other versions of the same launch template.</a:t>
            </a:r>
            <a:endParaRPr sz="1200">
              <a:solidFill>
                <a:srgbClr val="16191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16191F"/>
                </a:solidFill>
                <a:highlight>
                  <a:srgbClr val="FFFFFF"/>
                </a:highlight>
                <a:latin typeface="Arial"/>
                <a:ea typeface="Arial"/>
                <a:cs typeface="Arial"/>
                <a:sym typeface="Arial"/>
              </a:rPr>
              <a:t> After you create your launch template, </a:t>
            </a:r>
            <a:r>
              <a:rPr b="1" lang="en" sz="1200">
                <a:solidFill>
                  <a:srgbClr val="16191F"/>
                </a:solidFill>
                <a:highlight>
                  <a:srgbClr val="FFFFFF"/>
                </a:highlight>
                <a:latin typeface="Arial"/>
                <a:ea typeface="Arial"/>
                <a:cs typeface="Arial"/>
                <a:sym typeface="Arial"/>
              </a:rPr>
              <a:t>you can create a new version </a:t>
            </a:r>
            <a:r>
              <a:rPr lang="en" sz="1200">
                <a:solidFill>
                  <a:srgbClr val="16191F"/>
                </a:solidFill>
                <a:highlight>
                  <a:srgbClr val="FFFFFF"/>
                </a:highlight>
                <a:latin typeface="Arial"/>
                <a:ea typeface="Arial"/>
                <a:cs typeface="Arial"/>
                <a:sym typeface="Arial"/>
              </a:rPr>
              <a:t>and </a:t>
            </a:r>
            <a:r>
              <a:rPr b="1" lang="en" sz="1200">
                <a:solidFill>
                  <a:srgbClr val="16191F"/>
                </a:solidFill>
                <a:highlight>
                  <a:srgbClr val="FFFFFF"/>
                </a:highlight>
                <a:latin typeface="Arial"/>
                <a:ea typeface="Arial"/>
                <a:cs typeface="Arial"/>
                <a:sym typeface="Arial"/>
              </a:rPr>
              <a:t>add the AMI and user data that has the latest version of your application for testing</a:t>
            </a:r>
            <a:r>
              <a:rPr lang="en" sz="1200">
                <a:solidFill>
                  <a:srgbClr val="16191F"/>
                </a:solidFill>
                <a:highlight>
                  <a:srgbClr val="FFFFFF"/>
                </a:highlight>
                <a:latin typeface="Arial"/>
                <a:ea typeface="Arial"/>
                <a:cs typeface="Arial"/>
                <a:sym typeface="Arial"/>
              </a:rPr>
              <a:t>.</a:t>
            </a:r>
            <a:endParaRPr sz="1200">
              <a:solidFill>
                <a:srgbClr val="16191F"/>
              </a:solidFill>
              <a:highlight>
                <a:srgbClr val="FFFFFF"/>
              </a:highlight>
              <a:latin typeface="Arial"/>
              <a:ea typeface="Arial"/>
              <a:cs typeface="Arial"/>
              <a:sym typeface="Arial"/>
            </a:endParaRPr>
          </a:p>
          <a:p>
            <a:pPr indent="0" lvl="0" marL="0" rtl="0" algn="l">
              <a:spcBef>
                <a:spcPts val="1200"/>
              </a:spcBef>
              <a:spcAft>
                <a:spcPts val="1200"/>
              </a:spcAft>
              <a:buNone/>
            </a:pPr>
            <a:r>
              <a:rPr lang="en" sz="1200">
                <a:solidFill>
                  <a:srgbClr val="16191F"/>
                </a:solidFill>
                <a:highlight>
                  <a:srgbClr val="FFFFFF"/>
                </a:highlight>
                <a:latin typeface="Arial"/>
                <a:ea typeface="Arial"/>
                <a:cs typeface="Arial"/>
                <a:sym typeface="Arial"/>
              </a:rPr>
              <a:t> This results in two versions of the launch template. </a:t>
            </a:r>
            <a:endParaRPr/>
          </a:p>
        </p:txBody>
      </p:sp>
      <p:pic>
        <p:nvPicPr>
          <p:cNvPr id="238" name="Google Shape;238;p39"/>
          <p:cNvPicPr preferRelativeResize="0"/>
          <p:nvPr/>
        </p:nvPicPr>
        <p:blipFill>
          <a:blip r:embed="rId3">
            <a:alphaModFix/>
          </a:blip>
          <a:stretch>
            <a:fillRect/>
          </a:stretch>
        </p:blipFill>
        <p:spPr>
          <a:xfrm>
            <a:off x="1023925" y="2777488"/>
            <a:ext cx="7096125" cy="2028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 scaling group</a:t>
            </a:r>
            <a:endParaRPr/>
          </a:p>
        </p:txBody>
      </p:sp>
      <p:sp>
        <p:nvSpPr>
          <p:cNvPr id="244" name="Google Shape;244;p40"/>
          <p:cNvSpPr txBox="1"/>
          <p:nvPr>
            <p:ph idx="1" type="body"/>
          </p:nvPr>
        </p:nvSpPr>
        <p:spPr>
          <a:xfrm>
            <a:off x="311700" y="1225225"/>
            <a:ext cx="8520600" cy="106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200">
                <a:solidFill>
                  <a:srgbClr val="16191F"/>
                </a:solidFill>
                <a:highlight>
                  <a:srgbClr val="FFFFFF"/>
                </a:highlight>
                <a:latin typeface="Arial"/>
                <a:ea typeface="Arial"/>
                <a:cs typeface="Arial"/>
                <a:sym typeface="Arial"/>
              </a:rPr>
              <a:t>An </a:t>
            </a:r>
            <a:r>
              <a:rPr b="1" i="1" lang="en" sz="1200">
                <a:solidFill>
                  <a:srgbClr val="16191F"/>
                </a:solidFill>
                <a:highlight>
                  <a:srgbClr val="FFFFFF"/>
                </a:highlight>
                <a:latin typeface="Arial"/>
                <a:ea typeface="Arial"/>
                <a:cs typeface="Arial"/>
                <a:sym typeface="Arial"/>
              </a:rPr>
              <a:t>Auto Scaling group</a:t>
            </a:r>
            <a:r>
              <a:rPr lang="en" sz="1200">
                <a:solidFill>
                  <a:srgbClr val="16191F"/>
                </a:solidFill>
                <a:highlight>
                  <a:srgbClr val="FFFFFF"/>
                </a:highlight>
                <a:latin typeface="Arial"/>
                <a:ea typeface="Arial"/>
                <a:cs typeface="Arial"/>
                <a:sym typeface="Arial"/>
              </a:rPr>
              <a:t> contains a </a:t>
            </a:r>
            <a:r>
              <a:rPr b="1" lang="en" sz="1200">
                <a:solidFill>
                  <a:srgbClr val="16191F"/>
                </a:solidFill>
                <a:highlight>
                  <a:srgbClr val="FFFFFF"/>
                </a:highlight>
                <a:latin typeface="Arial"/>
                <a:ea typeface="Arial"/>
                <a:cs typeface="Arial"/>
                <a:sym typeface="Arial"/>
              </a:rPr>
              <a:t>collection of EC2 instances </a:t>
            </a:r>
            <a:r>
              <a:rPr lang="en" sz="1200">
                <a:solidFill>
                  <a:srgbClr val="16191F"/>
                </a:solidFill>
                <a:highlight>
                  <a:srgbClr val="FFFFFF"/>
                </a:highlight>
                <a:latin typeface="Arial"/>
                <a:ea typeface="Arial"/>
                <a:cs typeface="Arial"/>
                <a:sym typeface="Arial"/>
              </a:rPr>
              <a:t>that are treated as a logical grouping for the purposes of </a:t>
            </a:r>
            <a:r>
              <a:rPr b="1" lang="en" sz="1200">
                <a:solidFill>
                  <a:srgbClr val="16191F"/>
                </a:solidFill>
                <a:highlight>
                  <a:srgbClr val="FFFFFF"/>
                </a:highlight>
                <a:latin typeface="Arial"/>
                <a:ea typeface="Arial"/>
                <a:cs typeface="Arial"/>
                <a:sym typeface="Arial"/>
              </a:rPr>
              <a:t>automatic scaling and management</a:t>
            </a:r>
            <a:r>
              <a:rPr lang="en" sz="1200">
                <a:solidFill>
                  <a:srgbClr val="16191F"/>
                </a:solidFill>
                <a:highlight>
                  <a:srgbClr val="FFFFFF"/>
                </a:highlight>
                <a:latin typeface="Arial"/>
                <a:ea typeface="Arial"/>
                <a:cs typeface="Arial"/>
                <a:sym typeface="Arial"/>
              </a:rPr>
              <a:t>. An Auto Scaling group also lets you use Amazon EC2 Auto Scaling features such as health check replacements and scaling policies. Both maintaining the number of instances in an Auto Scaling group and automatic scaling are the core functionality of the Amazon EC2 Auto Scaling service.</a:t>
            </a:r>
            <a:endParaRPr/>
          </a:p>
        </p:txBody>
      </p:sp>
      <p:pic>
        <p:nvPicPr>
          <p:cNvPr id="245" name="Google Shape;245;p40"/>
          <p:cNvPicPr preferRelativeResize="0"/>
          <p:nvPr/>
        </p:nvPicPr>
        <p:blipFill>
          <a:blip r:embed="rId3">
            <a:alphaModFix/>
          </a:blip>
          <a:stretch>
            <a:fillRect/>
          </a:stretch>
        </p:blipFill>
        <p:spPr>
          <a:xfrm>
            <a:off x="3095625" y="2408850"/>
            <a:ext cx="2952750" cy="2133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 scaling group Components</a:t>
            </a:r>
            <a:endParaRPr/>
          </a:p>
        </p:txBody>
      </p:sp>
      <p:sp>
        <p:nvSpPr>
          <p:cNvPr id="251" name="Google Shape;25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2600"/>
              </a:lnSpc>
              <a:spcBef>
                <a:spcPts val="2800"/>
              </a:spcBef>
              <a:spcAft>
                <a:spcPts val="0"/>
              </a:spcAft>
              <a:buNone/>
            </a:pPr>
            <a:r>
              <a:t/>
            </a:r>
            <a:endParaRPr b="1" sz="1200">
              <a:solidFill>
                <a:srgbClr val="16191F"/>
              </a:solidFill>
              <a:highlight>
                <a:srgbClr val="FFFFFF"/>
              </a:highlight>
              <a:latin typeface="Arial"/>
              <a:ea typeface="Arial"/>
              <a:cs typeface="Arial"/>
              <a:sym typeface="Arial"/>
            </a:endParaRPr>
          </a:p>
          <a:p>
            <a:pPr indent="-304800" lvl="0" marL="457200" rtl="0" algn="l">
              <a:spcBef>
                <a:spcPts val="2100"/>
              </a:spcBef>
              <a:spcAft>
                <a:spcPts val="0"/>
              </a:spcAft>
              <a:buClr>
                <a:srgbClr val="16191F"/>
              </a:buClr>
              <a:buSzPts val="1200"/>
              <a:buFont typeface="Arial"/>
              <a:buChar char="●"/>
            </a:pPr>
            <a:r>
              <a:rPr b="1" lang="en" sz="1200">
                <a:solidFill>
                  <a:srgbClr val="16191F"/>
                </a:solidFill>
                <a:highlight>
                  <a:srgbClr val="FFFFFF"/>
                </a:highlight>
                <a:latin typeface="Arial"/>
                <a:ea typeface="Arial"/>
                <a:cs typeface="Arial"/>
                <a:sym typeface="Arial"/>
              </a:rPr>
              <a:t>Groups - </a:t>
            </a:r>
            <a:r>
              <a:rPr lang="en" sz="1200">
                <a:solidFill>
                  <a:srgbClr val="16191F"/>
                </a:solidFill>
                <a:highlight>
                  <a:srgbClr val="FFFFFF"/>
                </a:highlight>
                <a:latin typeface="Arial"/>
                <a:ea typeface="Arial"/>
                <a:cs typeface="Arial"/>
                <a:sym typeface="Arial"/>
              </a:rPr>
              <a:t>Your EC2 instances are organized into </a:t>
            </a:r>
            <a:r>
              <a:rPr i="1" lang="en" sz="1200">
                <a:solidFill>
                  <a:srgbClr val="16191F"/>
                </a:solidFill>
                <a:highlight>
                  <a:srgbClr val="FFFFFF"/>
                </a:highlight>
                <a:latin typeface="Arial"/>
                <a:ea typeface="Arial"/>
                <a:cs typeface="Arial"/>
                <a:sym typeface="Arial"/>
              </a:rPr>
              <a:t>groups</a:t>
            </a:r>
            <a:r>
              <a:rPr lang="en" sz="1200">
                <a:solidFill>
                  <a:srgbClr val="16191F"/>
                </a:solidFill>
                <a:highlight>
                  <a:srgbClr val="FFFFFF"/>
                </a:highlight>
                <a:latin typeface="Arial"/>
                <a:ea typeface="Arial"/>
                <a:cs typeface="Arial"/>
                <a:sym typeface="Arial"/>
              </a:rPr>
              <a:t> so that they can be treated as a logical unit for the purposes of scaling and management. When you create a group, you can specify its minimum, maximum, and, desired number of EC2 instances</a:t>
            </a:r>
            <a:endParaRPr sz="1200">
              <a:solidFill>
                <a:srgbClr val="16191F"/>
              </a:solidFill>
              <a:highlight>
                <a:srgbClr val="FFFFFF"/>
              </a:highlight>
              <a:latin typeface="Arial"/>
              <a:ea typeface="Arial"/>
              <a:cs typeface="Arial"/>
              <a:sym typeface="Arial"/>
            </a:endParaRPr>
          </a:p>
          <a:p>
            <a:pPr indent="-304800" lvl="0" marL="457200" rtl="0" algn="l">
              <a:spcBef>
                <a:spcPts val="0"/>
              </a:spcBef>
              <a:spcAft>
                <a:spcPts val="0"/>
              </a:spcAft>
              <a:buClr>
                <a:srgbClr val="16191F"/>
              </a:buClr>
              <a:buSzPts val="1200"/>
              <a:buFont typeface="Arial"/>
              <a:buChar char="●"/>
            </a:pPr>
            <a:r>
              <a:rPr b="1" lang="en" sz="1200">
                <a:solidFill>
                  <a:srgbClr val="16191F"/>
                </a:solidFill>
                <a:highlight>
                  <a:srgbClr val="FFFFFF"/>
                </a:highlight>
                <a:latin typeface="Arial"/>
                <a:ea typeface="Arial"/>
                <a:cs typeface="Arial"/>
                <a:sym typeface="Arial"/>
              </a:rPr>
              <a:t>Configuration templates - </a:t>
            </a:r>
            <a:r>
              <a:rPr lang="en" sz="1200">
                <a:solidFill>
                  <a:srgbClr val="16191F"/>
                </a:solidFill>
                <a:highlight>
                  <a:srgbClr val="FFFFFF"/>
                </a:highlight>
                <a:latin typeface="Arial"/>
                <a:ea typeface="Arial"/>
                <a:cs typeface="Arial"/>
                <a:sym typeface="Arial"/>
              </a:rPr>
              <a:t>Your group uses a </a:t>
            </a:r>
            <a:r>
              <a:rPr i="1" lang="en" sz="1200">
                <a:solidFill>
                  <a:srgbClr val="16191F"/>
                </a:solidFill>
                <a:highlight>
                  <a:srgbClr val="FFFFFF"/>
                </a:highlight>
                <a:latin typeface="Arial"/>
                <a:ea typeface="Arial"/>
                <a:cs typeface="Arial"/>
                <a:sym typeface="Arial"/>
              </a:rPr>
              <a:t>launch template</a:t>
            </a:r>
            <a:r>
              <a:rPr lang="en" sz="1200">
                <a:solidFill>
                  <a:srgbClr val="16191F"/>
                </a:solidFill>
                <a:highlight>
                  <a:srgbClr val="FFFFFF"/>
                </a:highlight>
                <a:latin typeface="Arial"/>
                <a:ea typeface="Arial"/>
                <a:cs typeface="Arial"/>
                <a:sym typeface="Arial"/>
              </a:rPr>
              <a:t>, or a </a:t>
            </a:r>
            <a:r>
              <a:rPr i="1" lang="en" sz="1200">
                <a:solidFill>
                  <a:srgbClr val="16191F"/>
                </a:solidFill>
                <a:highlight>
                  <a:srgbClr val="FFFFFF"/>
                </a:highlight>
                <a:latin typeface="Arial"/>
                <a:ea typeface="Arial"/>
                <a:cs typeface="Arial"/>
                <a:sym typeface="Arial"/>
              </a:rPr>
              <a:t>launch configuration</a:t>
            </a:r>
            <a:r>
              <a:rPr lang="en" sz="1200">
                <a:solidFill>
                  <a:srgbClr val="16191F"/>
                </a:solidFill>
                <a:highlight>
                  <a:srgbClr val="FFFFFF"/>
                </a:highlight>
                <a:latin typeface="Arial"/>
                <a:ea typeface="Arial"/>
                <a:cs typeface="Arial"/>
                <a:sym typeface="Arial"/>
              </a:rPr>
              <a:t> (not recommended, offers fewer features), as a configuration template for its EC2 instances</a:t>
            </a:r>
            <a:endParaRPr sz="1200">
              <a:solidFill>
                <a:srgbClr val="16191F"/>
              </a:solidFill>
              <a:highlight>
                <a:srgbClr val="FFFFFF"/>
              </a:highlight>
              <a:latin typeface="Arial"/>
              <a:ea typeface="Arial"/>
              <a:cs typeface="Arial"/>
              <a:sym typeface="Arial"/>
            </a:endParaRPr>
          </a:p>
          <a:p>
            <a:pPr indent="-304800" lvl="0" marL="457200" rtl="0" algn="l">
              <a:spcBef>
                <a:spcPts val="0"/>
              </a:spcBef>
              <a:spcAft>
                <a:spcPts val="0"/>
              </a:spcAft>
              <a:buClr>
                <a:srgbClr val="16191F"/>
              </a:buClr>
              <a:buSzPts val="1200"/>
              <a:buFont typeface="Arial"/>
              <a:buChar char="●"/>
            </a:pPr>
            <a:r>
              <a:rPr b="1" lang="en" sz="1200">
                <a:solidFill>
                  <a:srgbClr val="16191F"/>
                </a:solidFill>
                <a:highlight>
                  <a:srgbClr val="FFFFFF"/>
                </a:highlight>
                <a:latin typeface="Arial"/>
                <a:ea typeface="Arial"/>
                <a:cs typeface="Arial"/>
                <a:sym typeface="Arial"/>
              </a:rPr>
              <a:t>Scaling options - </a:t>
            </a:r>
            <a:r>
              <a:rPr lang="en" sz="1200">
                <a:solidFill>
                  <a:srgbClr val="16191F"/>
                </a:solidFill>
                <a:highlight>
                  <a:srgbClr val="FFFFFF"/>
                </a:highlight>
                <a:latin typeface="Arial"/>
                <a:ea typeface="Arial"/>
                <a:cs typeface="Arial"/>
                <a:sym typeface="Arial"/>
              </a:rPr>
              <a:t>Amazon EC2 Auto Scaling provides several ways for you to scale your Auto Scaling groups. For example, you can configure a group to scale based on the occurrence of specified conditions (dynamic scaling) or on a schedule.</a:t>
            </a:r>
            <a:endParaRPr b="1" sz="1200">
              <a:solidFill>
                <a:srgbClr val="16191F"/>
              </a:solidFill>
              <a:highlight>
                <a:srgbClr val="FFFFFF"/>
              </a:highlight>
              <a:latin typeface="Arial"/>
              <a:ea typeface="Arial"/>
              <a:cs typeface="Arial"/>
              <a:sym typeface="Arial"/>
            </a:endParaRPr>
          </a:p>
          <a:p>
            <a:pPr indent="0" lvl="0" marL="0" rtl="0" algn="l">
              <a:spcBef>
                <a:spcPts val="200"/>
              </a:spcBef>
              <a:spcAft>
                <a:spcPts val="120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57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EC2: Instance type</a:t>
            </a:r>
            <a:endParaRPr/>
          </a:p>
        </p:txBody>
      </p:sp>
      <p:sp>
        <p:nvSpPr>
          <p:cNvPr id="67" name="Google Shape;67;p15"/>
          <p:cNvSpPr txBox="1"/>
          <p:nvPr>
            <p:ph idx="1" type="body"/>
          </p:nvPr>
        </p:nvSpPr>
        <p:spPr>
          <a:xfrm>
            <a:off x="311700" y="849225"/>
            <a:ext cx="8637900" cy="81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200">
                <a:solidFill>
                  <a:schemeClr val="dk1"/>
                </a:solidFill>
              </a:rPr>
              <a:t>When you launch an instance, the </a:t>
            </a:r>
            <a:r>
              <a:rPr i="1" lang="en" sz="1200">
                <a:solidFill>
                  <a:schemeClr val="dk1"/>
                </a:solidFill>
              </a:rPr>
              <a:t>instance type</a:t>
            </a:r>
            <a:r>
              <a:rPr lang="en" sz="1200">
                <a:solidFill>
                  <a:schemeClr val="dk1"/>
                </a:solidFill>
              </a:rPr>
              <a:t> that you specify determines the hardware of the host computer used for your instance. Each instance type offers different compute, memory, and storage capabilities, and is grouped in an instance family based on these capabilities.</a:t>
            </a:r>
            <a:endParaRPr>
              <a:solidFill>
                <a:schemeClr val="dk1"/>
              </a:solidFill>
            </a:endParaRPr>
          </a:p>
        </p:txBody>
      </p:sp>
      <p:cxnSp>
        <p:nvCxnSpPr>
          <p:cNvPr id="68" name="Google Shape;68;p15"/>
          <p:cNvCxnSpPr/>
          <p:nvPr/>
        </p:nvCxnSpPr>
        <p:spPr>
          <a:xfrm rot="10800000">
            <a:off x="1518525" y="2805725"/>
            <a:ext cx="0" cy="318300"/>
          </a:xfrm>
          <a:prstGeom prst="straightConnector1">
            <a:avLst/>
          </a:prstGeom>
          <a:noFill/>
          <a:ln cap="flat" cmpd="sng" w="9525">
            <a:solidFill>
              <a:schemeClr val="dk1"/>
            </a:solidFill>
            <a:prstDash val="solid"/>
            <a:round/>
            <a:headEnd len="med" w="med" type="none"/>
            <a:tailEnd len="med" w="med" type="triangle"/>
          </a:ln>
        </p:spPr>
      </p:cxnSp>
      <p:cxnSp>
        <p:nvCxnSpPr>
          <p:cNvPr id="69" name="Google Shape;69;p15"/>
          <p:cNvCxnSpPr/>
          <p:nvPr/>
        </p:nvCxnSpPr>
        <p:spPr>
          <a:xfrm flipH="1">
            <a:off x="905050" y="3216750"/>
            <a:ext cx="421800" cy="7500"/>
          </a:xfrm>
          <a:prstGeom prst="straightConnector1">
            <a:avLst/>
          </a:prstGeom>
          <a:noFill/>
          <a:ln cap="flat" cmpd="sng" w="9525">
            <a:solidFill>
              <a:schemeClr val="dk1"/>
            </a:solidFill>
            <a:prstDash val="solid"/>
            <a:round/>
            <a:headEnd len="med" w="med" type="none"/>
            <a:tailEnd len="med" w="med" type="triangle"/>
          </a:ln>
        </p:spPr>
      </p:cxnSp>
      <p:cxnSp>
        <p:nvCxnSpPr>
          <p:cNvPr id="70" name="Google Shape;70;p15"/>
          <p:cNvCxnSpPr/>
          <p:nvPr/>
        </p:nvCxnSpPr>
        <p:spPr>
          <a:xfrm flipH="1" rot="10800000">
            <a:off x="2110500" y="3217238"/>
            <a:ext cx="296100" cy="7500"/>
          </a:xfrm>
          <a:prstGeom prst="straightConnector1">
            <a:avLst/>
          </a:prstGeom>
          <a:noFill/>
          <a:ln cap="flat" cmpd="sng" w="9525">
            <a:solidFill>
              <a:schemeClr val="dk1"/>
            </a:solidFill>
            <a:prstDash val="solid"/>
            <a:round/>
            <a:headEnd len="med" w="med" type="none"/>
            <a:tailEnd len="med" w="med" type="triangle"/>
          </a:ln>
        </p:spPr>
      </p:cxnSp>
      <p:sp>
        <p:nvSpPr>
          <p:cNvPr id="71" name="Google Shape;71;p15"/>
          <p:cNvSpPr txBox="1"/>
          <p:nvPr/>
        </p:nvSpPr>
        <p:spPr>
          <a:xfrm>
            <a:off x="741550" y="2438275"/>
            <a:ext cx="16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rgbClr val="8E7CC3"/>
                </a:highlight>
              </a:rPr>
              <a:t>Instance generation</a:t>
            </a:r>
            <a:endParaRPr sz="1200">
              <a:solidFill>
                <a:schemeClr val="dk1"/>
              </a:solidFill>
              <a:highlight>
                <a:srgbClr val="8E7CC3"/>
              </a:highlight>
            </a:endParaRPr>
          </a:p>
        </p:txBody>
      </p:sp>
      <p:sp>
        <p:nvSpPr>
          <p:cNvPr id="72" name="Google Shape;72;p15"/>
          <p:cNvSpPr txBox="1"/>
          <p:nvPr/>
        </p:nvSpPr>
        <p:spPr>
          <a:xfrm>
            <a:off x="105850" y="2943450"/>
            <a:ext cx="84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rgbClr val="6AA84F"/>
                </a:highlight>
              </a:rPr>
              <a:t>Instance</a:t>
            </a:r>
            <a:endParaRPr sz="1200">
              <a:solidFill>
                <a:schemeClr val="dk1"/>
              </a:solidFill>
              <a:highlight>
                <a:srgbClr val="6AA84F"/>
              </a:highlight>
            </a:endParaRPr>
          </a:p>
          <a:p>
            <a:pPr indent="0" lvl="0" marL="0" rtl="0" algn="l">
              <a:spcBef>
                <a:spcPts val="0"/>
              </a:spcBef>
              <a:spcAft>
                <a:spcPts val="0"/>
              </a:spcAft>
              <a:buNone/>
            </a:pPr>
            <a:r>
              <a:rPr lang="en" sz="1200">
                <a:solidFill>
                  <a:schemeClr val="dk1"/>
                </a:solidFill>
                <a:highlight>
                  <a:srgbClr val="6AA84F"/>
                </a:highlight>
              </a:rPr>
              <a:t>Family</a:t>
            </a:r>
            <a:r>
              <a:rPr lang="en" sz="1200">
                <a:solidFill>
                  <a:schemeClr val="dk1"/>
                </a:solidFill>
              </a:rPr>
              <a:t> </a:t>
            </a:r>
            <a:endParaRPr sz="1200">
              <a:solidFill>
                <a:schemeClr val="dk1"/>
              </a:solidFill>
              <a:highlight>
                <a:srgbClr val="00FF00"/>
              </a:highlight>
            </a:endParaRPr>
          </a:p>
        </p:txBody>
      </p:sp>
      <p:sp>
        <p:nvSpPr>
          <p:cNvPr id="73" name="Google Shape;73;p15"/>
          <p:cNvSpPr txBox="1"/>
          <p:nvPr/>
        </p:nvSpPr>
        <p:spPr>
          <a:xfrm>
            <a:off x="2406600" y="3020900"/>
            <a:ext cx="14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rgbClr val="F1C232"/>
                </a:highlight>
              </a:rPr>
              <a:t>Instance size</a:t>
            </a:r>
            <a:endParaRPr>
              <a:solidFill>
                <a:schemeClr val="dk1"/>
              </a:solidFill>
              <a:highlight>
                <a:srgbClr val="F1C232"/>
              </a:highlight>
            </a:endParaRPr>
          </a:p>
        </p:txBody>
      </p:sp>
      <p:sp>
        <p:nvSpPr>
          <p:cNvPr id="74" name="Google Shape;74;p15"/>
          <p:cNvSpPr txBox="1"/>
          <p:nvPr/>
        </p:nvSpPr>
        <p:spPr>
          <a:xfrm>
            <a:off x="1281700" y="3020400"/>
            <a:ext cx="10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rgbClr val="6AA84F"/>
                </a:highlight>
              </a:rPr>
              <a:t>c</a:t>
            </a:r>
            <a:r>
              <a:rPr lang="en">
                <a:solidFill>
                  <a:schemeClr val="dk1"/>
                </a:solidFill>
                <a:highlight>
                  <a:srgbClr val="FF0000"/>
                </a:highlight>
              </a:rPr>
              <a:t>5</a:t>
            </a:r>
            <a:r>
              <a:rPr lang="en">
                <a:solidFill>
                  <a:schemeClr val="dk1"/>
                </a:solidFill>
              </a:rPr>
              <a:t>.</a:t>
            </a:r>
            <a:r>
              <a:rPr lang="en">
                <a:solidFill>
                  <a:schemeClr val="dk1"/>
                </a:solidFill>
                <a:highlight>
                  <a:srgbClr val="F1C232"/>
                </a:highlight>
              </a:rPr>
              <a:t>xlarge</a:t>
            </a:r>
            <a:endParaRPr>
              <a:solidFill>
                <a:schemeClr val="dk1"/>
              </a:solidFill>
              <a:highlight>
                <a:srgbClr val="F1C232"/>
              </a:highlight>
            </a:endParaRPr>
          </a:p>
        </p:txBody>
      </p:sp>
      <p:pic>
        <p:nvPicPr>
          <p:cNvPr id="75" name="Google Shape;75;p15"/>
          <p:cNvPicPr preferRelativeResize="0"/>
          <p:nvPr/>
        </p:nvPicPr>
        <p:blipFill>
          <a:blip r:embed="rId3">
            <a:alphaModFix/>
          </a:blip>
          <a:stretch>
            <a:fillRect/>
          </a:stretch>
        </p:blipFill>
        <p:spPr>
          <a:xfrm>
            <a:off x="3961500" y="2441100"/>
            <a:ext cx="5076649" cy="2538300"/>
          </a:xfrm>
          <a:prstGeom prst="rect">
            <a:avLst/>
          </a:prstGeom>
          <a:noFill/>
          <a:ln>
            <a:noFill/>
          </a:ln>
        </p:spPr>
      </p:pic>
      <p:sp>
        <p:nvSpPr>
          <p:cNvPr id="76" name="Google Shape;76;p15"/>
          <p:cNvSpPr txBox="1"/>
          <p:nvPr/>
        </p:nvSpPr>
        <p:spPr>
          <a:xfrm>
            <a:off x="311700" y="1665850"/>
            <a:ext cx="23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instance types comparison</a:t>
            </a:r>
            <a:endParaRPr>
              <a:solidFill>
                <a:schemeClr val="dk1"/>
              </a:solidFill>
            </a:endParaRPr>
          </a:p>
        </p:txBody>
      </p:sp>
      <p:sp>
        <p:nvSpPr>
          <p:cNvPr id="77" name="Google Shape;77;p15"/>
          <p:cNvSpPr txBox="1"/>
          <p:nvPr/>
        </p:nvSpPr>
        <p:spPr>
          <a:xfrm>
            <a:off x="3297825" y="1675363"/>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Instance prices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 scaling group</a:t>
            </a:r>
            <a:endParaRPr/>
          </a:p>
        </p:txBody>
      </p:sp>
      <p:pic>
        <p:nvPicPr>
          <p:cNvPr id="257" name="Google Shape;257;p42"/>
          <p:cNvPicPr preferRelativeResize="0"/>
          <p:nvPr/>
        </p:nvPicPr>
        <p:blipFill>
          <a:blip r:embed="rId3">
            <a:alphaModFix/>
          </a:blip>
          <a:stretch>
            <a:fillRect/>
          </a:stretch>
        </p:blipFill>
        <p:spPr>
          <a:xfrm>
            <a:off x="1703575" y="1089925"/>
            <a:ext cx="5657512" cy="3691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Autoscaling group instance lifecycle</a:t>
            </a:r>
            <a:endParaRPr/>
          </a:p>
        </p:txBody>
      </p:sp>
      <p:pic>
        <p:nvPicPr>
          <p:cNvPr id="263" name="Google Shape;263;p43"/>
          <p:cNvPicPr preferRelativeResize="0"/>
          <p:nvPr/>
        </p:nvPicPr>
        <p:blipFill>
          <a:blip r:embed="rId3">
            <a:alphaModFix/>
          </a:blip>
          <a:stretch>
            <a:fillRect/>
          </a:stretch>
        </p:blipFill>
        <p:spPr>
          <a:xfrm>
            <a:off x="1035050" y="1246550"/>
            <a:ext cx="7073896" cy="3691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Autoscaling group instance lifecycle</a:t>
            </a:r>
            <a:endParaRPr/>
          </a:p>
        </p:txBody>
      </p:sp>
      <p:sp>
        <p:nvSpPr>
          <p:cNvPr id="269" name="Google Shape;26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t>You can put an instance that is in the </a:t>
            </a:r>
            <a:r>
              <a:rPr b="1" lang="en" sz="1200"/>
              <a:t>InService </a:t>
            </a:r>
            <a:r>
              <a:rPr lang="en" sz="1200"/>
              <a:t>state into the </a:t>
            </a:r>
            <a:r>
              <a:rPr b="1" lang="en" sz="1200"/>
              <a:t>Standby </a:t>
            </a:r>
            <a:r>
              <a:rPr lang="en" sz="1200"/>
              <a:t>state, </a:t>
            </a:r>
            <a:r>
              <a:rPr b="1" lang="en" sz="1200" u="sng"/>
              <a:t>update or troubleshoot</a:t>
            </a:r>
            <a:r>
              <a:rPr lang="en" sz="1200"/>
              <a:t> the instance, and then </a:t>
            </a:r>
            <a:r>
              <a:rPr b="1" lang="en" sz="1200" u="sng"/>
              <a:t>return the instance to service</a:t>
            </a:r>
            <a:r>
              <a:rPr lang="en" sz="1200"/>
              <a:t>. </a:t>
            </a:r>
            <a:endParaRPr sz="1200"/>
          </a:p>
          <a:p>
            <a:pPr indent="0" lvl="0" marL="0" rtl="0" algn="l">
              <a:lnSpc>
                <a:spcPct val="100000"/>
              </a:lnSpc>
              <a:spcBef>
                <a:spcPts val="1200"/>
              </a:spcBef>
              <a:spcAft>
                <a:spcPts val="0"/>
              </a:spcAft>
              <a:buClr>
                <a:schemeClr val="dk1"/>
              </a:buClr>
              <a:buSzPts val="1100"/>
              <a:buFont typeface="Arial"/>
              <a:buNone/>
            </a:pPr>
            <a:r>
              <a:rPr b="1" lang="en" sz="1200"/>
              <a:t>Instances </a:t>
            </a:r>
            <a:r>
              <a:rPr lang="en" sz="1200"/>
              <a:t>that are on </a:t>
            </a:r>
            <a:r>
              <a:rPr b="1" lang="en" sz="1200"/>
              <a:t>standby </a:t>
            </a:r>
            <a:r>
              <a:rPr lang="en" sz="1200"/>
              <a:t>are </a:t>
            </a:r>
            <a:r>
              <a:rPr b="1" lang="en" sz="1200"/>
              <a:t>still part of the Auto Scaling group</a:t>
            </a:r>
            <a:r>
              <a:rPr lang="en" sz="1200"/>
              <a:t>, but they do not actively handle load balancer traffic.</a:t>
            </a:r>
            <a:endParaRPr sz="1200"/>
          </a:p>
          <a:p>
            <a:pPr indent="0" lvl="0" marL="0" rtl="0" algn="l">
              <a:lnSpc>
                <a:spcPct val="100000"/>
              </a:lnSpc>
              <a:spcBef>
                <a:spcPts val="1200"/>
              </a:spcBef>
              <a:spcAft>
                <a:spcPts val="0"/>
              </a:spcAft>
              <a:buNone/>
            </a:pPr>
            <a:r>
              <a:rPr lang="en" sz="1200"/>
              <a:t>Amazon EC2 Auto Scaling </a:t>
            </a:r>
            <a:r>
              <a:rPr b="1" lang="en" sz="1200"/>
              <a:t>does not perform health checks</a:t>
            </a:r>
            <a:r>
              <a:rPr lang="en" sz="1200"/>
              <a:t> on </a:t>
            </a:r>
            <a:r>
              <a:rPr b="1" lang="en" sz="1200"/>
              <a:t>instances </a:t>
            </a:r>
            <a:r>
              <a:rPr lang="en" sz="1200"/>
              <a:t>that are in a </a:t>
            </a:r>
            <a:r>
              <a:rPr b="1" lang="en" sz="1200"/>
              <a:t>standby state</a:t>
            </a:r>
            <a:r>
              <a:rPr lang="en" sz="1200"/>
              <a:t>. While the instance is in a standby state, its </a:t>
            </a:r>
            <a:r>
              <a:rPr b="1" lang="en" sz="1200"/>
              <a:t>health status</a:t>
            </a:r>
            <a:r>
              <a:rPr lang="en" sz="1200"/>
              <a:t> reflects the status </a:t>
            </a:r>
            <a:r>
              <a:rPr b="1" lang="en" sz="1200"/>
              <a:t>that it had before</a:t>
            </a:r>
            <a:r>
              <a:rPr lang="en" sz="1200"/>
              <a:t> you put it on standby. Amazon EC2 Auto Scaling does not perform a health check on the instance until you put it back in service.</a:t>
            </a:r>
            <a:endParaRPr sz="1200"/>
          </a:p>
          <a:p>
            <a:pPr indent="0" lvl="0" marL="0" rtl="0" algn="l">
              <a:lnSpc>
                <a:spcPct val="100000"/>
              </a:lnSpc>
              <a:spcBef>
                <a:spcPts val="1200"/>
              </a:spcBef>
              <a:spcAft>
                <a:spcPts val="0"/>
              </a:spcAft>
              <a:buNone/>
            </a:pPr>
            <a:r>
              <a:rPr lang="en" sz="1200"/>
              <a:t>Amazon EC2 Auto Scaling offers the </a:t>
            </a:r>
            <a:r>
              <a:rPr b="1" lang="en" sz="1200"/>
              <a:t>ability to add lifecycle hooks</a:t>
            </a:r>
            <a:r>
              <a:rPr lang="en" sz="1200"/>
              <a:t> to your Auto Scaling groups.</a:t>
            </a:r>
            <a:endParaRPr sz="1200"/>
          </a:p>
          <a:p>
            <a:pPr indent="0" lvl="0" marL="0" rtl="0" algn="l">
              <a:lnSpc>
                <a:spcPct val="100000"/>
              </a:lnSpc>
              <a:spcBef>
                <a:spcPts val="1200"/>
              </a:spcBef>
              <a:spcAft>
                <a:spcPts val="0"/>
              </a:spcAft>
              <a:buNone/>
            </a:pPr>
            <a:r>
              <a:rPr lang="en" sz="1200"/>
              <a:t>These hooks let you create solutions that are aware of events in the Auto Scaling instance lifecycle, and then </a:t>
            </a:r>
            <a:r>
              <a:rPr b="1" lang="en" sz="1200"/>
              <a:t>perform a custom action on instances</a:t>
            </a:r>
            <a:r>
              <a:rPr lang="en" sz="1200"/>
              <a:t> when the corresponding lifecycle event occurs.</a:t>
            </a:r>
            <a:endParaRPr sz="1200"/>
          </a:p>
          <a:p>
            <a:pPr indent="0" lvl="0" marL="0" rtl="0" algn="l">
              <a:lnSpc>
                <a:spcPct val="100000"/>
              </a:lnSpc>
              <a:spcBef>
                <a:spcPts val="1200"/>
              </a:spcBef>
              <a:spcAft>
                <a:spcPts val="1200"/>
              </a:spcAft>
              <a:buNone/>
            </a:pPr>
            <a:r>
              <a:rPr lang="en" sz="1200"/>
              <a:t>A lifecycle hook provides a specified amount of time (</a:t>
            </a:r>
            <a:r>
              <a:rPr b="1" lang="en" sz="1200"/>
              <a:t>one hour by default</a:t>
            </a:r>
            <a:r>
              <a:rPr lang="en" sz="1200"/>
              <a:t>) to wait for the action to complete before the instance transitions to the next state</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idx="1" type="body"/>
          </p:nvPr>
        </p:nvSpPr>
        <p:spPr>
          <a:xfrm>
            <a:off x="311700" y="557500"/>
            <a:ext cx="8520600" cy="402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 scaling will be a big separate lecture:</a:t>
            </a:r>
            <a:endParaRPr/>
          </a:p>
          <a:p>
            <a:pPr indent="-342900" lvl="0" marL="457200" rtl="0" algn="l">
              <a:spcBef>
                <a:spcPts val="1200"/>
              </a:spcBef>
              <a:spcAft>
                <a:spcPts val="0"/>
              </a:spcAft>
              <a:buSzPts val="1800"/>
              <a:buChar char="●"/>
            </a:pPr>
            <a:r>
              <a:rPr lang="en"/>
              <a:t>Auto scaling group</a:t>
            </a:r>
            <a:endParaRPr/>
          </a:p>
          <a:p>
            <a:pPr indent="-317500" lvl="1" marL="914400" rtl="0" algn="l">
              <a:spcBef>
                <a:spcPts val="0"/>
              </a:spcBef>
              <a:spcAft>
                <a:spcPts val="0"/>
              </a:spcAft>
              <a:buSzPts val="1400"/>
              <a:buChar char="○"/>
            </a:pPr>
            <a:r>
              <a:rPr lang="en"/>
              <a:t>Lifecycle hooks</a:t>
            </a:r>
            <a:endParaRPr/>
          </a:p>
          <a:p>
            <a:pPr indent="-317500" lvl="1" marL="914400" rtl="0" algn="l">
              <a:spcBef>
                <a:spcPts val="0"/>
              </a:spcBef>
              <a:spcAft>
                <a:spcPts val="0"/>
              </a:spcAft>
              <a:buSzPts val="1400"/>
              <a:buChar char="○"/>
            </a:pPr>
            <a:r>
              <a:rPr lang="en"/>
              <a:t>Warm pool</a:t>
            </a:r>
            <a:endParaRPr/>
          </a:p>
          <a:p>
            <a:pPr indent="-317500" lvl="1" marL="914400" rtl="0" algn="l">
              <a:spcBef>
                <a:spcPts val="0"/>
              </a:spcBef>
              <a:spcAft>
                <a:spcPts val="0"/>
              </a:spcAft>
              <a:buSzPts val="1400"/>
              <a:buChar char="○"/>
            </a:pPr>
            <a:r>
              <a:rPr lang="en"/>
              <a:t>Control instance termination</a:t>
            </a:r>
            <a:endParaRPr/>
          </a:p>
          <a:p>
            <a:pPr indent="-342900" lvl="0" marL="457200" rtl="0" algn="l">
              <a:spcBef>
                <a:spcPts val="0"/>
              </a:spcBef>
              <a:spcAft>
                <a:spcPts val="0"/>
              </a:spcAft>
              <a:buSzPts val="1800"/>
              <a:buChar char="●"/>
            </a:pPr>
            <a:r>
              <a:rPr lang="en"/>
              <a:t>Scaling policies</a:t>
            </a:r>
            <a:endParaRPr/>
          </a:p>
          <a:p>
            <a:pPr indent="-317500" lvl="1" marL="914400" rtl="0" algn="l">
              <a:spcBef>
                <a:spcPts val="0"/>
              </a:spcBef>
              <a:spcAft>
                <a:spcPts val="0"/>
              </a:spcAft>
              <a:buSzPts val="1400"/>
              <a:buChar char="○"/>
            </a:pPr>
            <a:r>
              <a:rPr lang="en"/>
              <a:t>Step scaling</a:t>
            </a:r>
            <a:endParaRPr/>
          </a:p>
          <a:p>
            <a:pPr indent="-317500" lvl="1" marL="914400" rtl="0" algn="l">
              <a:spcBef>
                <a:spcPts val="0"/>
              </a:spcBef>
              <a:spcAft>
                <a:spcPts val="0"/>
              </a:spcAft>
              <a:buSzPts val="1400"/>
              <a:buChar char="○"/>
            </a:pPr>
            <a:r>
              <a:rPr lang="en"/>
              <a:t>Schedule scaling</a:t>
            </a:r>
            <a:endParaRPr/>
          </a:p>
          <a:p>
            <a:pPr indent="-317500" lvl="1" marL="914400" rtl="0" algn="l">
              <a:spcBef>
                <a:spcPts val="0"/>
              </a:spcBef>
              <a:spcAft>
                <a:spcPts val="0"/>
              </a:spcAft>
              <a:buSzPts val="1400"/>
              <a:buChar char="○"/>
            </a:pPr>
            <a:r>
              <a:rPr lang="en"/>
              <a:t>Target scaling</a:t>
            </a:r>
            <a:endParaRPr/>
          </a:p>
          <a:p>
            <a:pPr indent="-317500" lvl="1" marL="914400" rtl="0" algn="l">
              <a:spcBef>
                <a:spcPts val="0"/>
              </a:spcBef>
              <a:spcAft>
                <a:spcPts val="0"/>
              </a:spcAft>
              <a:buSzPts val="1400"/>
              <a:buChar char="○"/>
            </a:pPr>
            <a:r>
              <a:rPr lang="en"/>
              <a:t>Simple scaling</a:t>
            </a:r>
            <a:endParaRPr/>
          </a:p>
          <a:p>
            <a:pPr indent="-317500" lvl="1" marL="914400" rtl="0" algn="l">
              <a:spcBef>
                <a:spcPts val="0"/>
              </a:spcBef>
              <a:spcAft>
                <a:spcPts val="0"/>
              </a:spcAft>
              <a:buSzPts val="1400"/>
              <a:buChar char="○"/>
            </a:pPr>
            <a:r>
              <a:rPr lang="en"/>
              <a:t>Scaling based on SQS</a:t>
            </a:r>
            <a:endParaRPr/>
          </a:p>
          <a:p>
            <a:pPr indent="-342900" lvl="0" marL="457200" rtl="0" algn="l">
              <a:spcBef>
                <a:spcPts val="0"/>
              </a:spcBef>
              <a:spcAft>
                <a:spcPts val="0"/>
              </a:spcAft>
              <a:buSzPts val="1800"/>
              <a:buChar char="●"/>
            </a:pPr>
            <a:r>
              <a:rPr lang="en"/>
              <a:t>Scalability architectures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Placement Group</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Partition placement group</a:t>
            </a:r>
            <a:endParaRPr/>
          </a:p>
        </p:txBody>
      </p:sp>
      <p:sp>
        <p:nvSpPr>
          <p:cNvPr id="285" name="Google Shape;285;p47"/>
          <p:cNvSpPr txBox="1"/>
          <p:nvPr>
            <p:ph idx="1" type="body"/>
          </p:nvPr>
        </p:nvSpPr>
        <p:spPr>
          <a:xfrm>
            <a:off x="311700" y="1225225"/>
            <a:ext cx="5774100" cy="3354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200"/>
              <a:t>Partition — divides each group into logical segments called partitions:</a:t>
            </a:r>
            <a:endParaRPr sz="1200"/>
          </a:p>
          <a:p>
            <a:pPr indent="-299085" lvl="0" marL="457200" rtl="0" algn="l">
              <a:spcBef>
                <a:spcPts val="1200"/>
              </a:spcBef>
              <a:spcAft>
                <a:spcPts val="0"/>
              </a:spcAft>
              <a:buSzPct val="100000"/>
              <a:buChar char="●"/>
            </a:pPr>
            <a:r>
              <a:rPr lang="en" sz="1200"/>
              <a:t>Amazon EC2 ensures that each partition within a placement group has its own set of racks.</a:t>
            </a:r>
            <a:endParaRPr sz="1200"/>
          </a:p>
          <a:p>
            <a:pPr indent="-299085" lvl="0" marL="457200" rtl="0" algn="l">
              <a:spcBef>
                <a:spcPts val="0"/>
              </a:spcBef>
              <a:spcAft>
                <a:spcPts val="0"/>
              </a:spcAft>
              <a:buSzPct val="100000"/>
              <a:buChar char="●"/>
            </a:pPr>
            <a:r>
              <a:rPr lang="en" sz="1200"/>
              <a:t>Each rack has its own network and power source. No two partitions within a placement group share the same racks, allowing you to isolate the impact of hardware failure within your application.</a:t>
            </a:r>
            <a:endParaRPr sz="1200"/>
          </a:p>
          <a:p>
            <a:pPr indent="-299085" lvl="0" marL="457200" rtl="0" algn="l">
              <a:spcBef>
                <a:spcPts val="0"/>
              </a:spcBef>
              <a:spcAft>
                <a:spcPts val="0"/>
              </a:spcAft>
              <a:buSzPct val="100000"/>
              <a:buChar char="●"/>
            </a:pPr>
            <a:r>
              <a:rPr lang="en" sz="1200"/>
              <a:t>Partition placement groups can be used to deploy large distributed and replicated workloads, such as HDFS, HBase, and Cassandra, across distinct racks.</a:t>
            </a:r>
            <a:endParaRPr sz="1200"/>
          </a:p>
          <a:p>
            <a:pPr indent="0" lvl="0" marL="0" rtl="0" algn="l">
              <a:spcBef>
                <a:spcPts val="1200"/>
              </a:spcBef>
              <a:spcAft>
                <a:spcPts val="0"/>
              </a:spcAft>
              <a:buNone/>
            </a:pPr>
            <a:r>
              <a:rPr b="1" lang="en" sz="1200"/>
              <a:t>When</a:t>
            </a:r>
            <a:r>
              <a:rPr lang="en" sz="1200"/>
              <a:t>: Reduce the risk of simultaneous instance failure if underlying hardware fails</a:t>
            </a:r>
            <a:endParaRPr sz="1200"/>
          </a:p>
          <a:p>
            <a:pPr indent="0" lvl="0" marL="0" rtl="0" algn="l">
              <a:spcBef>
                <a:spcPts val="1200"/>
              </a:spcBef>
              <a:spcAft>
                <a:spcPts val="0"/>
              </a:spcAft>
              <a:buNone/>
            </a:pPr>
            <a:r>
              <a:rPr b="1" lang="en" sz="1200"/>
              <a:t>Benefit</a:t>
            </a:r>
            <a:r>
              <a:rPr lang="en" sz="1200"/>
              <a:t>: Can span multiple AZs</a:t>
            </a:r>
            <a:endParaRPr sz="1200"/>
          </a:p>
          <a:p>
            <a:pPr indent="0" lvl="0" marL="0" rtl="0" algn="l">
              <a:spcBef>
                <a:spcPts val="1200"/>
              </a:spcBef>
              <a:spcAft>
                <a:spcPts val="0"/>
              </a:spcAft>
              <a:buNone/>
            </a:pPr>
            <a:r>
              <a:rPr i="1" lang="en" sz="1200"/>
              <a:t>Maximum of 7 instances running per group, per AZ</a:t>
            </a:r>
            <a:endParaRPr i="1" sz="1200"/>
          </a:p>
          <a:p>
            <a:pPr indent="0" lvl="0" marL="0" rtl="0" algn="l">
              <a:spcBef>
                <a:spcPts val="1200"/>
              </a:spcBef>
              <a:spcAft>
                <a:spcPts val="1200"/>
              </a:spcAft>
              <a:buNone/>
            </a:pPr>
            <a:r>
              <a:t/>
            </a:r>
            <a:endParaRPr sz="1200"/>
          </a:p>
        </p:txBody>
      </p:sp>
      <p:pic>
        <p:nvPicPr>
          <p:cNvPr id="286" name="Google Shape;286;p47"/>
          <p:cNvPicPr preferRelativeResize="0"/>
          <p:nvPr/>
        </p:nvPicPr>
        <p:blipFill>
          <a:blip r:embed="rId3">
            <a:alphaModFix/>
          </a:blip>
          <a:stretch>
            <a:fillRect/>
          </a:stretch>
        </p:blipFill>
        <p:spPr>
          <a:xfrm>
            <a:off x="6537550" y="1837075"/>
            <a:ext cx="2448925" cy="1469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placement group</a:t>
            </a:r>
            <a:endParaRPr/>
          </a:p>
        </p:txBody>
      </p:sp>
      <p:sp>
        <p:nvSpPr>
          <p:cNvPr id="292" name="Google Shape;292;p48"/>
          <p:cNvSpPr txBox="1"/>
          <p:nvPr>
            <p:ph idx="1" type="body"/>
          </p:nvPr>
        </p:nvSpPr>
        <p:spPr>
          <a:xfrm>
            <a:off x="311700" y="1225225"/>
            <a:ext cx="53892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Cluster – clusters instances into a low-latency group in a single AZ:</a:t>
            </a:r>
            <a:endParaRPr sz="1200"/>
          </a:p>
          <a:p>
            <a:pPr indent="-304800" lvl="0" marL="457200" rtl="0" algn="l">
              <a:spcBef>
                <a:spcPts val="1200"/>
              </a:spcBef>
              <a:spcAft>
                <a:spcPts val="0"/>
              </a:spcAft>
              <a:buSzPts val="1200"/>
              <a:buChar char="●"/>
            </a:pPr>
            <a:r>
              <a:rPr lang="en" sz="1200"/>
              <a:t>A cluster placement group is a logical grouping of instances within a single Availability Zone.</a:t>
            </a:r>
            <a:endParaRPr sz="1200"/>
          </a:p>
          <a:p>
            <a:pPr indent="-304800" lvl="0" marL="457200" rtl="0" algn="l">
              <a:spcBef>
                <a:spcPts val="0"/>
              </a:spcBef>
              <a:spcAft>
                <a:spcPts val="0"/>
              </a:spcAft>
              <a:buSzPts val="1200"/>
              <a:buChar char="●"/>
            </a:pPr>
            <a:r>
              <a:rPr lang="en" sz="1200"/>
              <a:t>Cluster placement groups are recommended for applications that benefit from low network latency, high network throughput, or both, and if most of the network traffic is between the instances in the group.</a:t>
            </a:r>
            <a:endParaRPr sz="1200"/>
          </a:p>
          <a:p>
            <a:pPr indent="0" lvl="0" marL="0" rtl="0" algn="l">
              <a:spcBef>
                <a:spcPts val="1200"/>
              </a:spcBef>
              <a:spcAft>
                <a:spcPts val="0"/>
              </a:spcAft>
              <a:buNone/>
            </a:pPr>
            <a:r>
              <a:rPr b="1" lang="en" sz="1200"/>
              <a:t>When</a:t>
            </a:r>
            <a:r>
              <a:rPr lang="en" sz="1200"/>
              <a:t>: Need low network latency and/or high network throughput</a:t>
            </a:r>
            <a:endParaRPr sz="1200"/>
          </a:p>
          <a:p>
            <a:pPr indent="0" lvl="0" marL="0" rtl="0" algn="l">
              <a:spcBef>
                <a:spcPts val="1200"/>
              </a:spcBef>
              <a:spcAft>
                <a:spcPts val="0"/>
              </a:spcAft>
              <a:buNone/>
            </a:pPr>
            <a:r>
              <a:rPr b="1" lang="en" sz="1200"/>
              <a:t>Goal</a:t>
            </a:r>
            <a:r>
              <a:rPr lang="en" sz="1200"/>
              <a:t>: Get the most out of enhanced networking Instances</a:t>
            </a:r>
            <a:endParaRPr sz="1200"/>
          </a:p>
          <a:p>
            <a:pPr indent="0" lvl="0" marL="0" rtl="0" algn="l">
              <a:spcBef>
                <a:spcPts val="1200"/>
              </a:spcBef>
              <a:spcAft>
                <a:spcPts val="1200"/>
              </a:spcAft>
              <a:buNone/>
            </a:pPr>
            <a:r>
              <a:rPr lang="en" sz="1200"/>
              <a:t>Finite capacity: recommend launching all you might need up front</a:t>
            </a:r>
            <a:endParaRPr sz="1200"/>
          </a:p>
        </p:txBody>
      </p:sp>
      <p:pic>
        <p:nvPicPr>
          <p:cNvPr id="293" name="Google Shape;293;p48"/>
          <p:cNvPicPr preferRelativeResize="0"/>
          <p:nvPr/>
        </p:nvPicPr>
        <p:blipFill>
          <a:blip r:embed="rId3">
            <a:alphaModFix/>
          </a:blip>
          <a:stretch>
            <a:fillRect/>
          </a:stretch>
        </p:blipFill>
        <p:spPr>
          <a:xfrm>
            <a:off x="6773938" y="1193425"/>
            <a:ext cx="1777100" cy="1613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311700" y="14335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Spread placement group</a:t>
            </a:r>
            <a:endParaRPr/>
          </a:p>
        </p:txBody>
      </p:sp>
      <p:sp>
        <p:nvSpPr>
          <p:cNvPr id="299" name="Google Shape;299;p49"/>
          <p:cNvSpPr txBox="1"/>
          <p:nvPr>
            <p:ph idx="1" type="body"/>
          </p:nvPr>
        </p:nvSpPr>
        <p:spPr>
          <a:xfrm>
            <a:off x="212150" y="1074225"/>
            <a:ext cx="4307400" cy="3797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36"/>
              <a:buNone/>
            </a:pPr>
            <a:r>
              <a:rPr lang="en" sz="1225"/>
              <a:t>Spread – spreads instances across underlying hardware (can span AZs):</a:t>
            </a:r>
            <a:endParaRPr sz="1225"/>
          </a:p>
          <a:p>
            <a:pPr indent="-306387" lvl="0" marL="457200" rtl="0" algn="l">
              <a:lnSpc>
                <a:spcPct val="105000"/>
              </a:lnSpc>
              <a:spcBef>
                <a:spcPts val="1200"/>
              </a:spcBef>
              <a:spcAft>
                <a:spcPts val="0"/>
              </a:spcAft>
              <a:buSzPts val="1225"/>
              <a:buChar char="●"/>
            </a:pPr>
            <a:r>
              <a:rPr lang="en" sz="1225"/>
              <a:t>A spread placement group is a group of instances that are each placed on distinct underlying hardware.</a:t>
            </a:r>
            <a:endParaRPr sz="1225"/>
          </a:p>
          <a:p>
            <a:pPr indent="-306387" lvl="0" marL="457200" rtl="0" algn="l">
              <a:lnSpc>
                <a:spcPct val="105000"/>
              </a:lnSpc>
              <a:spcBef>
                <a:spcPts val="0"/>
              </a:spcBef>
              <a:spcAft>
                <a:spcPts val="0"/>
              </a:spcAft>
              <a:buSzPts val="1225"/>
              <a:buChar char="●"/>
            </a:pPr>
            <a:r>
              <a:rPr lang="en" sz="1225"/>
              <a:t>Spread placement groups are recommended for applications that have a small number of critical instances that should be kept separate from each other.</a:t>
            </a:r>
            <a:endParaRPr sz="1225"/>
          </a:p>
          <a:p>
            <a:pPr indent="0" lvl="0" marL="0" rtl="0" algn="l">
              <a:lnSpc>
                <a:spcPct val="105000"/>
              </a:lnSpc>
              <a:spcBef>
                <a:spcPts val="1200"/>
              </a:spcBef>
              <a:spcAft>
                <a:spcPts val="0"/>
              </a:spcAft>
              <a:buSzPts val="688"/>
              <a:buNone/>
            </a:pPr>
            <a:r>
              <a:rPr b="1" lang="en" sz="1225"/>
              <a:t>When</a:t>
            </a:r>
            <a:r>
              <a:rPr lang="en" sz="1225"/>
              <a:t>: Need control and visibility into instance placement</a:t>
            </a:r>
            <a:endParaRPr sz="1225"/>
          </a:p>
          <a:p>
            <a:pPr indent="0" lvl="0" marL="0" rtl="0" algn="l">
              <a:lnSpc>
                <a:spcPct val="105000"/>
              </a:lnSpc>
              <a:spcBef>
                <a:spcPts val="1200"/>
              </a:spcBef>
              <a:spcAft>
                <a:spcPts val="0"/>
              </a:spcAft>
              <a:buSzPts val="688"/>
              <a:buNone/>
            </a:pPr>
            <a:r>
              <a:rPr lang="en" sz="1225"/>
              <a:t>Partition placement groups are not supported for Dedicated Hosts</a:t>
            </a:r>
            <a:endParaRPr sz="1225"/>
          </a:p>
          <a:p>
            <a:pPr indent="0" lvl="0" marL="0" rtl="0" algn="l">
              <a:lnSpc>
                <a:spcPct val="105000"/>
              </a:lnSpc>
              <a:spcBef>
                <a:spcPts val="1200"/>
              </a:spcBef>
              <a:spcAft>
                <a:spcPts val="0"/>
              </a:spcAft>
              <a:buSzPts val="688"/>
              <a:buNone/>
            </a:pPr>
            <a:r>
              <a:rPr lang="en" sz="1225"/>
              <a:t>Reduces likelihood of correlated failures for large workloads</a:t>
            </a:r>
            <a:endParaRPr sz="1225"/>
          </a:p>
          <a:p>
            <a:pPr indent="0" lvl="0" marL="0" rtl="0" algn="l">
              <a:lnSpc>
                <a:spcPct val="105000"/>
              </a:lnSpc>
              <a:spcBef>
                <a:spcPts val="1200"/>
              </a:spcBef>
              <a:spcAft>
                <a:spcPts val="1200"/>
              </a:spcAft>
              <a:buSzPts val="636"/>
              <a:buNone/>
            </a:pPr>
            <a:r>
              <a:t/>
            </a:r>
            <a:endParaRPr sz="1225"/>
          </a:p>
        </p:txBody>
      </p:sp>
      <p:pic>
        <p:nvPicPr>
          <p:cNvPr id="300" name="Google Shape;300;p49"/>
          <p:cNvPicPr preferRelativeResize="0"/>
          <p:nvPr/>
        </p:nvPicPr>
        <p:blipFill>
          <a:blip r:embed="rId3">
            <a:alphaModFix/>
          </a:blip>
          <a:stretch>
            <a:fillRect/>
          </a:stretch>
        </p:blipFill>
        <p:spPr>
          <a:xfrm>
            <a:off x="4715725" y="1754396"/>
            <a:ext cx="4340475" cy="133107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Placement group comparing</a:t>
            </a:r>
            <a:endParaRPr/>
          </a:p>
        </p:txBody>
      </p:sp>
      <p:pic>
        <p:nvPicPr>
          <p:cNvPr id="306" name="Google Shape;306;p50"/>
          <p:cNvPicPr preferRelativeResize="0"/>
          <p:nvPr/>
        </p:nvPicPr>
        <p:blipFill>
          <a:blip r:embed="rId3">
            <a:alphaModFix/>
          </a:blip>
          <a:stretch>
            <a:fillRect/>
          </a:stretch>
        </p:blipFill>
        <p:spPr>
          <a:xfrm>
            <a:off x="1966112" y="1246650"/>
            <a:ext cx="5211775" cy="3458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Placement Group. Good to know</a:t>
            </a:r>
            <a:endParaRPr/>
          </a:p>
        </p:txBody>
      </p:sp>
      <p:sp>
        <p:nvSpPr>
          <p:cNvPr id="312" name="Google Shape;31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Recommended for applications that benefit from low latency and high bandwidth.</a:t>
            </a:r>
            <a:endParaRPr sz="1200"/>
          </a:p>
          <a:p>
            <a:pPr indent="-304800" lvl="0" marL="457200" rtl="0" algn="l">
              <a:spcBef>
                <a:spcPts val="0"/>
              </a:spcBef>
              <a:spcAft>
                <a:spcPts val="0"/>
              </a:spcAft>
              <a:buSzPts val="1200"/>
              <a:buChar char="●"/>
            </a:pPr>
            <a:r>
              <a:rPr lang="en" sz="1200"/>
              <a:t>Recommended to use an instance type that supports </a:t>
            </a:r>
            <a:r>
              <a:rPr b="1" lang="en" sz="1200"/>
              <a:t>enhanced networking</a:t>
            </a:r>
            <a:r>
              <a:rPr lang="en" sz="1200"/>
              <a:t>.</a:t>
            </a:r>
            <a:endParaRPr sz="1200"/>
          </a:p>
          <a:p>
            <a:pPr indent="-304800" lvl="0" marL="457200" rtl="0" algn="l">
              <a:spcBef>
                <a:spcPts val="0"/>
              </a:spcBef>
              <a:spcAft>
                <a:spcPts val="0"/>
              </a:spcAft>
              <a:buSzPts val="1200"/>
              <a:buChar char="●"/>
            </a:pPr>
            <a:r>
              <a:rPr lang="en" sz="1200"/>
              <a:t>Best performance is achieved when using private IP addresses.</a:t>
            </a:r>
            <a:endParaRPr sz="1200"/>
          </a:p>
          <a:p>
            <a:pPr indent="-304800" lvl="0" marL="457200" rtl="0" algn="l">
              <a:spcBef>
                <a:spcPts val="0"/>
              </a:spcBef>
              <a:spcAft>
                <a:spcPts val="0"/>
              </a:spcAft>
              <a:buSzPts val="1200"/>
              <a:buChar char="●"/>
            </a:pPr>
            <a:r>
              <a:rPr lang="en" sz="1200"/>
              <a:t>Using public IP addresses the performance is limited to 5Gbps or less.</a:t>
            </a:r>
            <a:endParaRPr sz="1200"/>
          </a:p>
          <a:p>
            <a:pPr indent="-304800" lvl="0" marL="457200" rtl="0" algn="l">
              <a:spcBef>
                <a:spcPts val="0"/>
              </a:spcBef>
              <a:spcAft>
                <a:spcPts val="0"/>
              </a:spcAft>
              <a:buSzPts val="1200"/>
              <a:buChar char="●"/>
            </a:pPr>
            <a:r>
              <a:rPr lang="en" sz="1200"/>
              <a:t>Low-latency 10 Gbps or 25 Gbps network.</a:t>
            </a:r>
            <a:endParaRPr sz="1200"/>
          </a:p>
          <a:p>
            <a:pPr indent="-304800" lvl="0" marL="457200" rtl="0" algn="l">
              <a:spcBef>
                <a:spcPts val="0"/>
              </a:spcBef>
              <a:spcAft>
                <a:spcPts val="0"/>
              </a:spcAft>
              <a:buSzPts val="1200"/>
              <a:buChar char="●"/>
            </a:pPr>
            <a:r>
              <a:rPr lang="en" sz="1200"/>
              <a:t>The name you specify for a placement group must be unique within your AWS account for the Region.</a:t>
            </a:r>
            <a:endParaRPr sz="1200"/>
          </a:p>
          <a:p>
            <a:pPr indent="-304800" lvl="0" marL="457200" rtl="0" algn="l">
              <a:spcBef>
                <a:spcPts val="0"/>
              </a:spcBef>
              <a:spcAft>
                <a:spcPts val="0"/>
              </a:spcAft>
              <a:buSzPts val="1200"/>
              <a:buChar char="●"/>
            </a:pPr>
            <a:r>
              <a:rPr lang="en" sz="1200"/>
              <a:t>An instance can be launched in one placement group at a time; it cannot span multiple placement groups.</a:t>
            </a:r>
            <a:endParaRPr sz="1200"/>
          </a:p>
          <a:p>
            <a:pPr indent="-304800" lvl="0" marL="457200" rtl="0" algn="l">
              <a:spcBef>
                <a:spcPts val="0"/>
              </a:spcBef>
              <a:spcAft>
                <a:spcPts val="0"/>
              </a:spcAft>
              <a:buSzPts val="1200"/>
              <a:buChar char="●"/>
            </a:pPr>
            <a:r>
              <a:rPr lang="en" sz="1200"/>
              <a:t>Instances with a tenancy of host cannot be launched in placement groups.</a:t>
            </a:r>
            <a:endParaRPr sz="1200"/>
          </a:p>
          <a:p>
            <a:pPr indent="0" lvl="0" marL="0" rtl="0" algn="l">
              <a:spcBef>
                <a:spcPts val="1200"/>
              </a:spcBef>
              <a:spcAft>
                <a:spcPts val="12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688" y="196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What is Burstable performance instances</a:t>
            </a:r>
            <a:endParaRPr sz="2400"/>
          </a:p>
        </p:txBody>
      </p:sp>
      <p:sp>
        <p:nvSpPr>
          <p:cNvPr id="83" name="Google Shape;83;p16"/>
          <p:cNvSpPr txBox="1"/>
          <p:nvPr>
            <p:ph idx="1" type="body"/>
          </p:nvPr>
        </p:nvSpPr>
        <p:spPr>
          <a:xfrm>
            <a:off x="311700" y="884975"/>
            <a:ext cx="4944600" cy="20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Many general purpose workloads are on average not busy, and do not require a high level of sustained CPU performance.</a:t>
            </a:r>
            <a:endParaRPr sz="1100">
              <a:solidFill>
                <a:schemeClr val="dk1"/>
              </a:solidFill>
            </a:endParaRPr>
          </a:p>
          <a:p>
            <a:pPr indent="0" lvl="0" marL="0" rtl="0" algn="l">
              <a:lnSpc>
                <a:spcPct val="150000"/>
              </a:lnSpc>
              <a:spcBef>
                <a:spcPts val="1200"/>
              </a:spcBef>
              <a:spcAft>
                <a:spcPts val="0"/>
              </a:spcAft>
              <a:buNone/>
            </a:pPr>
            <a:r>
              <a:rPr lang="en" sz="1100">
                <a:solidFill>
                  <a:schemeClr val="dk1"/>
                </a:solidFill>
              </a:rPr>
              <a:t>These low-to-moderate CPU utilization workloads lead to wastage of CPU cycles and, as a result, you pay for more than you use.</a:t>
            </a:r>
            <a:endParaRPr sz="1100">
              <a:solidFill>
                <a:schemeClr val="dk1"/>
              </a:solidFill>
            </a:endParaRPr>
          </a:p>
          <a:p>
            <a:pPr indent="0" lvl="0" marL="0" rtl="0" algn="l">
              <a:lnSpc>
                <a:spcPct val="150000"/>
              </a:lnSpc>
              <a:spcBef>
                <a:spcPts val="1200"/>
              </a:spcBef>
              <a:spcAft>
                <a:spcPts val="0"/>
              </a:spcAft>
              <a:buNone/>
            </a:pPr>
            <a:r>
              <a:rPr lang="en" sz="1100">
                <a:solidFill>
                  <a:schemeClr val="dk1"/>
                </a:solidFill>
              </a:rPr>
              <a:t>The T instance family provides a baseline CPU performance with the ability to burst above the baseline at any time for as long as required</a:t>
            </a:r>
            <a:endParaRPr sz="1100">
              <a:solidFill>
                <a:schemeClr val="dk1"/>
              </a:solidFill>
            </a:endParaRPr>
          </a:p>
          <a:p>
            <a:pPr indent="0" lvl="0" marL="0" rtl="0" algn="l">
              <a:lnSpc>
                <a:spcPct val="150000"/>
              </a:lnSpc>
              <a:spcBef>
                <a:spcPts val="1200"/>
              </a:spcBef>
              <a:spcAft>
                <a:spcPts val="0"/>
              </a:spcAft>
              <a:buNone/>
            </a:pPr>
            <a:r>
              <a:t/>
            </a:r>
            <a:endParaRPr sz="1100">
              <a:solidFill>
                <a:schemeClr val="dk1"/>
              </a:solidFill>
            </a:endParaRPr>
          </a:p>
          <a:p>
            <a:pPr indent="0" lvl="0" marL="0" rtl="0" algn="l">
              <a:lnSpc>
                <a:spcPct val="150000"/>
              </a:lnSpc>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rgbClr val="16191F"/>
              </a:solidFill>
              <a:highlight>
                <a:srgbClr val="FFFFFF"/>
              </a:highlight>
            </a:endParaRPr>
          </a:p>
        </p:txBody>
      </p:sp>
      <p:pic>
        <p:nvPicPr>
          <p:cNvPr id="84" name="Google Shape;84;p16"/>
          <p:cNvPicPr preferRelativeResize="0"/>
          <p:nvPr/>
        </p:nvPicPr>
        <p:blipFill>
          <a:blip r:embed="rId3">
            <a:alphaModFix/>
          </a:blip>
          <a:stretch>
            <a:fillRect/>
          </a:stretch>
        </p:blipFill>
        <p:spPr>
          <a:xfrm>
            <a:off x="5532875" y="768924"/>
            <a:ext cx="3299431" cy="1964100"/>
          </a:xfrm>
          <a:prstGeom prst="rect">
            <a:avLst/>
          </a:prstGeom>
          <a:noFill/>
          <a:ln>
            <a:noFill/>
          </a:ln>
        </p:spPr>
      </p:pic>
      <p:pic>
        <p:nvPicPr>
          <p:cNvPr id="85" name="Google Shape;85;p16"/>
          <p:cNvPicPr preferRelativeResize="0"/>
          <p:nvPr/>
        </p:nvPicPr>
        <p:blipFill>
          <a:blip r:embed="rId4">
            <a:alphaModFix/>
          </a:blip>
          <a:stretch>
            <a:fillRect/>
          </a:stretch>
        </p:blipFill>
        <p:spPr>
          <a:xfrm>
            <a:off x="1052150" y="2923475"/>
            <a:ext cx="7039708" cy="2100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AMI</a:t>
            </a:r>
            <a:endParaRPr/>
          </a:p>
        </p:txBody>
      </p:sp>
      <p:sp>
        <p:nvSpPr>
          <p:cNvPr id="318" name="Google Shape;31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311700" y="317200"/>
            <a:ext cx="8520600" cy="572700"/>
          </a:xfrm>
          <a:prstGeom prst="rect">
            <a:avLst/>
          </a:prstGeom>
        </p:spPr>
        <p:txBody>
          <a:bodyPr anchorCtr="0" anchor="t" bIns="91425" lIns="91425" spcFirstLastPara="1" rIns="91425" wrap="square" tIns="91425">
            <a:noAutofit/>
          </a:bodyPr>
          <a:lstStyle/>
          <a:p>
            <a:pPr indent="0" lvl="0" marL="0" rtl="0" algn="l">
              <a:lnSpc>
                <a:spcPct val="122600"/>
              </a:lnSpc>
              <a:spcBef>
                <a:spcPts val="2300"/>
              </a:spcBef>
              <a:spcAft>
                <a:spcPts val="800"/>
              </a:spcAft>
              <a:buNone/>
            </a:pPr>
            <a:r>
              <a:rPr lang="en" sz="3600"/>
              <a:t>AMIs</a:t>
            </a:r>
            <a:endParaRPr sz="3600"/>
          </a:p>
        </p:txBody>
      </p:sp>
      <p:sp>
        <p:nvSpPr>
          <p:cNvPr id="324" name="Google Shape;324;p53"/>
          <p:cNvSpPr txBox="1"/>
          <p:nvPr>
            <p:ph idx="1" type="body"/>
          </p:nvPr>
        </p:nvSpPr>
        <p:spPr>
          <a:xfrm>
            <a:off x="311700" y="1152475"/>
            <a:ext cx="4400400" cy="3546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rPr>
              <a:t>An </a:t>
            </a:r>
            <a:r>
              <a:rPr i="1" lang="en" sz="1200">
                <a:solidFill>
                  <a:schemeClr val="dk1"/>
                </a:solidFill>
              </a:rPr>
              <a:t>Amazon Machine Image (AMI)</a:t>
            </a:r>
            <a:r>
              <a:rPr lang="en" sz="1200">
                <a:solidFill>
                  <a:schemeClr val="dk1"/>
                </a:solidFill>
              </a:rPr>
              <a:t> is a template that contains a software configuration (for example, an operating system, an application server, and applications). From an AMI, you launch an </a:t>
            </a:r>
            <a:r>
              <a:rPr i="1" lang="en" sz="1200">
                <a:solidFill>
                  <a:schemeClr val="dk1"/>
                </a:solidFill>
              </a:rPr>
              <a:t>instance</a:t>
            </a:r>
            <a:r>
              <a:rPr lang="en" sz="1200">
                <a:solidFill>
                  <a:schemeClr val="dk1"/>
                </a:solidFill>
              </a:rPr>
              <a:t>, which is a copy of the AMI running as a virtual server in the cloud. You can launch multiple instances of an AMI, as shown in the following figure.</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0"/>
              </a:spcBef>
              <a:spcAft>
                <a:spcPts val="1200"/>
              </a:spcAft>
              <a:buNone/>
            </a:pPr>
            <a:r>
              <a:t/>
            </a:r>
            <a:endParaRPr sz="1200">
              <a:solidFill>
                <a:schemeClr val="dk1"/>
              </a:solidFill>
            </a:endParaRPr>
          </a:p>
        </p:txBody>
      </p:sp>
      <p:pic>
        <p:nvPicPr>
          <p:cNvPr id="325" name="Google Shape;325;p53"/>
          <p:cNvPicPr preferRelativeResize="0"/>
          <p:nvPr/>
        </p:nvPicPr>
        <p:blipFill>
          <a:blip r:embed="rId3">
            <a:alphaModFix/>
          </a:blip>
          <a:stretch>
            <a:fillRect/>
          </a:stretch>
        </p:blipFill>
        <p:spPr>
          <a:xfrm>
            <a:off x="5717300" y="1186588"/>
            <a:ext cx="2723211" cy="277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51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EC2 CloudWatch metrics</a:t>
            </a:r>
            <a:endParaRPr/>
          </a:p>
        </p:txBody>
      </p:sp>
      <p:sp>
        <p:nvSpPr>
          <p:cNvPr id="91" name="Google Shape;91;p17"/>
          <p:cNvSpPr txBox="1"/>
          <p:nvPr>
            <p:ph idx="1" type="body"/>
          </p:nvPr>
        </p:nvSpPr>
        <p:spPr>
          <a:xfrm>
            <a:off x="311700" y="1105525"/>
            <a:ext cx="4711200" cy="242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AWS Provided metrics</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Basic monitoring (default) - 5 min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Detailed monitoring (paid) - 1 min</a:t>
            </a:r>
            <a:endParaRPr sz="1600">
              <a:solidFill>
                <a:schemeClr val="dk1"/>
              </a:solidFill>
            </a:endParaRPr>
          </a:p>
          <a:p>
            <a:pPr indent="0" lvl="0" marL="0" rtl="0" algn="l">
              <a:spcBef>
                <a:spcPts val="1200"/>
              </a:spcBef>
              <a:spcAft>
                <a:spcPts val="0"/>
              </a:spcAft>
              <a:buNone/>
            </a:pPr>
            <a:r>
              <a:rPr lang="en" sz="1600">
                <a:solidFill>
                  <a:schemeClr val="dk1"/>
                </a:solidFill>
              </a:rPr>
              <a:t>Custom metrics</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Basic resolution - 1 minute resolution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High resolution - way to 1 second resolution</a:t>
            </a:r>
            <a:endParaRPr sz="1600">
              <a:solidFill>
                <a:schemeClr val="dk1"/>
              </a:solidFill>
            </a:endParaRPr>
          </a:p>
        </p:txBody>
      </p:sp>
      <p:sp>
        <p:nvSpPr>
          <p:cNvPr id="92" name="Google Shape;92;p17"/>
          <p:cNvSpPr txBox="1"/>
          <p:nvPr>
            <p:ph idx="1" type="body"/>
          </p:nvPr>
        </p:nvSpPr>
        <p:spPr>
          <a:xfrm>
            <a:off x="6035400" y="1197575"/>
            <a:ext cx="2853900" cy="242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EC2 metrics</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CPU + credit usage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Network</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Status check</a:t>
            </a:r>
            <a:endParaRPr sz="1600">
              <a:solidFill>
                <a:schemeClr val="dk1"/>
              </a:solidFill>
            </a:endParaRPr>
          </a:p>
          <a:p>
            <a:pPr indent="0" lvl="0" marL="0" rtl="0" algn="l">
              <a:spcBef>
                <a:spcPts val="1200"/>
              </a:spcBef>
              <a:spcAft>
                <a:spcPts val="1200"/>
              </a:spcAft>
              <a:buNone/>
            </a:pPr>
            <a:r>
              <a:rPr b="1" lang="en" sz="1600">
                <a:solidFill>
                  <a:schemeClr val="dk1"/>
                </a:solidFill>
              </a:rPr>
              <a:t>RAM not included</a:t>
            </a:r>
            <a:r>
              <a:rPr lang="en" sz="1600">
                <a:solidFill>
                  <a:schemeClr val="dk1"/>
                </a:solidFill>
              </a:rPr>
              <a:t>!</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4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EC2 instance life cycle</a:t>
            </a:r>
            <a:endParaRPr/>
          </a:p>
        </p:txBody>
      </p:sp>
      <p:pic>
        <p:nvPicPr>
          <p:cNvPr id="98" name="Google Shape;98;p18"/>
          <p:cNvPicPr preferRelativeResize="0"/>
          <p:nvPr/>
        </p:nvPicPr>
        <p:blipFill>
          <a:blip r:embed="rId3">
            <a:alphaModFix/>
          </a:blip>
          <a:stretch>
            <a:fillRect/>
          </a:stretch>
        </p:blipFill>
        <p:spPr>
          <a:xfrm>
            <a:off x="105850" y="722275"/>
            <a:ext cx="5756899" cy="2429600"/>
          </a:xfrm>
          <a:prstGeom prst="rect">
            <a:avLst/>
          </a:prstGeom>
          <a:noFill/>
          <a:ln>
            <a:noFill/>
          </a:ln>
        </p:spPr>
      </p:pic>
      <p:pic>
        <p:nvPicPr>
          <p:cNvPr id="99" name="Google Shape;99;p18"/>
          <p:cNvPicPr preferRelativeResize="0"/>
          <p:nvPr/>
        </p:nvPicPr>
        <p:blipFill>
          <a:blip r:embed="rId4">
            <a:alphaModFix/>
          </a:blip>
          <a:stretch>
            <a:fillRect/>
          </a:stretch>
        </p:blipFill>
        <p:spPr>
          <a:xfrm>
            <a:off x="1886375" y="3285573"/>
            <a:ext cx="6550076" cy="180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113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Amazon EC2 security groups</a:t>
            </a:r>
            <a:endParaRPr sz="2400"/>
          </a:p>
        </p:txBody>
      </p:sp>
      <p:sp>
        <p:nvSpPr>
          <p:cNvPr id="105" name="Google Shape;105;p19"/>
          <p:cNvSpPr txBox="1"/>
          <p:nvPr>
            <p:ph idx="1" type="body"/>
          </p:nvPr>
        </p:nvSpPr>
        <p:spPr>
          <a:xfrm>
            <a:off x="311700" y="615975"/>
            <a:ext cx="8520600" cy="17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A </a:t>
            </a:r>
            <a:r>
              <a:rPr b="1" i="1" lang="en" sz="1100">
                <a:solidFill>
                  <a:schemeClr val="dk1"/>
                </a:solidFill>
              </a:rPr>
              <a:t>security group</a:t>
            </a:r>
            <a:r>
              <a:rPr lang="en" sz="1100">
                <a:solidFill>
                  <a:schemeClr val="dk1"/>
                </a:solidFill>
              </a:rPr>
              <a:t> acts as a </a:t>
            </a:r>
            <a:r>
              <a:rPr b="1" lang="en" sz="1100" u="sng">
                <a:solidFill>
                  <a:schemeClr val="dk1"/>
                </a:solidFill>
                <a:highlight>
                  <a:srgbClr val="DD5540"/>
                </a:highlight>
              </a:rPr>
              <a:t>virtual firewall</a:t>
            </a:r>
            <a:r>
              <a:rPr lang="en" sz="1100">
                <a:solidFill>
                  <a:schemeClr val="dk1"/>
                </a:solidFill>
              </a:rPr>
              <a:t> for your EC2 instances to control incoming and outgoing traffic. Inbound rules control the incoming traffic to your instance, and outbound rules control the outgoing traffic from your instance.</a:t>
            </a:r>
            <a:endParaRPr sz="1100">
              <a:solidFill>
                <a:schemeClr val="dk1"/>
              </a:solidFill>
            </a:endParaRPr>
          </a:p>
          <a:p>
            <a:pPr indent="0" lvl="0" marL="0" rtl="0" algn="l">
              <a:lnSpc>
                <a:spcPct val="150000"/>
              </a:lnSpc>
              <a:spcBef>
                <a:spcPts val="1200"/>
              </a:spcBef>
              <a:spcAft>
                <a:spcPts val="0"/>
              </a:spcAft>
              <a:buNone/>
            </a:pPr>
            <a:r>
              <a:rPr lang="en" sz="1100">
                <a:solidFill>
                  <a:schemeClr val="dk1"/>
                </a:solidFill>
              </a:rPr>
              <a:t>You can modify the rules for a security group at any time. New and modified rules are automatically applied to all instances that are associated with the security group. When Amazon EC2 decides whether to allow traffic to reach an instance, it </a:t>
            </a:r>
            <a:r>
              <a:rPr b="1" lang="en" sz="1100" u="sng">
                <a:solidFill>
                  <a:schemeClr val="dk1"/>
                </a:solidFill>
              </a:rPr>
              <a:t>evaluates all of the rules</a:t>
            </a:r>
            <a:r>
              <a:rPr lang="en" sz="1100">
                <a:solidFill>
                  <a:schemeClr val="dk1"/>
                </a:solidFill>
              </a:rPr>
              <a:t> from all of the security groups that are associated with the instance.</a:t>
            </a:r>
            <a:endParaRPr sz="1100">
              <a:solidFill>
                <a:schemeClr val="dk1"/>
              </a:solidFill>
            </a:endParaRPr>
          </a:p>
          <a:p>
            <a:pPr indent="0" lvl="0" marL="0" rtl="0" algn="l">
              <a:lnSpc>
                <a:spcPct val="150000"/>
              </a:lnSpc>
              <a:spcBef>
                <a:spcPts val="1200"/>
              </a:spcBef>
              <a:spcAft>
                <a:spcPts val="0"/>
              </a:spcAft>
              <a:buNone/>
            </a:pPr>
            <a:r>
              <a:t/>
            </a:r>
            <a:endParaRPr sz="1100">
              <a:solidFill>
                <a:schemeClr val="dk1"/>
              </a:solidFill>
            </a:endParaRPr>
          </a:p>
          <a:p>
            <a:pPr indent="0" lvl="0" marL="0" rtl="0" algn="l">
              <a:lnSpc>
                <a:spcPct val="150000"/>
              </a:lnSpc>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rgbClr val="000000"/>
              </a:solidFill>
            </a:endParaRPr>
          </a:p>
          <a:p>
            <a:pPr indent="0" lvl="0" marL="0" rtl="0" algn="l">
              <a:spcBef>
                <a:spcPts val="0"/>
              </a:spcBef>
              <a:spcAft>
                <a:spcPts val="1200"/>
              </a:spcAft>
              <a:buNone/>
            </a:pPr>
            <a:r>
              <a:t/>
            </a:r>
            <a:endParaRPr sz="1100">
              <a:solidFill>
                <a:schemeClr val="dk1"/>
              </a:solidFill>
            </a:endParaRPr>
          </a:p>
        </p:txBody>
      </p:sp>
      <p:pic>
        <p:nvPicPr>
          <p:cNvPr id="106" name="Google Shape;106;p19"/>
          <p:cNvPicPr preferRelativeResize="0"/>
          <p:nvPr/>
        </p:nvPicPr>
        <p:blipFill>
          <a:blip r:embed="rId3">
            <a:alphaModFix/>
          </a:blip>
          <a:stretch>
            <a:fillRect/>
          </a:stretch>
        </p:blipFill>
        <p:spPr>
          <a:xfrm>
            <a:off x="4101063" y="2091500"/>
            <a:ext cx="4731231" cy="2796224"/>
          </a:xfrm>
          <a:prstGeom prst="rect">
            <a:avLst/>
          </a:prstGeom>
          <a:noFill/>
          <a:ln>
            <a:noFill/>
          </a:ln>
        </p:spPr>
      </p:pic>
      <p:sp>
        <p:nvSpPr>
          <p:cNvPr id="107" name="Google Shape;107;p19"/>
          <p:cNvSpPr txBox="1"/>
          <p:nvPr/>
        </p:nvSpPr>
        <p:spPr>
          <a:xfrm>
            <a:off x="311700" y="2480400"/>
            <a:ext cx="3031800" cy="17085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Clr>
                <a:schemeClr val="dk1"/>
              </a:buClr>
              <a:buSzPts val="1100"/>
              <a:buChar char="●"/>
            </a:pPr>
            <a:r>
              <a:rPr lang="en" sz="1100">
                <a:solidFill>
                  <a:schemeClr val="dk1"/>
                </a:solidFill>
              </a:rPr>
              <a:t>Locked down to a region / VPC combination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if your application is not accessible (time out), then it’s a security group issue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All inbound traffic is blocked by default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All outbound traffic is authorised by default</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EC2 Dedicated host vs Dedicated instances</a:t>
            </a:r>
            <a:endParaRPr/>
          </a:p>
        </p:txBody>
      </p:sp>
      <p:sp>
        <p:nvSpPr>
          <p:cNvPr id="113" name="Google Shape;113;p20"/>
          <p:cNvSpPr txBox="1"/>
          <p:nvPr>
            <p:ph idx="1" type="body"/>
          </p:nvPr>
        </p:nvSpPr>
        <p:spPr>
          <a:xfrm>
            <a:off x="311700" y="1225225"/>
            <a:ext cx="4559700" cy="1542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i="1" lang="en" sz="1350">
                <a:solidFill>
                  <a:srgbClr val="4E4E4E"/>
                </a:solidFill>
                <a:highlight>
                  <a:srgbClr val="FFFFFF"/>
                </a:highlight>
                <a:latin typeface="Arial"/>
                <a:ea typeface="Arial"/>
                <a:cs typeface="Arial"/>
                <a:sym typeface="Arial"/>
              </a:rPr>
              <a:t>“An important difference between a Dedicated Host and a Dedicated Instance is that a Dedicated Host gives you additional visibility and control over how instances are placed on a physical server, and you can consistently deploy your instances to the same physical server over time.”</a:t>
            </a:r>
            <a:endParaRPr/>
          </a:p>
        </p:txBody>
      </p:sp>
      <p:sp>
        <p:nvSpPr>
          <p:cNvPr id="114" name="Google Shape;114;p20"/>
          <p:cNvSpPr txBox="1"/>
          <p:nvPr/>
        </p:nvSpPr>
        <p:spPr>
          <a:xfrm>
            <a:off x="293100" y="2958225"/>
            <a:ext cx="45783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4E4E4E"/>
                </a:solidFill>
                <a:highlight>
                  <a:srgbClr val="FFFFFF"/>
                </a:highlight>
              </a:rPr>
              <a:t>While Dedicated Instances are extremely valuable from a compliance perspective, Dedicated Hosts also give you the visibility into the physical host that is required for a Bring Your Own License (BYOL) model — if you want to use your own Windows Server, SQL Server, SUSE, or RHEL licenses that are provided on a CPU core basis.</a:t>
            </a:r>
            <a:endParaRPr/>
          </a:p>
        </p:txBody>
      </p:sp>
      <p:pic>
        <p:nvPicPr>
          <p:cNvPr id="115" name="Google Shape;115;p20"/>
          <p:cNvPicPr preferRelativeResize="0"/>
          <p:nvPr/>
        </p:nvPicPr>
        <p:blipFill>
          <a:blip r:embed="rId3">
            <a:alphaModFix/>
          </a:blip>
          <a:stretch>
            <a:fillRect/>
          </a:stretch>
        </p:blipFill>
        <p:spPr>
          <a:xfrm>
            <a:off x="5189850" y="1580463"/>
            <a:ext cx="3828301" cy="20754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2250">
                <a:highlight>
                  <a:srgbClr val="FFFFFF"/>
                </a:highlight>
                <a:latin typeface="Arial"/>
                <a:ea typeface="Arial"/>
                <a:cs typeface="Arial"/>
                <a:sym typeface="Arial"/>
              </a:rPr>
              <a:t>BYOL</a:t>
            </a:r>
            <a:endParaRPr/>
          </a:p>
        </p:txBody>
      </p:sp>
      <p:sp>
        <p:nvSpPr>
          <p:cNvPr id="121" name="Google Shape;121;p21"/>
          <p:cNvSpPr txBox="1"/>
          <p:nvPr>
            <p:ph idx="1" type="body"/>
          </p:nvPr>
        </p:nvSpPr>
        <p:spPr>
          <a:xfrm>
            <a:off x="311700" y="1225225"/>
            <a:ext cx="4480200" cy="35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50">
                <a:highlight>
                  <a:srgbClr val="FFFFFF"/>
                </a:highlight>
                <a:latin typeface="Roboto"/>
                <a:ea typeface="Roboto"/>
                <a:cs typeface="Roboto"/>
                <a:sym typeface="Roboto"/>
              </a:rPr>
              <a:t>Software licenses are often pegged on the number of CPUs, cores, and sockets. </a:t>
            </a:r>
            <a:endParaRPr sz="1150">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 sz="1150">
                <a:highlight>
                  <a:srgbClr val="FFFFFF"/>
                </a:highlight>
                <a:latin typeface="Roboto"/>
                <a:ea typeface="Roboto"/>
                <a:cs typeface="Roboto"/>
                <a:sym typeface="Roboto"/>
              </a:rPr>
              <a:t>A </a:t>
            </a:r>
            <a:r>
              <a:rPr b="1" lang="en" sz="1150">
                <a:highlight>
                  <a:srgbClr val="FFFFFF"/>
                </a:highlight>
                <a:latin typeface="Roboto"/>
                <a:ea typeface="Roboto"/>
                <a:cs typeface="Roboto"/>
                <a:sym typeface="Roboto"/>
              </a:rPr>
              <a:t>dedicated host </a:t>
            </a:r>
            <a:r>
              <a:rPr lang="en" sz="1150">
                <a:highlight>
                  <a:srgbClr val="FFFFFF"/>
                </a:highlight>
                <a:latin typeface="Roboto"/>
                <a:ea typeface="Roboto"/>
                <a:cs typeface="Roboto"/>
                <a:sym typeface="Roboto"/>
              </a:rPr>
              <a:t>provides visibility into the number of cores utilized by each deployed instance. It is, therefore, possible to directly determine if licenses are being correctly used. This makes it one of the main reasons for obtaining a dedicated host.</a:t>
            </a:r>
            <a:endParaRPr sz="1150">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 sz="1150">
                <a:highlight>
                  <a:srgbClr val="FFFFFF"/>
                </a:highlight>
                <a:latin typeface="Roboto"/>
                <a:ea typeface="Roboto"/>
                <a:cs typeface="Roboto"/>
                <a:sym typeface="Roboto"/>
              </a:rPr>
              <a:t>License management can be further simplified by using AWS License Manager, automatically tracking licenses when AMIs belonging to a license group are launched.</a:t>
            </a:r>
            <a:endParaRPr sz="1150">
              <a:highlight>
                <a:srgbClr val="FFFFFF"/>
              </a:highlight>
              <a:latin typeface="Roboto"/>
              <a:ea typeface="Roboto"/>
              <a:cs typeface="Roboto"/>
              <a:sym typeface="Roboto"/>
            </a:endParaRPr>
          </a:p>
          <a:p>
            <a:pPr indent="0" lvl="0" marL="0" rtl="0" algn="l">
              <a:spcBef>
                <a:spcPts val="1600"/>
              </a:spcBef>
              <a:spcAft>
                <a:spcPts val="1200"/>
              </a:spcAft>
              <a:buNone/>
            </a:pPr>
            <a:r>
              <a:t/>
            </a:r>
            <a:endParaRPr/>
          </a:p>
        </p:txBody>
      </p:sp>
      <p:pic>
        <p:nvPicPr>
          <p:cNvPr id="122" name="Google Shape;122;p21"/>
          <p:cNvPicPr preferRelativeResize="0"/>
          <p:nvPr/>
        </p:nvPicPr>
        <p:blipFill>
          <a:blip r:embed="rId3">
            <a:alphaModFix/>
          </a:blip>
          <a:stretch>
            <a:fillRect/>
          </a:stretch>
        </p:blipFill>
        <p:spPr>
          <a:xfrm>
            <a:off x="5621250" y="1578375"/>
            <a:ext cx="2914650" cy="154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