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Economica"/>
      <p:regular r:id="rId54"/>
      <p:bold r:id="rId55"/>
      <p:italic r:id="rId56"/>
      <p:boldItalic r:id="rId57"/>
    </p:embeddedFont>
    <p:embeddedFont>
      <p:font typeface="Helvetica Neue"/>
      <p:regular r:id="rId58"/>
      <p:bold r:id="rId59"/>
      <p:italic r:id="rId60"/>
      <p:boldItalic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regular.fntdata"/><Relationship Id="rId61" Type="http://schemas.openxmlformats.org/officeDocument/2006/relationships/font" Target="fonts/HelveticaNeue-boldItalic.fntdata"/><Relationship Id="rId20" Type="http://schemas.openxmlformats.org/officeDocument/2006/relationships/slide" Target="slides/slide14.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HelveticaNeue-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Economica-bold.fntdata"/><Relationship Id="rId10" Type="http://schemas.openxmlformats.org/officeDocument/2006/relationships/slide" Target="slides/slide4.xml"/><Relationship Id="rId54" Type="http://schemas.openxmlformats.org/officeDocument/2006/relationships/font" Target="fonts/Economica-regular.fntdata"/><Relationship Id="rId13" Type="http://schemas.openxmlformats.org/officeDocument/2006/relationships/slide" Target="slides/slide7.xml"/><Relationship Id="rId57" Type="http://schemas.openxmlformats.org/officeDocument/2006/relationships/font" Target="fonts/Economica-boldItalic.fntdata"/><Relationship Id="rId12" Type="http://schemas.openxmlformats.org/officeDocument/2006/relationships/slide" Target="slides/slide6.xml"/><Relationship Id="rId56" Type="http://schemas.openxmlformats.org/officeDocument/2006/relationships/font" Target="fonts/Economica-italic.fntdata"/><Relationship Id="rId15" Type="http://schemas.openxmlformats.org/officeDocument/2006/relationships/slide" Target="slides/slide9.xml"/><Relationship Id="rId59" Type="http://schemas.openxmlformats.org/officeDocument/2006/relationships/font" Target="fonts/HelveticaNeue-bold.fntdata"/><Relationship Id="rId14" Type="http://schemas.openxmlformats.org/officeDocument/2006/relationships/slide" Target="slides/slide8.xml"/><Relationship Id="rId58" Type="http://schemas.openxmlformats.org/officeDocument/2006/relationships/font" Target="fonts/HelveticaNeu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f2f6988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f2f6988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f2f6988d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f2f6988d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f2f6988d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f2f6988d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f2f6988d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f2f6988d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f2f6988d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f2f6988d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f2f6988d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f2f6988d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f2f6988d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f2f6988d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f2f6988d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f2f6988d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f2f6988d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5f2f6988d1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f2f6988d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5f2f6988d1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5f2f6988d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5f2f6988d1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f2f6988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5f2f6988d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f2f6988d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f2f6988d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5f2f6988d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5f2f6988d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5f2f6988d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5f2f6988d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5f2f6988d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5f2f6988d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5f2f6988d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5f2f6988d1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f2f6988d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25f2f6988d1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f2f6988d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5f2f6988d1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5f2f6988d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25f2f6988d1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5f2f6988d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5f2f6988d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5f2f6988d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25f2f6988d1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f2f6988d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f2f6988d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5f2f6988d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25f2f6988d1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5f2f6988d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5f2f6988d1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5f2f6988d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25f2f6988d1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5f2f6988d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25f2f6988d1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5f2f6988d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25f2f6988d1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5f2f6988d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5f2f6988d1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5f2f6988d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25f2f6988d1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5f2f6988d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5f2f6988d1_0_2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5f2f6988d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5f2f6988d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5f2f6988d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5f2f6988d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f2f6988d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5f2f6988d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5f2f6988d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5f2f6988d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5f2f6988d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5f2f6988d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5f2f6988d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5f2f6988d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5f2f6988d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5f2f6988d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5f2f6988d1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5f2f6988d1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5f2f6988d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5f2f6988d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5f2f6988d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5f2f6988d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5f2f6988d1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5f2f6988d1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f2f6988d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5f2f6988d1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f2f6988d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f2f6988d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f2f6988d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f2f6988d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f2f6988d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f2f6988d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f2f6988d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f2f6988d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4" name="Google Shape;54;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6" name="Google Shape;56;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5"/>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3" name="Google Shape;63;p15"/>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4" name="Google Shape;64;p15"/>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5" name="Google Shape;65;p15"/>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66" name="Google Shape;6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6"/>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9" name="Google Shape;69;p16"/>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70" name="Google Shape;70;p16"/>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1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5" name="Google Shape;75;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9" name="Google Shape;79;p18"/>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0" name="Google Shape;80;p18"/>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1" name="Google Shape;8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84" name="Google Shape;8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p2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7" name="Google Shape;87;p20"/>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8" name="Google Shape;8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p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1"/>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2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6" name="Google Shape;96;p22"/>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97" name="Google Shape;97;p22"/>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8" name="Google Shape;98;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9" name="Google Shape;9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sp>
        <p:nvSpPr>
          <p:cNvPr id="101" name="Google Shape;101;p23"/>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102" name="Google Shape;10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3" name="Shape 103"/>
        <p:cNvGrpSpPr/>
        <p:nvPr/>
      </p:nvGrpSpPr>
      <p:grpSpPr>
        <a:xfrm>
          <a:off x="0" y="0"/>
          <a:ext cx="0" cy="0"/>
          <a:chOff x="0" y="0"/>
          <a:chExt cx="0" cy="0"/>
        </a:xfrm>
      </p:grpSpPr>
      <p:sp>
        <p:nvSpPr>
          <p:cNvPr id="104" name="Google Shape;104;p2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4"/>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106" name="Google Shape;106;p24"/>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7" name="Google Shape;10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
        <p:nvSpPr>
          <p:cNvPr id="109" name="Google Shape;10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10" name="Shape 110"/>
        <p:cNvGrpSpPr/>
        <p:nvPr/>
      </p:nvGrpSpPr>
      <p:grpSpPr>
        <a:xfrm>
          <a:off x="0" y="0"/>
          <a:ext cx="0" cy="0"/>
          <a:chOff x="0" y="0"/>
          <a:chExt cx="0" cy="0"/>
        </a:xfrm>
      </p:grpSpPr>
      <p:sp>
        <p:nvSpPr>
          <p:cNvPr id="111" name="Google Shape;111;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12" name="Google Shape;112;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3" name="Google Shape;113;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4" name="Google Shape;114;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5" name="Google Shape;115;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16" name="Shape 116"/>
        <p:cNvGrpSpPr/>
        <p:nvPr/>
      </p:nvGrpSpPr>
      <p:grpSpPr>
        <a:xfrm>
          <a:off x="0" y="0"/>
          <a:ext cx="0" cy="0"/>
          <a:chOff x="0" y="0"/>
          <a:chExt cx="0" cy="0"/>
        </a:xfrm>
      </p:grpSpPr>
      <p:sp>
        <p:nvSpPr>
          <p:cNvPr id="117" name="Google Shape;117;p27"/>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18" name="Google Shape;118;p27"/>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9" name="Google Shape;119;p27"/>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0" name="Google Shape;120;p27"/>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21" name="Google Shape;121;p27"/>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2" name="Google Shape;122;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3" name="Google Shape;123;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4" name="Google Shape;124;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25" name="Shape 125"/>
        <p:cNvGrpSpPr/>
        <p:nvPr/>
      </p:nvGrpSpPr>
      <p:grpSpPr>
        <a:xfrm>
          <a:off x="0" y="0"/>
          <a:ext cx="0" cy="0"/>
          <a:chOff x="0" y="0"/>
          <a:chExt cx="0" cy="0"/>
        </a:xfrm>
      </p:grpSpPr>
      <p:sp>
        <p:nvSpPr>
          <p:cNvPr id="126" name="Google Shape;126;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27" name="Google Shape;127;p2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8" name="Google Shape;128;p2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9" name="Google Shape;129;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0" name="Google Shape;130;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1" name="Google Shape;131;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2.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59" name="Google Shape;59;p1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1.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SNS</a:t>
            </a:r>
            <a:endParaRPr/>
          </a:p>
        </p:txBody>
      </p:sp>
      <p:sp>
        <p:nvSpPr>
          <p:cNvPr id="137" name="Google Shape;13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SNS Message Ordering Details: Multiple writers</a:t>
            </a:r>
            <a:endParaRPr/>
          </a:p>
        </p:txBody>
      </p:sp>
      <p:pic>
        <p:nvPicPr>
          <p:cNvPr id="196" name="Google Shape;196;p38"/>
          <p:cNvPicPr preferRelativeResize="0"/>
          <p:nvPr/>
        </p:nvPicPr>
        <p:blipFill>
          <a:blip r:embed="rId3">
            <a:alphaModFix/>
          </a:blip>
          <a:stretch>
            <a:fillRect/>
          </a:stretch>
        </p:blipFill>
        <p:spPr>
          <a:xfrm>
            <a:off x="3119450" y="1354075"/>
            <a:ext cx="5906576" cy="3570649"/>
          </a:xfrm>
          <a:prstGeom prst="rect">
            <a:avLst/>
          </a:prstGeom>
          <a:noFill/>
          <a:ln>
            <a:noFill/>
          </a:ln>
        </p:spPr>
      </p:pic>
      <p:sp>
        <p:nvSpPr>
          <p:cNvPr id="197" name="Google Shape;197;p38"/>
          <p:cNvSpPr txBox="1"/>
          <p:nvPr/>
        </p:nvSpPr>
        <p:spPr>
          <a:xfrm>
            <a:off x="119450" y="1320725"/>
            <a:ext cx="2667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16191F"/>
                </a:solidFill>
                <a:highlight>
                  <a:srgbClr val="FFFFFF"/>
                </a:highlight>
              </a:rPr>
              <a:t>We are effectively delegate message sequencing to the Amazon SNS service.</a:t>
            </a:r>
            <a:endParaRPr sz="1200">
              <a:solidFill>
                <a:srgbClr val="16191F"/>
              </a:solidFill>
              <a:highlight>
                <a:srgbClr val="FFFFFF"/>
              </a:highlight>
            </a:endParaRPr>
          </a:p>
          <a:p>
            <a:pPr indent="0" lvl="0" marL="0" rtl="0" algn="l">
              <a:spcBef>
                <a:spcPts val="0"/>
              </a:spcBef>
              <a:spcAft>
                <a:spcPts val="0"/>
              </a:spcAft>
              <a:buNone/>
            </a:pPr>
            <a:r>
              <a:t/>
            </a:r>
            <a:endParaRPr sz="1200">
              <a:solidFill>
                <a:srgbClr val="16191F"/>
              </a:solidFill>
              <a:highlight>
                <a:srgbClr val="FFFFFF"/>
              </a:highlight>
            </a:endParaRPr>
          </a:p>
          <a:p>
            <a:pPr indent="0" lvl="0" marL="0" rtl="0" algn="l">
              <a:spcBef>
                <a:spcPts val="0"/>
              </a:spcBef>
              <a:spcAft>
                <a:spcPts val="0"/>
              </a:spcAft>
              <a:buNone/>
            </a:pPr>
            <a:r>
              <a:rPr lang="en" sz="1200">
                <a:solidFill>
                  <a:srgbClr val="16191F"/>
                </a:solidFill>
                <a:highlight>
                  <a:srgbClr val="FFFFFF"/>
                </a:highlight>
              </a:rPr>
              <a:t>To determine the established sequence of messages, you can check the sequence number.</a:t>
            </a:r>
            <a:endParaRPr/>
          </a:p>
        </p:txBody>
      </p:sp>
      <p:sp>
        <p:nvSpPr>
          <p:cNvPr id="198" name="Google Shape;198;p38"/>
          <p:cNvSpPr txBox="1"/>
          <p:nvPr/>
        </p:nvSpPr>
        <p:spPr>
          <a:xfrm>
            <a:off x="119450" y="2892825"/>
            <a:ext cx="3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16191F"/>
                </a:solidFill>
                <a:highlight>
                  <a:srgbClr val="FFFFFF"/>
                </a:highlight>
              </a:rPr>
              <a:t>The sequence number is a large, non-consecutive, ever-increasing number that Amazon SNS assigns to each message that you publish. </a:t>
            </a:r>
            <a:endParaRPr sz="1200">
              <a:solidFill>
                <a:srgbClr val="16191F"/>
              </a:solidFill>
              <a:highlight>
                <a:srgbClr val="FFFFFF"/>
              </a:highlight>
            </a:endParaRPr>
          </a:p>
          <a:p>
            <a:pPr indent="0" lvl="0" marL="0" rtl="0" algn="l">
              <a:spcBef>
                <a:spcPts val="0"/>
              </a:spcBef>
              <a:spcAft>
                <a:spcPts val="0"/>
              </a:spcAft>
              <a:buNone/>
            </a:pPr>
            <a:r>
              <a:t/>
            </a:r>
            <a:endParaRPr sz="1200">
              <a:solidFill>
                <a:srgbClr val="16191F"/>
              </a:solidFill>
              <a:highlight>
                <a:srgbClr val="FFFFFF"/>
              </a:highlight>
            </a:endParaRPr>
          </a:p>
          <a:p>
            <a:pPr indent="0" lvl="0" marL="0" rtl="0" algn="l">
              <a:spcBef>
                <a:spcPts val="0"/>
              </a:spcBef>
              <a:spcAft>
                <a:spcPts val="0"/>
              </a:spcAft>
              <a:buNone/>
            </a:pPr>
            <a:r>
              <a:rPr lang="en" sz="1200">
                <a:solidFill>
                  <a:srgbClr val="16191F"/>
                </a:solidFill>
                <a:highlight>
                  <a:srgbClr val="FFFFFF"/>
                </a:highlight>
              </a:rPr>
              <a:t>The sequence number is passed to the subscribed SQS FIFO queues as part of the message body.</a:t>
            </a:r>
            <a:endParaRPr sz="1200">
              <a:solidFill>
                <a:srgbClr val="16191F"/>
              </a:solidFill>
              <a:highlight>
                <a:srgbClr val="FFFFFF"/>
              </a:highlight>
            </a:endParaRPr>
          </a:p>
          <a:p>
            <a:pPr indent="0" lvl="0" marL="0" rtl="0" algn="l">
              <a:spcBef>
                <a:spcPts val="0"/>
              </a:spcBef>
              <a:spcAft>
                <a:spcPts val="0"/>
              </a:spcAft>
              <a:buNone/>
            </a:pPr>
            <a:r>
              <a:rPr b="1" lang="en" sz="1200" u="sng">
                <a:solidFill>
                  <a:srgbClr val="16191F"/>
                </a:solidFill>
                <a:highlight>
                  <a:srgbClr val="FFFFFF"/>
                </a:highlight>
              </a:rPr>
              <a:t>No metadata with raw message delivery</a:t>
            </a:r>
            <a:endParaRPr b="1" sz="1200" u="sng">
              <a:solidFill>
                <a:srgbClr val="16191F"/>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2600"/>
              </a:lnSpc>
              <a:spcBef>
                <a:spcPts val="2300"/>
              </a:spcBef>
              <a:spcAft>
                <a:spcPts val="800"/>
              </a:spcAft>
              <a:buNone/>
            </a:pPr>
            <a:r>
              <a:rPr lang="en" sz="3000">
                <a:solidFill>
                  <a:srgbClr val="16191F"/>
                </a:solidFill>
                <a:highlight>
                  <a:srgbClr val="FFFFFF"/>
                </a:highlight>
                <a:latin typeface="Arial"/>
                <a:ea typeface="Arial"/>
                <a:cs typeface="Arial"/>
                <a:sym typeface="Arial"/>
              </a:rPr>
              <a:t>SNS Message grouping for FIFO topics</a:t>
            </a:r>
            <a:endParaRPr sz="3000">
              <a:solidFill>
                <a:srgbClr val="16191F"/>
              </a:solidFill>
              <a:highlight>
                <a:srgbClr val="FFFFFF"/>
              </a:highlight>
              <a:latin typeface="Arial"/>
              <a:ea typeface="Arial"/>
              <a:cs typeface="Arial"/>
              <a:sym typeface="Arial"/>
            </a:endParaRPr>
          </a:p>
        </p:txBody>
      </p:sp>
      <p:sp>
        <p:nvSpPr>
          <p:cNvPr id="204" name="Google Shape;204;p39"/>
          <p:cNvSpPr txBox="1"/>
          <p:nvPr>
            <p:ph idx="1" type="body"/>
          </p:nvPr>
        </p:nvSpPr>
        <p:spPr>
          <a:xfrm>
            <a:off x="271800" y="1293000"/>
            <a:ext cx="2814300" cy="3374100"/>
          </a:xfrm>
          <a:prstGeom prst="rect">
            <a:avLst/>
          </a:prstGeom>
        </p:spPr>
        <p:txBody>
          <a:bodyPr anchorCtr="0" anchor="t" bIns="91425" lIns="91425" spcFirstLastPara="1" rIns="91425" wrap="square" tIns="91425">
            <a:noAutofit/>
          </a:bodyPr>
          <a:lstStyle/>
          <a:p>
            <a:pPr indent="-300355" lvl="0" marL="457200" rtl="0" algn="l">
              <a:lnSpc>
                <a:spcPct val="100000"/>
              </a:lnSpc>
              <a:spcBef>
                <a:spcPts val="0"/>
              </a:spcBef>
              <a:spcAft>
                <a:spcPts val="0"/>
              </a:spcAft>
              <a:buClr>
                <a:srgbClr val="16191F"/>
              </a:buClr>
              <a:buSzPts val="1130"/>
              <a:buFont typeface="Arial"/>
              <a:buChar char="●"/>
            </a:pPr>
            <a:r>
              <a:rPr lang="en" sz="1130">
                <a:solidFill>
                  <a:srgbClr val="16191F"/>
                </a:solidFill>
                <a:highlight>
                  <a:srgbClr val="FFFFFF"/>
                </a:highlight>
                <a:latin typeface="Arial"/>
                <a:ea typeface="Arial"/>
                <a:cs typeface="Arial"/>
                <a:sym typeface="Arial"/>
              </a:rPr>
              <a:t>Messages that belong to the </a:t>
            </a:r>
            <a:r>
              <a:rPr b="1" lang="en" sz="1130" u="sng">
                <a:solidFill>
                  <a:srgbClr val="16191F"/>
                </a:solidFill>
                <a:highlight>
                  <a:srgbClr val="FFFFFF"/>
                </a:highlight>
                <a:latin typeface="Arial"/>
                <a:ea typeface="Arial"/>
                <a:cs typeface="Arial"/>
                <a:sym typeface="Arial"/>
              </a:rPr>
              <a:t>same group</a:t>
            </a:r>
            <a:r>
              <a:rPr lang="en" sz="1130">
                <a:solidFill>
                  <a:srgbClr val="16191F"/>
                </a:solidFill>
                <a:highlight>
                  <a:srgbClr val="FFFFFF"/>
                </a:highlight>
                <a:latin typeface="Arial"/>
                <a:ea typeface="Arial"/>
                <a:cs typeface="Arial"/>
                <a:sym typeface="Arial"/>
              </a:rPr>
              <a:t> are </a:t>
            </a:r>
            <a:r>
              <a:rPr b="1" lang="en" sz="1130" u="sng">
                <a:solidFill>
                  <a:srgbClr val="16191F"/>
                </a:solidFill>
                <a:highlight>
                  <a:srgbClr val="FFFFFF"/>
                </a:highlight>
                <a:latin typeface="Arial"/>
                <a:ea typeface="Arial"/>
                <a:cs typeface="Arial"/>
                <a:sym typeface="Arial"/>
              </a:rPr>
              <a:t>processed one by one</a:t>
            </a:r>
            <a:r>
              <a:rPr lang="en" sz="1130">
                <a:solidFill>
                  <a:srgbClr val="16191F"/>
                </a:solidFill>
                <a:highlight>
                  <a:srgbClr val="FFFFFF"/>
                </a:highlight>
                <a:latin typeface="Arial"/>
                <a:ea typeface="Arial"/>
                <a:cs typeface="Arial"/>
                <a:sym typeface="Arial"/>
              </a:rPr>
              <a:t>, in a strict order relative to the group.</a:t>
            </a:r>
            <a:endParaRPr sz="1130">
              <a:solidFill>
                <a:srgbClr val="16191F"/>
              </a:solidFill>
              <a:highlight>
                <a:srgbClr val="FFFFFF"/>
              </a:highlight>
              <a:latin typeface="Arial"/>
              <a:ea typeface="Arial"/>
              <a:cs typeface="Arial"/>
              <a:sym typeface="Arial"/>
            </a:endParaRPr>
          </a:p>
          <a:p>
            <a:pPr indent="-300355" lvl="0" marL="457200" rtl="0" algn="l">
              <a:lnSpc>
                <a:spcPct val="100000"/>
              </a:lnSpc>
              <a:spcBef>
                <a:spcPts val="0"/>
              </a:spcBef>
              <a:spcAft>
                <a:spcPts val="0"/>
              </a:spcAft>
              <a:buClr>
                <a:srgbClr val="16191F"/>
              </a:buClr>
              <a:buSzPts val="1130"/>
              <a:buFont typeface="Arial"/>
              <a:buChar char="●"/>
            </a:pPr>
            <a:r>
              <a:rPr lang="en" sz="1130">
                <a:solidFill>
                  <a:srgbClr val="16191F"/>
                </a:solidFill>
                <a:highlight>
                  <a:srgbClr val="FFFFFF"/>
                </a:highlight>
                <a:latin typeface="Arial"/>
                <a:ea typeface="Arial"/>
                <a:cs typeface="Arial"/>
                <a:sym typeface="Arial"/>
              </a:rPr>
              <a:t>When you publish messages to an Amazon SNS FIFO topic, you set the message group ID. </a:t>
            </a:r>
            <a:endParaRPr sz="1130">
              <a:solidFill>
                <a:srgbClr val="16191F"/>
              </a:solidFill>
              <a:highlight>
                <a:srgbClr val="FFFFFF"/>
              </a:highlight>
              <a:latin typeface="Arial"/>
              <a:ea typeface="Arial"/>
              <a:cs typeface="Arial"/>
              <a:sym typeface="Arial"/>
            </a:endParaRPr>
          </a:p>
          <a:p>
            <a:pPr indent="-300355" lvl="0" marL="457200" rtl="0" algn="l">
              <a:lnSpc>
                <a:spcPct val="100000"/>
              </a:lnSpc>
              <a:spcBef>
                <a:spcPts val="0"/>
              </a:spcBef>
              <a:spcAft>
                <a:spcPts val="0"/>
              </a:spcAft>
              <a:buClr>
                <a:srgbClr val="16191F"/>
              </a:buClr>
              <a:buSzPts val="1130"/>
              <a:buFont typeface="Arial"/>
              <a:buChar char="●"/>
            </a:pPr>
            <a:r>
              <a:rPr lang="en" sz="1130">
                <a:solidFill>
                  <a:srgbClr val="16191F"/>
                </a:solidFill>
                <a:highlight>
                  <a:srgbClr val="FFFFFF"/>
                </a:highlight>
                <a:latin typeface="Arial"/>
                <a:ea typeface="Arial"/>
                <a:cs typeface="Arial"/>
                <a:sym typeface="Arial"/>
              </a:rPr>
              <a:t>The group ID is a mandatory token that specifies that a message belongs to a specific message group</a:t>
            </a:r>
            <a:endParaRPr sz="1130">
              <a:solidFill>
                <a:srgbClr val="16191F"/>
              </a:solidFill>
              <a:highlight>
                <a:srgbClr val="FFFFFF"/>
              </a:highlight>
              <a:latin typeface="Arial"/>
              <a:ea typeface="Arial"/>
              <a:cs typeface="Arial"/>
              <a:sym typeface="Arial"/>
            </a:endParaRPr>
          </a:p>
          <a:p>
            <a:pPr indent="-300355" lvl="0" marL="457200" rtl="0" algn="l">
              <a:lnSpc>
                <a:spcPct val="100000"/>
              </a:lnSpc>
              <a:spcBef>
                <a:spcPts val="0"/>
              </a:spcBef>
              <a:spcAft>
                <a:spcPts val="0"/>
              </a:spcAft>
              <a:buClr>
                <a:srgbClr val="16191F"/>
              </a:buClr>
              <a:buSzPts val="1130"/>
              <a:buFont typeface="Arial"/>
              <a:buChar char="●"/>
            </a:pPr>
            <a:r>
              <a:rPr lang="en" sz="1130">
                <a:solidFill>
                  <a:srgbClr val="16191F"/>
                </a:solidFill>
                <a:highlight>
                  <a:srgbClr val="FFFFFF"/>
                </a:highlight>
                <a:latin typeface="Arial"/>
                <a:ea typeface="Arial"/>
                <a:cs typeface="Arial"/>
                <a:sym typeface="Arial"/>
              </a:rPr>
              <a:t>The SNS FIFO topic passes the group ID to the subscribed Amazon SQS FIFO queues</a:t>
            </a:r>
            <a:endParaRPr sz="1130">
              <a:solidFill>
                <a:srgbClr val="16191F"/>
              </a:solidFill>
              <a:highlight>
                <a:srgbClr val="FFFFFF"/>
              </a:highlight>
              <a:latin typeface="Arial"/>
              <a:ea typeface="Arial"/>
              <a:cs typeface="Arial"/>
              <a:sym typeface="Arial"/>
            </a:endParaRPr>
          </a:p>
          <a:p>
            <a:pPr indent="-300355" lvl="0" marL="457200" rtl="0" algn="l">
              <a:lnSpc>
                <a:spcPct val="100000"/>
              </a:lnSpc>
              <a:spcBef>
                <a:spcPts val="0"/>
              </a:spcBef>
              <a:spcAft>
                <a:spcPts val="0"/>
              </a:spcAft>
              <a:buClr>
                <a:srgbClr val="16191F"/>
              </a:buClr>
              <a:buSzPts val="1130"/>
              <a:buFont typeface="Arial"/>
              <a:buChar char="●"/>
            </a:pPr>
            <a:r>
              <a:rPr b="1" lang="en" sz="1200" u="sng">
                <a:solidFill>
                  <a:srgbClr val="16191F"/>
                </a:solidFill>
                <a:highlight>
                  <a:srgbClr val="FFFFFF"/>
                </a:highlight>
                <a:latin typeface="Arial"/>
                <a:ea typeface="Arial"/>
                <a:cs typeface="Arial"/>
                <a:sym typeface="Arial"/>
              </a:rPr>
              <a:t>There's no affinity between a message group and a subscription</a:t>
            </a:r>
            <a:endParaRPr b="1" sz="1130" u="sng">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Clr>
                <a:schemeClr val="dk1"/>
              </a:buClr>
              <a:buSzPts val="852"/>
              <a:buFont typeface="Arial"/>
              <a:buNone/>
            </a:pPr>
            <a:r>
              <a:t/>
            </a:r>
            <a:endParaRPr sz="1130">
              <a:latin typeface="Arial"/>
              <a:ea typeface="Arial"/>
              <a:cs typeface="Arial"/>
              <a:sym typeface="Arial"/>
            </a:endParaRPr>
          </a:p>
          <a:p>
            <a:pPr indent="0" lvl="0" marL="0" rtl="0" algn="l">
              <a:lnSpc>
                <a:spcPct val="100000"/>
              </a:lnSpc>
              <a:spcBef>
                <a:spcPts val="0"/>
              </a:spcBef>
              <a:spcAft>
                <a:spcPts val="1200"/>
              </a:spcAft>
              <a:buSzPts val="852"/>
              <a:buNone/>
            </a:pPr>
            <a:r>
              <a:t/>
            </a:r>
            <a:endParaRPr sz="1130"/>
          </a:p>
        </p:txBody>
      </p:sp>
      <p:pic>
        <p:nvPicPr>
          <p:cNvPr id="205" name="Google Shape;205;p39"/>
          <p:cNvPicPr preferRelativeResize="0"/>
          <p:nvPr/>
        </p:nvPicPr>
        <p:blipFill>
          <a:blip r:embed="rId3">
            <a:alphaModFix/>
          </a:blip>
          <a:stretch>
            <a:fillRect/>
          </a:stretch>
        </p:blipFill>
        <p:spPr>
          <a:xfrm>
            <a:off x="3086088" y="1293000"/>
            <a:ext cx="5998413" cy="337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22600"/>
              </a:lnSpc>
              <a:spcBef>
                <a:spcPts val="2300"/>
              </a:spcBef>
              <a:spcAft>
                <a:spcPts val="800"/>
              </a:spcAft>
              <a:buNone/>
            </a:pPr>
            <a:r>
              <a:rPr lang="en" sz="2500">
                <a:solidFill>
                  <a:srgbClr val="16191F"/>
                </a:solidFill>
                <a:highlight>
                  <a:srgbClr val="FFFFFF"/>
                </a:highlight>
                <a:latin typeface="Arial"/>
                <a:ea typeface="Arial"/>
                <a:cs typeface="Arial"/>
                <a:sym typeface="Arial"/>
              </a:rPr>
              <a:t>Message filtering for FIFO topics</a:t>
            </a:r>
            <a:endParaRPr sz="2500"/>
          </a:p>
        </p:txBody>
      </p:sp>
      <p:sp>
        <p:nvSpPr>
          <p:cNvPr id="211" name="Google Shape;211;p40"/>
          <p:cNvSpPr txBox="1"/>
          <p:nvPr>
            <p:ph idx="1" type="body"/>
          </p:nvPr>
        </p:nvSpPr>
        <p:spPr>
          <a:xfrm>
            <a:off x="311700" y="1225225"/>
            <a:ext cx="36240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6191F"/>
                </a:solidFill>
                <a:highlight>
                  <a:srgbClr val="FFFFFF"/>
                </a:highlight>
                <a:latin typeface="Arial"/>
                <a:ea typeface="Arial"/>
                <a:cs typeface="Arial"/>
                <a:sym typeface="Arial"/>
              </a:rPr>
              <a:t>Amazon SNS FIFO topics support message filtering. </a:t>
            </a:r>
            <a:endParaRPr sz="1200">
              <a:solidFill>
                <a:srgbClr val="16191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16191F"/>
                </a:solidFill>
                <a:highlight>
                  <a:srgbClr val="FFFFFF"/>
                </a:highlight>
                <a:latin typeface="Arial"/>
                <a:ea typeface="Arial"/>
                <a:cs typeface="Arial"/>
                <a:sym typeface="Arial"/>
              </a:rPr>
              <a:t>Using message filtering simplifies your architecture by offloading the message routing logic from your publisher systems and the message filtering logic from your subscriber systems.</a:t>
            </a:r>
            <a:endParaRPr sz="1200">
              <a:solidFill>
                <a:srgbClr val="16191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16191F"/>
                </a:solidFill>
                <a:highlight>
                  <a:srgbClr val="FFFFFF"/>
                </a:highlight>
                <a:latin typeface="Arial"/>
                <a:ea typeface="Arial"/>
                <a:cs typeface="Arial"/>
                <a:sym typeface="Arial"/>
              </a:rPr>
              <a:t>When you subscribe an Amazon SQS FIFO queue to an SNS FIFO topic, you can use message filtering to specify that the subscriber receives a subset of messages, rather than all of them.</a:t>
            </a:r>
            <a:endParaRPr sz="1200">
              <a:solidFill>
                <a:srgbClr val="16191F"/>
              </a:solidFill>
              <a:highlight>
                <a:srgbClr val="FFFFFF"/>
              </a:highlight>
              <a:latin typeface="Arial"/>
              <a:ea typeface="Arial"/>
              <a:cs typeface="Arial"/>
              <a:sym typeface="Arial"/>
            </a:endParaRPr>
          </a:p>
          <a:p>
            <a:pPr indent="0" lvl="0" marL="0" rtl="0" algn="l">
              <a:spcBef>
                <a:spcPts val="1200"/>
              </a:spcBef>
              <a:spcAft>
                <a:spcPts val="1200"/>
              </a:spcAft>
              <a:buNone/>
            </a:pPr>
            <a:r>
              <a:rPr lang="en" sz="1200">
                <a:solidFill>
                  <a:srgbClr val="16191F"/>
                </a:solidFill>
                <a:highlight>
                  <a:srgbClr val="FFFFFF"/>
                </a:highlight>
                <a:latin typeface="Arial"/>
                <a:ea typeface="Arial"/>
                <a:cs typeface="Arial"/>
                <a:sym typeface="Arial"/>
              </a:rPr>
              <a:t>Each subscriber can set its own filter policy as subscription attributes.</a:t>
            </a:r>
            <a:endParaRPr sz="1200">
              <a:solidFill>
                <a:srgbClr val="16191F"/>
              </a:solidFill>
              <a:highlight>
                <a:srgbClr val="FFFFFF"/>
              </a:highlight>
              <a:latin typeface="Arial"/>
              <a:ea typeface="Arial"/>
              <a:cs typeface="Arial"/>
              <a:sym typeface="Arial"/>
            </a:endParaRPr>
          </a:p>
        </p:txBody>
      </p:sp>
      <p:pic>
        <p:nvPicPr>
          <p:cNvPr id="212" name="Google Shape;212;p40"/>
          <p:cNvPicPr preferRelativeResize="0"/>
          <p:nvPr/>
        </p:nvPicPr>
        <p:blipFill>
          <a:blip r:embed="rId3">
            <a:alphaModFix/>
          </a:blip>
          <a:stretch>
            <a:fillRect/>
          </a:stretch>
        </p:blipFill>
        <p:spPr>
          <a:xfrm>
            <a:off x="4048525" y="1225225"/>
            <a:ext cx="5055901" cy="284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type="title"/>
          </p:nvPr>
        </p:nvSpPr>
        <p:spPr>
          <a:xfrm>
            <a:off x="311700" y="116825"/>
            <a:ext cx="8520600" cy="54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SNS Message deduplication for FIFO topics</a:t>
            </a:r>
            <a:endParaRPr sz="2400"/>
          </a:p>
        </p:txBody>
      </p:sp>
      <p:sp>
        <p:nvSpPr>
          <p:cNvPr id="218" name="Google Shape;218;p41"/>
          <p:cNvSpPr txBox="1"/>
          <p:nvPr>
            <p:ph idx="1" type="body"/>
          </p:nvPr>
        </p:nvSpPr>
        <p:spPr>
          <a:xfrm>
            <a:off x="271875" y="780550"/>
            <a:ext cx="8520600" cy="2803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16191F"/>
                </a:solidFill>
                <a:highlight>
                  <a:srgbClr val="FFFFFF"/>
                </a:highlight>
                <a:latin typeface="Arial"/>
                <a:ea typeface="Arial"/>
                <a:cs typeface="Arial"/>
                <a:sym typeface="Arial"/>
              </a:rPr>
              <a:t>Amazon SNS FIFO topics and Amazon SQS FIFO queues support message deduplication, which provides exactly-once message delivery and processing as long as the following conditions are met:</a:t>
            </a:r>
            <a:endParaRPr sz="1200">
              <a:solidFill>
                <a:srgbClr val="16191F"/>
              </a:solidFill>
              <a:highlight>
                <a:srgbClr val="FFFFFF"/>
              </a:highlight>
              <a:latin typeface="Arial"/>
              <a:ea typeface="Arial"/>
              <a:cs typeface="Arial"/>
              <a:sym typeface="Arial"/>
            </a:endParaRPr>
          </a:p>
          <a:p>
            <a:pPr indent="-304800" lvl="0" marL="457200" rtl="0" algn="l">
              <a:lnSpc>
                <a:spcPct val="150000"/>
              </a:lnSpc>
              <a:spcBef>
                <a:spcPts val="120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The subscribed </a:t>
            </a:r>
            <a:r>
              <a:rPr b="1" lang="en" sz="1200">
                <a:solidFill>
                  <a:srgbClr val="16191F"/>
                </a:solidFill>
                <a:highlight>
                  <a:srgbClr val="FFFFFF"/>
                </a:highlight>
                <a:latin typeface="Arial"/>
                <a:ea typeface="Arial"/>
                <a:cs typeface="Arial"/>
                <a:sym typeface="Arial"/>
              </a:rPr>
              <a:t>SQS FIFO queue exists </a:t>
            </a:r>
            <a:r>
              <a:rPr lang="en" sz="1200">
                <a:solidFill>
                  <a:srgbClr val="16191F"/>
                </a:solidFill>
                <a:highlight>
                  <a:srgbClr val="FFFFFF"/>
                </a:highlight>
                <a:latin typeface="Arial"/>
                <a:ea typeface="Arial"/>
                <a:cs typeface="Arial"/>
                <a:sym typeface="Arial"/>
              </a:rPr>
              <a:t>and has </a:t>
            </a:r>
            <a:r>
              <a:rPr b="1" lang="en" sz="1200">
                <a:solidFill>
                  <a:srgbClr val="16191F"/>
                </a:solidFill>
                <a:highlight>
                  <a:srgbClr val="FFFFFF"/>
                </a:highlight>
                <a:latin typeface="Arial"/>
                <a:ea typeface="Arial"/>
                <a:cs typeface="Arial"/>
                <a:sym typeface="Arial"/>
              </a:rPr>
              <a:t>permissions that allow</a:t>
            </a:r>
            <a:r>
              <a:rPr lang="en" sz="1200">
                <a:solidFill>
                  <a:srgbClr val="16191F"/>
                </a:solidFill>
                <a:highlight>
                  <a:srgbClr val="FFFFFF"/>
                </a:highlight>
                <a:latin typeface="Arial"/>
                <a:ea typeface="Arial"/>
                <a:cs typeface="Arial"/>
                <a:sym typeface="Arial"/>
              </a:rPr>
              <a:t> the Amazon SNS service principal to deliver messages to the queue.</a:t>
            </a:r>
            <a:endParaRPr sz="1200">
              <a:solidFill>
                <a:srgbClr val="1619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The SQS FIFO queue consumer </a:t>
            </a:r>
            <a:r>
              <a:rPr b="1" lang="en" sz="1200">
                <a:solidFill>
                  <a:srgbClr val="16191F"/>
                </a:solidFill>
                <a:highlight>
                  <a:srgbClr val="FFFFFF"/>
                </a:highlight>
                <a:latin typeface="Arial"/>
                <a:ea typeface="Arial"/>
                <a:cs typeface="Arial"/>
                <a:sym typeface="Arial"/>
              </a:rPr>
              <a:t>processes the message and deletes it</a:t>
            </a:r>
            <a:r>
              <a:rPr lang="en" sz="1200">
                <a:solidFill>
                  <a:srgbClr val="16191F"/>
                </a:solidFill>
                <a:highlight>
                  <a:srgbClr val="FFFFFF"/>
                </a:highlight>
                <a:latin typeface="Arial"/>
                <a:ea typeface="Arial"/>
                <a:cs typeface="Arial"/>
                <a:sym typeface="Arial"/>
              </a:rPr>
              <a:t> from the queue </a:t>
            </a:r>
            <a:r>
              <a:rPr b="1" lang="en" sz="1200">
                <a:solidFill>
                  <a:srgbClr val="16191F"/>
                </a:solidFill>
                <a:highlight>
                  <a:srgbClr val="FFFFFF"/>
                </a:highlight>
                <a:latin typeface="Arial"/>
                <a:ea typeface="Arial"/>
                <a:cs typeface="Arial"/>
                <a:sym typeface="Arial"/>
              </a:rPr>
              <a:t>before the visibility timeout expires.</a:t>
            </a:r>
            <a:endParaRPr b="1" sz="1200">
              <a:solidFill>
                <a:srgbClr val="1619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The Amazon SNS subscription topic has </a:t>
            </a:r>
            <a:r>
              <a:rPr b="1" lang="en" sz="1200">
                <a:solidFill>
                  <a:srgbClr val="16191F"/>
                </a:solidFill>
                <a:highlight>
                  <a:srgbClr val="FFFFFF"/>
                </a:highlight>
                <a:latin typeface="Arial"/>
                <a:ea typeface="Arial"/>
                <a:cs typeface="Arial"/>
                <a:sym typeface="Arial"/>
              </a:rPr>
              <a:t>no message filtering</a:t>
            </a:r>
            <a:r>
              <a:rPr lang="en" sz="1200">
                <a:solidFill>
                  <a:srgbClr val="16191F"/>
                </a:solidFill>
                <a:highlight>
                  <a:srgbClr val="FFFFFF"/>
                </a:highlight>
                <a:latin typeface="Arial"/>
                <a:ea typeface="Arial"/>
                <a:cs typeface="Arial"/>
                <a:sym typeface="Arial"/>
              </a:rPr>
              <a:t>. When you configure message filtering, SNS FIFO topics support at-most-once delivery, as messages can be filtered out based on your subscription filter policies.</a:t>
            </a:r>
            <a:endParaRPr sz="1200">
              <a:solidFill>
                <a:srgbClr val="1619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There are no network disruptions that prevent acknowledgment of the message delivery. (Network is stable)</a:t>
            </a:r>
            <a:endParaRPr sz="1200">
              <a:solidFill>
                <a:srgbClr val="16191F"/>
              </a:solidFill>
              <a:highlight>
                <a:srgbClr val="FFFFFF"/>
              </a:highlight>
              <a:latin typeface="Arial"/>
              <a:ea typeface="Arial"/>
              <a:cs typeface="Arial"/>
              <a:sym typeface="Arial"/>
            </a:endParaRPr>
          </a:p>
          <a:p>
            <a:pPr indent="0" lvl="0" marL="0" rtl="0" algn="l">
              <a:spcBef>
                <a:spcPts val="800"/>
              </a:spcBef>
              <a:spcAft>
                <a:spcPts val="1200"/>
              </a:spcAft>
              <a:buNone/>
            </a:pPr>
            <a:r>
              <a:t/>
            </a:r>
            <a:endParaRPr sz="1200"/>
          </a:p>
        </p:txBody>
      </p:sp>
      <p:sp>
        <p:nvSpPr>
          <p:cNvPr id="219" name="Google Shape;219;p41"/>
          <p:cNvSpPr txBox="1"/>
          <p:nvPr/>
        </p:nvSpPr>
        <p:spPr>
          <a:xfrm>
            <a:off x="271875" y="3583750"/>
            <a:ext cx="494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rgbClr val="16191F"/>
                </a:solidFill>
              </a:rPr>
              <a:t>!!! Message deduplication applies to an entire SNS FIFO topic, not to an individual message group.</a:t>
            </a:r>
            <a:endParaRPr b="1" u="sng"/>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2"/>
          <p:cNvSpPr txBox="1"/>
          <p:nvPr>
            <p:ph type="title"/>
          </p:nvPr>
        </p:nvSpPr>
        <p:spPr>
          <a:xfrm>
            <a:off x="311700" y="130100"/>
            <a:ext cx="8520600" cy="59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SNS Message deduplication for FIFO topics: Flow</a:t>
            </a:r>
            <a:endParaRPr/>
          </a:p>
        </p:txBody>
      </p:sp>
      <p:sp>
        <p:nvSpPr>
          <p:cNvPr id="225" name="Google Shape;225;p42"/>
          <p:cNvSpPr txBox="1"/>
          <p:nvPr>
            <p:ph idx="1" type="body"/>
          </p:nvPr>
        </p:nvSpPr>
        <p:spPr>
          <a:xfrm>
            <a:off x="372000" y="827025"/>
            <a:ext cx="8520600" cy="17745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100">
                <a:solidFill>
                  <a:srgbClr val="16191F"/>
                </a:solidFill>
                <a:highlight>
                  <a:srgbClr val="FFFFFF"/>
                </a:highlight>
                <a:latin typeface="Arial"/>
                <a:ea typeface="Arial"/>
                <a:cs typeface="Arial"/>
                <a:sym typeface="Arial"/>
              </a:rPr>
              <a:t>When you publish a message to an SNS FIFO topic, the message must include a deduplication ID.</a:t>
            </a:r>
            <a:endParaRPr sz="1100">
              <a:solidFill>
                <a:srgbClr val="16191F"/>
              </a:solidFill>
              <a:highlight>
                <a:srgbClr val="FFFFFF"/>
              </a:highlight>
              <a:latin typeface="Arial"/>
              <a:ea typeface="Arial"/>
              <a:cs typeface="Arial"/>
              <a:sym typeface="Arial"/>
            </a:endParaRPr>
          </a:p>
          <a:p>
            <a:pPr indent="0" lvl="0" marL="0" rtl="0" algn="l">
              <a:lnSpc>
                <a:spcPct val="150000"/>
              </a:lnSpc>
              <a:spcBef>
                <a:spcPts val="1200"/>
              </a:spcBef>
              <a:spcAft>
                <a:spcPts val="0"/>
              </a:spcAft>
              <a:buClr>
                <a:schemeClr val="dk1"/>
              </a:buClr>
              <a:buSzPts val="1100"/>
              <a:buFont typeface="Arial"/>
              <a:buNone/>
            </a:pPr>
            <a:r>
              <a:rPr lang="en" sz="1100">
                <a:solidFill>
                  <a:srgbClr val="16191F"/>
                </a:solidFill>
                <a:highlight>
                  <a:srgbClr val="FFFFFF"/>
                </a:highlight>
                <a:latin typeface="Arial"/>
                <a:ea typeface="Arial"/>
                <a:cs typeface="Arial"/>
                <a:sym typeface="Arial"/>
              </a:rPr>
              <a:t>This ID is included in the message that the SNS FIFO topic delivers to the subscribed SQS FIFO queues.</a:t>
            </a:r>
            <a:endParaRPr sz="1100">
              <a:solidFill>
                <a:srgbClr val="16191F"/>
              </a:solidFill>
              <a:highlight>
                <a:srgbClr val="FFFFFF"/>
              </a:highlight>
              <a:latin typeface="Arial"/>
              <a:ea typeface="Arial"/>
              <a:cs typeface="Arial"/>
              <a:sym typeface="Arial"/>
            </a:endParaRPr>
          </a:p>
          <a:p>
            <a:pPr indent="0" lvl="0" marL="0" rtl="0" algn="l">
              <a:lnSpc>
                <a:spcPct val="150000"/>
              </a:lnSpc>
              <a:spcBef>
                <a:spcPts val="1200"/>
              </a:spcBef>
              <a:spcAft>
                <a:spcPts val="0"/>
              </a:spcAft>
              <a:buNone/>
            </a:pPr>
            <a:r>
              <a:rPr lang="en" sz="1100">
                <a:solidFill>
                  <a:srgbClr val="16191F"/>
                </a:solidFill>
                <a:highlight>
                  <a:srgbClr val="FFFFFF"/>
                </a:highlight>
                <a:latin typeface="Arial"/>
                <a:ea typeface="Arial"/>
                <a:cs typeface="Arial"/>
                <a:sym typeface="Arial"/>
              </a:rPr>
              <a:t>If a message with a particular deduplication ID is successfully published to an SNS FIFO topic, any message published with the same deduplication ID, within the five-minute deduplication interval, is accepted but not delivered. </a:t>
            </a:r>
            <a:endParaRPr sz="1100">
              <a:solidFill>
                <a:srgbClr val="16191F"/>
              </a:solidFill>
              <a:highlight>
                <a:srgbClr val="FFFFFF"/>
              </a:highlight>
              <a:latin typeface="Arial"/>
              <a:ea typeface="Arial"/>
              <a:cs typeface="Arial"/>
              <a:sym typeface="Arial"/>
            </a:endParaRPr>
          </a:p>
          <a:p>
            <a:pPr indent="0" lvl="0" marL="0" rtl="0" algn="l">
              <a:lnSpc>
                <a:spcPct val="150000"/>
              </a:lnSpc>
              <a:spcBef>
                <a:spcPts val="1200"/>
              </a:spcBef>
              <a:spcAft>
                <a:spcPts val="0"/>
              </a:spcAft>
              <a:buClr>
                <a:schemeClr val="dk1"/>
              </a:buClr>
              <a:buSzPts val="1100"/>
              <a:buFont typeface="Arial"/>
              <a:buNone/>
            </a:pPr>
            <a:r>
              <a:rPr lang="en" sz="1100">
                <a:solidFill>
                  <a:srgbClr val="16191F"/>
                </a:solidFill>
                <a:highlight>
                  <a:srgbClr val="FFFFFF"/>
                </a:highlight>
                <a:latin typeface="Arial"/>
                <a:ea typeface="Arial"/>
                <a:cs typeface="Arial"/>
                <a:sym typeface="Arial"/>
              </a:rPr>
              <a:t>The SNS FIFO topic continues to track the message deduplication ID, even after the message is delivered to subscribed endpoints.</a:t>
            </a:r>
            <a:endParaRPr sz="1100">
              <a:solidFill>
                <a:srgbClr val="16191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100"/>
          </a:p>
        </p:txBody>
      </p:sp>
      <p:sp>
        <p:nvSpPr>
          <p:cNvPr id="226" name="Google Shape;226;p42"/>
          <p:cNvSpPr txBox="1"/>
          <p:nvPr/>
        </p:nvSpPr>
        <p:spPr>
          <a:xfrm>
            <a:off x="311700" y="2953500"/>
            <a:ext cx="8641200" cy="1677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b="1" i="1" lang="en" sz="1100" u="sng">
                <a:solidFill>
                  <a:srgbClr val="16191F"/>
                </a:solidFill>
                <a:highlight>
                  <a:srgbClr val="FFFFFF"/>
                </a:highlight>
              </a:rPr>
              <a:t>Unique Body. SNS + SQS</a:t>
            </a:r>
            <a:endParaRPr b="1" i="1" sz="1100" u="sng">
              <a:solidFill>
                <a:srgbClr val="16191F"/>
              </a:solidFill>
              <a:highlight>
                <a:srgbClr val="FFFFFF"/>
              </a:highlight>
            </a:endParaRPr>
          </a:p>
          <a:p>
            <a:pPr indent="0" lvl="0" marL="0" rtl="0" algn="l">
              <a:lnSpc>
                <a:spcPct val="150000"/>
              </a:lnSpc>
              <a:spcBef>
                <a:spcPts val="1200"/>
              </a:spcBef>
              <a:spcAft>
                <a:spcPts val="0"/>
              </a:spcAft>
              <a:buNone/>
            </a:pPr>
            <a:r>
              <a:rPr lang="en" sz="1100">
                <a:solidFill>
                  <a:srgbClr val="16191F"/>
                </a:solidFill>
                <a:highlight>
                  <a:srgbClr val="FFFFFF"/>
                </a:highlight>
              </a:rPr>
              <a:t>If the message body is guaranteed to be unique for each published message, you can enable content-based deduplication for an Amazon SNS FIFO topic and the subscribed SQS FIFO queues. </a:t>
            </a:r>
            <a:endParaRPr sz="1100">
              <a:solidFill>
                <a:srgbClr val="16191F"/>
              </a:solidFill>
              <a:highlight>
                <a:srgbClr val="FFFFFF"/>
              </a:highlight>
            </a:endParaRPr>
          </a:p>
          <a:p>
            <a:pPr indent="0" lvl="0" marL="0" rtl="0" algn="l">
              <a:lnSpc>
                <a:spcPct val="150000"/>
              </a:lnSpc>
              <a:spcBef>
                <a:spcPts val="1200"/>
              </a:spcBef>
              <a:spcAft>
                <a:spcPts val="1200"/>
              </a:spcAft>
              <a:buNone/>
            </a:pPr>
            <a:r>
              <a:rPr lang="en" sz="1100">
                <a:solidFill>
                  <a:srgbClr val="16191F"/>
                </a:solidFill>
                <a:highlight>
                  <a:srgbClr val="FFFFFF"/>
                </a:highlight>
              </a:rPr>
              <a:t>Amazon SNS uses the message body to generate a unique hash value to use as the deduplication ID for each message, so you don't need to set a deduplication ID when you send each message.</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3"/>
          <p:cNvSpPr txBox="1"/>
          <p:nvPr>
            <p:ph type="title"/>
          </p:nvPr>
        </p:nvSpPr>
        <p:spPr>
          <a:xfrm>
            <a:off x="311700" y="3159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SNS Message deduplication for FIFO topics: Example</a:t>
            </a:r>
            <a:endParaRPr/>
          </a:p>
        </p:txBody>
      </p:sp>
      <p:pic>
        <p:nvPicPr>
          <p:cNvPr id="232" name="Google Shape;232;p43"/>
          <p:cNvPicPr preferRelativeResize="0"/>
          <p:nvPr/>
        </p:nvPicPr>
        <p:blipFill>
          <a:blip r:embed="rId3">
            <a:alphaModFix/>
          </a:blip>
          <a:stretch>
            <a:fillRect/>
          </a:stretch>
        </p:blipFill>
        <p:spPr>
          <a:xfrm>
            <a:off x="1081800" y="1060700"/>
            <a:ext cx="6771501" cy="380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SNS Message Durability</a:t>
            </a:r>
            <a:endParaRPr/>
          </a:p>
        </p:txBody>
      </p:sp>
      <p:pic>
        <p:nvPicPr>
          <p:cNvPr id="238" name="Google Shape;238;p44"/>
          <p:cNvPicPr preferRelativeResize="0"/>
          <p:nvPr/>
        </p:nvPicPr>
        <p:blipFill>
          <a:blip r:embed="rId3">
            <a:alphaModFix/>
          </a:blip>
          <a:stretch>
            <a:fillRect/>
          </a:stretch>
        </p:blipFill>
        <p:spPr>
          <a:xfrm>
            <a:off x="1290688" y="1147225"/>
            <a:ext cx="6562621" cy="3691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5"/>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SNS - Fanout</a:t>
            </a:r>
            <a:endParaRPr sz="2400"/>
          </a:p>
        </p:txBody>
      </p:sp>
      <p:sp>
        <p:nvSpPr>
          <p:cNvPr id="244" name="Google Shape;244;p45"/>
          <p:cNvSpPr txBox="1"/>
          <p:nvPr>
            <p:ph idx="1" type="body"/>
          </p:nvPr>
        </p:nvSpPr>
        <p:spPr>
          <a:xfrm>
            <a:off x="471500" y="1026925"/>
            <a:ext cx="3676500" cy="3565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935"/>
              <a:buNone/>
            </a:pPr>
            <a:r>
              <a:rPr lang="en" sz="1135">
                <a:latin typeface="Arial"/>
                <a:ea typeface="Arial"/>
                <a:cs typeface="Arial"/>
                <a:sym typeface="Arial"/>
              </a:rPr>
              <a:t>Your publisher systems can fanout messages to many subscriber systems including Amazon SQS queues, AWS Lambda functions and HTTPS endpoints, for parallel processing, and Amazon Kinesis Data Firehose.</a:t>
            </a:r>
            <a:endParaRPr sz="1729">
              <a:latin typeface="Arial"/>
              <a:ea typeface="Arial"/>
              <a:cs typeface="Arial"/>
              <a:sym typeface="Arial"/>
            </a:endParaRPr>
          </a:p>
          <a:p>
            <a:pPr indent="0" lvl="0" marL="0" rtl="0" algn="l">
              <a:lnSpc>
                <a:spcPct val="100000"/>
              </a:lnSpc>
              <a:spcBef>
                <a:spcPts val="800"/>
              </a:spcBef>
              <a:spcAft>
                <a:spcPts val="0"/>
              </a:spcAft>
              <a:buClr>
                <a:schemeClr val="dk1"/>
              </a:buClr>
              <a:buSzPts val="935"/>
              <a:buNone/>
            </a:pPr>
            <a:r>
              <a:rPr lang="en" sz="1135">
                <a:latin typeface="Arial"/>
                <a:ea typeface="Arial"/>
                <a:cs typeface="Arial"/>
                <a:sym typeface="Arial"/>
              </a:rPr>
              <a:t>You can subscribe one or more Amazon SQS queues to an Amazon SNS topic from a list of topics available for the selected queue.</a:t>
            </a:r>
            <a:endParaRPr sz="1729">
              <a:latin typeface="Arial"/>
              <a:ea typeface="Arial"/>
              <a:cs typeface="Arial"/>
              <a:sym typeface="Arial"/>
            </a:endParaRPr>
          </a:p>
          <a:p>
            <a:pPr indent="0" lvl="0" marL="0" rtl="0" algn="l">
              <a:lnSpc>
                <a:spcPct val="100000"/>
              </a:lnSpc>
              <a:spcBef>
                <a:spcPts val="800"/>
              </a:spcBef>
              <a:spcAft>
                <a:spcPts val="0"/>
              </a:spcAft>
              <a:buClr>
                <a:schemeClr val="dk1"/>
              </a:buClr>
              <a:buSzPts val="935"/>
              <a:buNone/>
            </a:pPr>
            <a:r>
              <a:rPr lang="en" sz="1135">
                <a:latin typeface="Arial"/>
                <a:ea typeface="Arial"/>
                <a:cs typeface="Arial"/>
                <a:sym typeface="Arial"/>
              </a:rPr>
              <a:t>Amazon SQS manages the subscription and any necessary permissions.</a:t>
            </a:r>
            <a:endParaRPr sz="1729">
              <a:latin typeface="Arial"/>
              <a:ea typeface="Arial"/>
              <a:cs typeface="Arial"/>
              <a:sym typeface="Arial"/>
            </a:endParaRPr>
          </a:p>
          <a:p>
            <a:pPr indent="0" lvl="0" marL="0" rtl="0" algn="l">
              <a:lnSpc>
                <a:spcPct val="100000"/>
              </a:lnSpc>
              <a:spcBef>
                <a:spcPts val="800"/>
              </a:spcBef>
              <a:spcAft>
                <a:spcPts val="0"/>
              </a:spcAft>
              <a:buClr>
                <a:schemeClr val="dk1"/>
              </a:buClr>
              <a:buSzPts val="935"/>
              <a:buNone/>
            </a:pPr>
            <a:r>
              <a:rPr lang="en" sz="1135">
                <a:latin typeface="Arial"/>
                <a:ea typeface="Arial"/>
                <a:cs typeface="Arial"/>
                <a:sym typeface="Arial"/>
              </a:rPr>
              <a:t>When you publish a message to a topic, Amazon SNS sends the message to every subscribed queue.</a:t>
            </a:r>
            <a:endParaRPr sz="1729">
              <a:latin typeface="Arial"/>
              <a:ea typeface="Arial"/>
              <a:cs typeface="Arial"/>
              <a:sym typeface="Arial"/>
            </a:endParaRPr>
          </a:p>
          <a:p>
            <a:pPr indent="0" lvl="0" marL="0" rtl="0" algn="l">
              <a:lnSpc>
                <a:spcPct val="100000"/>
              </a:lnSpc>
              <a:spcBef>
                <a:spcPts val="800"/>
              </a:spcBef>
              <a:spcAft>
                <a:spcPts val="0"/>
              </a:spcAft>
              <a:buClr>
                <a:schemeClr val="dk1"/>
              </a:buClr>
              <a:buSzPts val="935"/>
              <a:buNone/>
            </a:pPr>
            <a:r>
              <a:t/>
            </a:r>
            <a:endParaRPr sz="1135">
              <a:latin typeface="Arial"/>
              <a:ea typeface="Arial"/>
              <a:cs typeface="Arial"/>
              <a:sym typeface="Arial"/>
            </a:endParaRPr>
          </a:p>
          <a:p>
            <a:pPr indent="0" lvl="0" marL="0" rtl="0" algn="l">
              <a:lnSpc>
                <a:spcPct val="100000"/>
              </a:lnSpc>
              <a:spcBef>
                <a:spcPts val="800"/>
              </a:spcBef>
              <a:spcAft>
                <a:spcPts val="0"/>
              </a:spcAft>
              <a:buClr>
                <a:schemeClr val="dk1"/>
              </a:buClr>
              <a:buSzPts val="935"/>
              <a:buNone/>
            </a:pPr>
            <a:r>
              <a:rPr lang="en" sz="1135">
                <a:latin typeface="Arial"/>
                <a:ea typeface="Arial"/>
                <a:cs typeface="Arial"/>
                <a:sym typeface="Arial"/>
              </a:rPr>
              <a:t>Fanout is supported for application-to-application (A2A) messaging</a:t>
            </a:r>
            <a:endParaRPr sz="1729">
              <a:latin typeface="Arial"/>
              <a:ea typeface="Arial"/>
              <a:cs typeface="Arial"/>
              <a:sym typeface="Arial"/>
            </a:endParaRPr>
          </a:p>
          <a:p>
            <a:pPr indent="0" lvl="0" marL="0" rtl="0" algn="l">
              <a:lnSpc>
                <a:spcPct val="100000"/>
              </a:lnSpc>
              <a:spcBef>
                <a:spcPts val="800"/>
              </a:spcBef>
              <a:spcAft>
                <a:spcPts val="1200"/>
              </a:spcAft>
              <a:buClr>
                <a:schemeClr val="dk1"/>
              </a:buClr>
              <a:buSzPts val="935"/>
              <a:buNone/>
            </a:pPr>
            <a:r>
              <a:t/>
            </a:r>
            <a:endParaRPr sz="1135">
              <a:latin typeface="Arial"/>
              <a:ea typeface="Arial"/>
              <a:cs typeface="Arial"/>
              <a:sym typeface="Arial"/>
            </a:endParaRPr>
          </a:p>
        </p:txBody>
      </p:sp>
      <p:pic>
        <p:nvPicPr>
          <p:cNvPr id="245" name="Google Shape;245;p45"/>
          <p:cNvPicPr preferRelativeResize="0"/>
          <p:nvPr>
            <p:ph idx="2" type="body"/>
          </p:nvPr>
        </p:nvPicPr>
        <p:blipFill rotWithShape="1">
          <a:blip r:embed="rId3">
            <a:alphaModFix/>
          </a:blip>
          <a:srcRect b="0" l="0" r="0" t="0"/>
          <a:stretch/>
        </p:blipFill>
        <p:spPr>
          <a:xfrm>
            <a:off x="4664718" y="1026919"/>
            <a:ext cx="3759600" cy="2796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6"/>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SNS - Application-to-application (A2A)</a:t>
            </a:r>
            <a:endParaRPr sz="2400"/>
          </a:p>
        </p:txBody>
      </p:sp>
      <p:sp>
        <p:nvSpPr>
          <p:cNvPr id="251" name="Google Shape;251;p46"/>
          <p:cNvSpPr txBox="1"/>
          <p:nvPr>
            <p:ph idx="1" type="body"/>
          </p:nvPr>
        </p:nvSpPr>
        <p:spPr>
          <a:xfrm>
            <a:off x="471501" y="1022498"/>
            <a:ext cx="6835500" cy="745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100"/>
              <a:buNone/>
            </a:pPr>
            <a:r>
              <a:rPr lang="en" sz="1100"/>
              <a:t>Amazon SNS is a managed messaging service that lets you decouple publishers from subscribers. </a:t>
            </a:r>
            <a:endParaRPr sz="1100"/>
          </a:p>
          <a:p>
            <a:pPr indent="0" lvl="0" marL="0" rtl="0" algn="l">
              <a:lnSpc>
                <a:spcPct val="90000"/>
              </a:lnSpc>
              <a:spcBef>
                <a:spcPts val="1200"/>
              </a:spcBef>
              <a:spcAft>
                <a:spcPts val="1200"/>
              </a:spcAft>
              <a:buClr>
                <a:schemeClr val="dk1"/>
              </a:buClr>
              <a:buSzPts val="1100"/>
              <a:buNone/>
            </a:pPr>
            <a:r>
              <a:rPr lang="en" sz="1100"/>
              <a:t>This is useful for application-to-application messaging for microservices, distributed systems, and serverless applications.</a:t>
            </a:r>
            <a:endParaRPr sz="1100"/>
          </a:p>
        </p:txBody>
      </p:sp>
      <p:pic>
        <p:nvPicPr>
          <p:cNvPr id="252" name="Google Shape;252;p46"/>
          <p:cNvPicPr preferRelativeResize="0"/>
          <p:nvPr>
            <p:ph idx="2" type="body"/>
          </p:nvPr>
        </p:nvPicPr>
        <p:blipFill rotWithShape="1">
          <a:blip r:embed="rId3">
            <a:alphaModFix/>
          </a:blip>
          <a:srcRect b="0" l="0" r="0" t="0"/>
          <a:stretch/>
        </p:blipFill>
        <p:spPr>
          <a:xfrm>
            <a:off x="3683401" y="2529675"/>
            <a:ext cx="5291700" cy="2272800"/>
          </a:xfrm>
          <a:prstGeom prst="rect">
            <a:avLst/>
          </a:prstGeom>
          <a:noFill/>
          <a:ln>
            <a:noFill/>
          </a:ln>
        </p:spPr>
      </p:pic>
      <p:sp>
        <p:nvSpPr>
          <p:cNvPr id="253" name="Google Shape;253;p46"/>
          <p:cNvSpPr txBox="1"/>
          <p:nvPr/>
        </p:nvSpPr>
        <p:spPr>
          <a:xfrm>
            <a:off x="252200" y="2529675"/>
            <a:ext cx="3126000" cy="203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chemeClr val="dk1"/>
                </a:solidFill>
                <a:highlight>
                  <a:srgbClr val="FFFFFF"/>
                </a:highlight>
              </a:rPr>
              <a:t>Options:</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Fanout to Kinesis Data Firehose delivery streams</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Fanout to Lambda functions </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Fanout to Amazon SQS queues </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Fanout to HTTP/S endpoints </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Fanout to AWS Event Fork Pipelines</a:t>
            </a:r>
            <a:endParaRPr sz="1200">
              <a:solidFill>
                <a:schemeClr val="dk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SNS - Application-to-person (A2P)</a:t>
            </a:r>
            <a:endParaRPr sz="2400"/>
          </a:p>
        </p:txBody>
      </p:sp>
      <p:sp>
        <p:nvSpPr>
          <p:cNvPr id="259" name="Google Shape;259;p47"/>
          <p:cNvSpPr txBox="1"/>
          <p:nvPr>
            <p:ph idx="1" type="body"/>
          </p:nvPr>
        </p:nvSpPr>
        <p:spPr>
          <a:xfrm>
            <a:off x="471525" y="1026924"/>
            <a:ext cx="8116500" cy="950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100"/>
              <a:buNone/>
            </a:pPr>
            <a:r>
              <a:rPr lang="en" sz="1100"/>
              <a:t>Amazon SNS lets you send push notifications to mobile apps, text messages to mobile phone numbers, and plain-text emails to email addresses. </a:t>
            </a:r>
            <a:endParaRPr sz="1100"/>
          </a:p>
          <a:p>
            <a:pPr indent="0" lvl="0" marL="0" rtl="0" algn="l">
              <a:lnSpc>
                <a:spcPct val="90000"/>
              </a:lnSpc>
              <a:spcBef>
                <a:spcPts val="1200"/>
              </a:spcBef>
              <a:spcAft>
                <a:spcPts val="1200"/>
              </a:spcAft>
              <a:buClr>
                <a:schemeClr val="dk1"/>
              </a:buClr>
              <a:buSzPts val="1100"/>
              <a:buNone/>
            </a:pPr>
            <a:r>
              <a:rPr lang="en" sz="1100"/>
              <a:t>You can fan out messages with a topic, or publish to mobile endpoints directly.</a:t>
            </a:r>
            <a:endParaRPr sz="1100"/>
          </a:p>
        </p:txBody>
      </p:sp>
      <p:pic>
        <p:nvPicPr>
          <p:cNvPr id="260" name="Google Shape;260;p47"/>
          <p:cNvPicPr preferRelativeResize="0"/>
          <p:nvPr>
            <p:ph idx="2" type="body"/>
          </p:nvPr>
        </p:nvPicPr>
        <p:blipFill rotWithShape="1">
          <a:blip r:embed="rId3">
            <a:alphaModFix/>
          </a:blip>
          <a:srcRect b="0" l="0" r="0" t="0"/>
          <a:stretch/>
        </p:blipFill>
        <p:spPr>
          <a:xfrm>
            <a:off x="2674620" y="2169836"/>
            <a:ext cx="6320100" cy="2564100"/>
          </a:xfrm>
          <a:prstGeom prst="rect">
            <a:avLst/>
          </a:prstGeom>
          <a:noFill/>
          <a:ln>
            <a:noFill/>
          </a:ln>
        </p:spPr>
      </p:pic>
      <p:sp>
        <p:nvSpPr>
          <p:cNvPr id="261" name="Google Shape;261;p47"/>
          <p:cNvSpPr txBox="1"/>
          <p:nvPr/>
        </p:nvSpPr>
        <p:spPr>
          <a:xfrm>
            <a:off x="126100" y="2156100"/>
            <a:ext cx="2256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Options:</a:t>
            </a:r>
            <a:endParaRPr/>
          </a:p>
          <a:p>
            <a:pPr indent="-317500" lvl="0" marL="457200" rtl="0" algn="l">
              <a:spcBef>
                <a:spcPts val="0"/>
              </a:spcBef>
              <a:spcAft>
                <a:spcPts val="0"/>
              </a:spcAft>
              <a:buSzPts val="1400"/>
              <a:buChar char="●"/>
            </a:pPr>
            <a:r>
              <a:rPr lang="en"/>
              <a:t>Mobile text messaging (SMS)</a:t>
            </a:r>
            <a:endParaRPr/>
          </a:p>
          <a:p>
            <a:pPr indent="-317500" lvl="0" marL="457200" rtl="0" algn="l">
              <a:spcBef>
                <a:spcPts val="0"/>
              </a:spcBef>
              <a:spcAft>
                <a:spcPts val="0"/>
              </a:spcAft>
              <a:buSzPts val="1400"/>
              <a:buChar char="●"/>
            </a:pPr>
            <a:r>
              <a:rPr lang="en"/>
              <a:t>Mobile push notifications </a:t>
            </a:r>
            <a:endParaRPr/>
          </a:p>
          <a:p>
            <a:pPr indent="-317500" lvl="0" marL="457200" rtl="0" algn="l">
              <a:spcBef>
                <a:spcPts val="0"/>
              </a:spcBef>
              <a:spcAft>
                <a:spcPts val="0"/>
              </a:spcAft>
              <a:buSzPts val="1400"/>
              <a:buChar char="●"/>
            </a:pPr>
            <a:r>
              <a:rPr lang="en"/>
              <a:t>Email notifications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0"/>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What is Amazon SNS?</a:t>
            </a:r>
            <a:endParaRPr sz="2400"/>
          </a:p>
        </p:txBody>
      </p:sp>
      <p:sp>
        <p:nvSpPr>
          <p:cNvPr id="143" name="Google Shape;143;p30"/>
          <p:cNvSpPr txBox="1"/>
          <p:nvPr>
            <p:ph idx="1" type="body"/>
          </p:nvPr>
        </p:nvSpPr>
        <p:spPr>
          <a:xfrm>
            <a:off x="281625" y="1050650"/>
            <a:ext cx="3703200" cy="3880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FF0000"/>
              </a:buClr>
              <a:buSzPts val="1100"/>
              <a:buNone/>
            </a:pPr>
            <a:r>
              <a:rPr lang="en" sz="1100">
                <a:solidFill>
                  <a:srgbClr val="FF0000"/>
                </a:solidFill>
                <a:latin typeface="Arial"/>
                <a:ea typeface="Arial"/>
                <a:cs typeface="Arial"/>
                <a:sym typeface="Arial"/>
              </a:rPr>
              <a:t>Amazon Simple Notification Service</a:t>
            </a:r>
            <a:r>
              <a:rPr lang="en" sz="1100">
                <a:latin typeface="Arial"/>
                <a:ea typeface="Arial"/>
                <a:cs typeface="Arial"/>
                <a:sym typeface="Arial"/>
              </a:rPr>
              <a:t> (Amazon SNS) is a fully managed messaging service for both application-to-application (A2A) and application-to-person (A2P) communication.</a:t>
            </a:r>
            <a:endParaRPr sz="1100">
              <a:latin typeface="Arial"/>
              <a:ea typeface="Arial"/>
              <a:cs typeface="Arial"/>
              <a:sym typeface="Arial"/>
            </a:endParaRPr>
          </a:p>
          <a:p>
            <a:pPr indent="0" lvl="0" marL="0" rtl="0" algn="l">
              <a:lnSpc>
                <a:spcPct val="90000"/>
              </a:lnSpc>
              <a:spcBef>
                <a:spcPts val="800"/>
              </a:spcBef>
              <a:spcAft>
                <a:spcPts val="0"/>
              </a:spcAft>
              <a:buClr>
                <a:schemeClr val="dk1"/>
              </a:buClr>
              <a:buSzPts val="1100"/>
              <a:buNone/>
            </a:pPr>
            <a:r>
              <a:t/>
            </a:r>
            <a:endParaRPr sz="1100">
              <a:latin typeface="Arial"/>
              <a:ea typeface="Arial"/>
              <a:cs typeface="Arial"/>
              <a:sym typeface="Arial"/>
            </a:endParaRPr>
          </a:p>
          <a:p>
            <a:pPr indent="-184150" lvl="0" marL="177800" rtl="0" algn="l">
              <a:lnSpc>
                <a:spcPct val="90000"/>
              </a:lnSpc>
              <a:spcBef>
                <a:spcPts val="800"/>
              </a:spcBef>
              <a:spcAft>
                <a:spcPts val="0"/>
              </a:spcAft>
              <a:buClr>
                <a:schemeClr val="dk1"/>
              </a:buClr>
              <a:buSzPts val="1100"/>
              <a:buFont typeface="Arial"/>
              <a:buChar char="●"/>
            </a:pPr>
            <a:r>
              <a:rPr lang="en" sz="1100">
                <a:latin typeface="Arial"/>
                <a:ea typeface="Arial"/>
                <a:cs typeface="Arial"/>
                <a:sym typeface="Arial"/>
              </a:rPr>
              <a:t>The pub/sub functionality provides messaging for high-throughput, push-based, many-to-many use cases.</a:t>
            </a:r>
            <a:endParaRPr sz="1100">
              <a:latin typeface="Arial"/>
              <a:ea typeface="Arial"/>
              <a:cs typeface="Arial"/>
              <a:sym typeface="Arial"/>
            </a:endParaRPr>
          </a:p>
          <a:p>
            <a:pPr indent="-184150" lvl="0" marL="177800" rtl="0" algn="l">
              <a:lnSpc>
                <a:spcPct val="90000"/>
              </a:lnSpc>
              <a:spcBef>
                <a:spcPts val="800"/>
              </a:spcBef>
              <a:spcAft>
                <a:spcPts val="0"/>
              </a:spcAft>
              <a:buClr>
                <a:schemeClr val="dk1"/>
              </a:buClr>
              <a:buSzPts val="1100"/>
              <a:buFont typeface="Arial"/>
              <a:buChar char="●"/>
            </a:pPr>
            <a:r>
              <a:rPr lang="en" sz="1100">
                <a:latin typeface="Arial"/>
                <a:ea typeface="Arial"/>
                <a:cs typeface="Arial"/>
                <a:sym typeface="Arial"/>
              </a:rPr>
              <a:t>Amazon SNS is used for sending notifications between distributed systems, microservices, and event-driven serverless applications.</a:t>
            </a:r>
            <a:endParaRPr sz="1100">
              <a:latin typeface="Arial"/>
              <a:ea typeface="Arial"/>
              <a:cs typeface="Arial"/>
              <a:sym typeface="Arial"/>
            </a:endParaRPr>
          </a:p>
          <a:p>
            <a:pPr indent="-184150" lvl="0" marL="177800" rtl="0" algn="l">
              <a:lnSpc>
                <a:spcPct val="90000"/>
              </a:lnSpc>
              <a:spcBef>
                <a:spcPts val="800"/>
              </a:spcBef>
              <a:spcAft>
                <a:spcPts val="0"/>
              </a:spcAft>
              <a:buClr>
                <a:schemeClr val="dk1"/>
              </a:buClr>
              <a:buSzPts val="1100"/>
              <a:buFont typeface="Arial"/>
              <a:buChar char="●"/>
            </a:pPr>
            <a:r>
              <a:rPr lang="en" sz="1100">
                <a:latin typeface="Arial"/>
                <a:ea typeface="Arial"/>
                <a:cs typeface="Arial"/>
                <a:sym typeface="Arial"/>
              </a:rPr>
              <a:t>Amazon SNS can also send notifications via SMS text message, email, SQS queues or to any HTTP endpoint.</a:t>
            </a:r>
            <a:endParaRPr sz="1100">
              <a:latin typeface="Arial"/>
              <a:ea typeface="Arial"/>
              <a:cs typeface="Arial"/>
              <a:sym typeface="Arial"/>
            </a:endParaRPr>
          </a:p>
          <a:p>
            <a:pPr indent="-184150" lvl="0" marL="177800" rtl="0" algn="l">
              <a:lnSpc>
                <a:spcPct val="90000"/>
              </a:lnSpc>
              <a:spcBef>
                <a:spcPts val="800"/>
              </a:spcBef>
              <a:spcAft>
                <a:spcPts val="0"/>
              </a:spcAft>
              <a:buClr>
                <a:schemeClr val="dk1"/>
              </a:buClr>
              <a:buSzPts val="1100"/>
              <a:buFont typeface="Arial"/>
              <a:buChar char="●"/>
            </a:pPr>
            <a:r>
              <a:rPr lang="en" sz="1100">
                <a:latin typeface="Arial"/>
                <a:ea typeface="Arial"/>
                <a:cs typeface="Arial"/>
                <a:sym typeface="Arial"/>
              </a:rPr>
              <a:t>Amazon SNS notifications can also trigger Lambda functions.</a:t>
            </a:r>
            <a:endParaRPr sz="1100">
              <a:latin typeface="Arial"/>
              <a:ea typeface="Arial"/>
              <a:cs typeface="Arial"/>
              <a:sym typeface="Arial"/>
            </a:endParaRPr>
          </a:p>
          <a:p>
            <a:pPr indent="-184150" lvl="0" marL="177800" rtl="0" algn="l">
              <a:lnSpc>
                <a:spcPct val="90000"/>
              </a:lnSpc>
              <a:spcBef>
                <a:spcPts val="800"/>
              </a:spcBef>
              <a:spcAft>
                <a:spcPts val="0"/>
              </a:spcAft>
              <a:buClr>
                <a:schemeClr val="dk1"/>
              </a:buClr>
              <a:buSzPts val="1100"/>
              <a:buFont typeface="Arial"/>
              <a:buChar char="●"/>
            </a:pPr>
            <a:r>
              <a:rPr lang="en" sz="1100">
                <a:latin typeface="Arial"/>
                <a:ea typeface="Arial"/>
                <a:cs typeface="Arial"/>
                <a:sym typeface="Arial"/>
              </a:rPr>
              <a:t>Amazon SNS is inexpensive and based on a pay-as-you-go model with no upfront costs.</a:t>
            </a:r>
            <a:endParaRPr sz="1100">
              <a:latin typeface="Arial"/>
              <a:ea typeface="Arial"/>
              <a:cs typeface="Arial"/>
              <a:sym typeface="Arial"/>
            </a:endParaRPr>
          </a:p>
          <a:p>
            <a:pPr indent="-184150" lvl="0" marL="177800" rtl="0" algn="l">
              <a:lnSpc>
                <a:spcPct val="90000"/>
              </a:lnSpc>
              <a:spcBef>
                <a:spcPts val="800"/>
              </a:spcBef>
              <a:spcAft>
                <a:spcPts val="0"/>
              </a:spcAft>
              <a:buClr>
                <a:schemeClr val="dk1"/>
              </a:buClr>
              <a:buSzPts val="1100"/>
              <a:buFont typeface="Arial"/>
              <a:buChar char="●"/>
            </a:pPr>
            <a:r>
              <a:rPr lang="en" sz="1100">
                <a:latin typeface="Arial"/>
                <a:ea typeface="Arial"/>
                <a:cs typeface="Arial"/>
                <a:sym typeface="Arial"/>
              </a:rPr>
              <a:t>SNS uses a pub-sub model whereby users or applications subscribe to SNS topics.</a:t>
            </a:r>
            <a:endParaRPr sz="1100">
              <a:latin typeface="Arial"/>
              <a:ea typeface="Arial"/>
              <a:cs typeface="Arial"/>
              <a:sym typeface="Arial"/>
            </a:endParaRPr>
          </a:p>
          <a:p>
            <a:pPr indent="0" lvl="0" marL="0" rtl="0" algn="l">
              <a:lnSpc>
                <a:spcPct val="90000"/>
              </a:lnSpc>
              <a:spcBef>
                <a:spcPts val="800"/>
              </a:spcBef>
              <a:spcAft>
                <a:spcPts val="0"/>
              </a:spcAft>
              <a:buClr>
                <a:schemeClr val="dk1"/>
              </a:buClr>
              <a:buSzPts val="1100"/>
              <a:buNone/>
            </a:pPr>
            <a:r>
              <a:t/>
            </a:r>
            <a:endParaRPr sz="1100">
              <a:latin typeface="Arial"/>
              <a:ea typeface="Arial"/>
              <a:cs typeface="Arial"/>
              <a:sym typeface="Arial"/>
            </a:endParaRPr>
          </a:p>
          <a:p>
            <a:pPr indent="0" lvl="0" marL="0" rtl="0" algn="l">
              <a:lnSpc>
                <a:spcPct val="90000"/>
              </a:lnSpc>
              <a:spcBef>
                <a:spcPts val="800"/>
              </a:spcBef>
              <a:spcAft>
                <a:spcPts val="1200"/>
              </a:spcAft>
              <a:buClr>
                <a:schemeClr val="dk1"/>
              </a:buClr>
              <a:buSzPts val="1100"/>
              <a:buNone/>
            </a:pPr>
            <a:r>
              <a:t/>
            </a:r>
            <a:endParaRPr sz="1100">
              <a:latin typeface="Arial"/>
              <a:ea typeface="Arial"/>
              <a:cs typeface="Arial"/>
              <a:sym typeface="Arial"/>
            </a:endParaRPr>
          </a:p>
        </p:txBody>
      </p:sp>
      <p:pic>
        <p:nvPicPr>
          <p:cNvPr id="144" name="Google Shape;144;p30"/>
          <p:cNvPicPr preferRelativeResize="0"/>
          <p:nvPr>
            <p:ph idx="2" type="body"/>
          </p:nvPr>
        </p:nvPicPr>
        <p:blipFill rotWithShape="1">
          <a:blip r:embed="rId3">
            <a:alphaModFix/>
          </a:blip>
          <a:srcRect b="0" l="0" r="0" t="0"/>
          <a:stretch/>
        </p:blipFill>
        <p:spPr>
          <a:xfrm>
            <a:off x="4179826" y="1336044"/>
            <a:ext cx="4803600" cy="2718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338250" y="57100"/>
            <a:ext cx="8520600" cy="831300"/>
          </a:xfrm>
          <a:prstGeom prst="rect">
            <a:avLst/>
          </a:prstGeom>
        </p:spPr>
        <p:txBody>
          <a:bodyPr anchorCtr="0" anchor="t" bIns="91425" lIns="91425" spcFirstLastPara="1" rIns="91425" wrap="square" tIns="91425">
            <a:normAutofit/>
          </a:bodyPr>
          <a:lstStyle/>
          <a:p>
            <a:pPr indent="0" lvl="0" marL="0" rtl="0" algn="l">
              <a:lnSpc>
                <a:spcPct val="122600"/>
              </a:lnSpc>
              <a:spcBef>
                <a:spcPts val="2300"/>
              </a:spcBef>
              <a:spcAft>
                <a:spcPts val="800"/>
              </a:spcAft>
              <a:buNone/>
            </a:pPr>
            <a:r>
              <a:rPr lang="en" sz="3000">
                <a:solidFill>
                  <a:srgbClr val="16191F"/>
                </a:solidFill>
                <a:highlight>
                  <a:srgbClr val="FFFFFF"/>
                </a:highlight>
                <a:latin typeface="Arial"/>
                <a:ea typeface="Arial"/>
                <a:cs typeface="Arial"/>
                <a:sym typeface="Arial"/>
              </a:rPr>
              <a:t>Common Amazon SNS scenarios</a:t>
            </a:r>
            <a:endParaRPr sz="3000"/>
          </a:p>
        </p:txBody>
      </p:sp>
      <p:sp>
        <p:nvSpPr>
          <p:cNvPr id="267" name="Google Shape;267;p48"/>
          <p:cNvSpPr txBox="1"/>
          <p:nvPr>
            <p:ph idx="1" type="body"/>
          </p:nvPr>
        </p:nvSpPr>
        <p:spPr>
          <a:xfrm>
            <a:off x="311700" y="846925"/>
            <a:ext cx="8520600" cy="36861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solidFill>
                  <a:srgbClr val="16191F"/>
                </a:solidFill>
                <a:highlight>
                  <a:srgbClr val="FFFFFF"/>
                </a:highlight>
                <a:latin typeface="Arial"/>
                <a:ea typeface="Arial"/>
                <a:cs typeface="Arial"/>
                <a:sym typeface="Arial"/>
              </a:rPr>
              <a:t>The </a:t>
            </a:r>
            <a:r>
              <a:rPr b="1" i="1" lang="en" sz="1200" u="sng">
                <a:solidFill>
                  <a:srgbClr val="16191F"/>
                </a:solidFill>
                <a:highlight>
                  <a:srgbClr val="FFFFFF"/>
                </a:highlight>
                <a:latin typeface="Arial"/>
                <a:ea typeface="Arial"/>
                <a:cs typeface="Arial"/>
                <a:sym typeface="Arial"/>
              </a:rPr>
              <a:t>Fanout</a:t>
            </a:r>
            <a:r>
              <a:rPr b="1" lang="en" sz="1200" u="sng">
                <a:solidFill>
                  <a:srgbClr val="16191F"/>
                </a:solidFill>
                <a:highlight>
                  <a:srgbClr val="FFFFFF"/>
                </a:highlight>
                <a:latin typeface="Arial"/>
                <a:ea typeface="Arial"/>
                <a:cs typeface="Arial"/>
                <a:sym typeface="Arial"/>
              </a:rPr>
              <a:t> scenario</a:t>
            </a:r>
            <a:r>
              <a:rPr lang="en" sz="1200">
                <a:solidFill>
                  <a:srgbClr val="16191F"/>
                </a:solidFill>
                <a:highlight>
                  <a:srgbClr val="FFFFFF"/>
                </a:highlight>
                <a:latin typeface="Arial"/>
                <a:ea typeface="Arial"/>
                <a:cs typeface="Arial"/>
                <a:sym typeface="Arial"/>
              </a:rPr>
              <a:t> is when a message published to an SNS topic is replicated and pushed to multiple endpoints, such as Kinesis Data Firehose delivery streams, Amazon SQS queues, HTTP(S) endpoints, and Lambda functions. This allows for parallel asynchronous processing.</a:t>
            </a:r>
            <a:endParaRPr sz="1200">
              <a:solidFill>
                <a:srgbClr val="16191F"/>
              </a:solidFill>
              <a:highlight>
                <a:srgbClr val="FFFFFF"/>
              </a:highlight>
              <a:latin typeface="Arial"/>
              <a:ea typeface="Arial"/>
              <a:cs typeface="Arial"/>
              <a:sym typeface="Arial"/>
            </a:endParaRPr>
          </a:p>
          <a:p>
            <a:pPr indent="0" lvl="0" marL="457200" rtl="0" algn="l">
              <a:lnSpc>
                <a:spcPct val="100000"/>
              </a:lnSpc>
              <a:spcBef>
                <a:spcPts val="1200"/>
              </a:spcBef>
              <a:spcAft>
                <a:spcPts val="0"/>
              </a:spcAft>
              <a:buNone/>
            </a:pPr>
            <a:r>
              <a:t/>
            </a:r>
            <a:endParaRPr sz="1200">
              <a:solidFill>
                <a:srgbClr val="16191F"/>
              </a:solidFill>
              <a:highlight>
                <a:srgbClr val="FFFFFF"/>
              </a:highlight>
              <a:latin typeface="Arial"/>
              <a:ea typeface="Arial"/>
              <a:cs typeface="Arial"/>
              <a:sym typeface="Arial"/>
            </a:endParaRPr>
          </a:p>
          <a:p>
            <a:pPr indent="-304800" lvl="0" marL="457200" rtl="0" algn="l">
              <a:lnSpc>
                <a:spcPct val="100000"/>
              </a:lnSpc>
              <a:spcBef>
                <a:spcPts val="120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Amazon SNS can send push email messages and text messages (SMS messages) to individuals or groups. For example, you could send e-commerce order confirmations as user notifications</a:t>
            </a:r>
            <a:endParaRPr sz="1200">
              <a:solidFill>
                <a:srgbClr val="16191F"/>
              </a:solidFill>
              <a:highlight>
                <a:srgbClr val="FFFFFF"/>
              </a:highlight>
              <a:latin typeface="Arial"/>
              <a:ea typeface="Arial"/>
              <a:cs typeface="Arial"/>
              <a:sym typeface="Arial"/>
            </a:endParaRPr>
          </a:p>
          <a:p>
            <a:pPr indent="0" lvl="0" marL="457200" rtl="0" algn="l">
              <a:lnSpc>
                <a:spcPct val="100000"/>
              </a:lnSpc>
              <a:spcBef>
                <a:spcPts val="1200"/>
              </a:spcBef>
              <a:spcAft>
                <a:spcPts val="0"/>
              </a:spcAft>
              <a:buNone/>
            </a:pPr>
            <a:r>
              <a:t/>
            </a:r>
            <a:endParaRPr sz="1200">
              <a:solidFill>
                <a:srgbClr val="16191F"/>
              </a:solidFill>
              <a:highlight>
                <a:srgbClr val="FFFFFF"/>
              </a:highlight>
              <a:latin typeface="Arial"/>
              <a:ea typeface="Arial"/>
              <a:cs typeface="Arial"/>
              <a:sym typeface="Arial"/>
            </a:endParaRPr>
          </a:p>
          <a:p>
            <a:pPr indent="-304800" lvl="0" marL="457200" rtl="0" algn="l">
              <a:lnSpc>
                <a:spcPct val="100000"/>
              </a:lnSpc>
              <a:spcBef>
                <a:spcPts val="120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Mobile push notifications enable you to </a:t>
            </a:r>
            <a:r>
              <a:rPr b="1" lang="en" sz="1200" u="sng">
                <a:solidFill>
                  <a:srgbClr val="16191F"/>
                </a:solidFill>
                <a:highlight>
                  <a:srgbClr val="FFFFFF"/>
                </a:highlight>
                <a:latin typeface="Arial"/>
                <a:ea typeface="Arial"/>
                <a:cs typeface="Arial"/>
                <a:sym typeface="Arial"/>
              </a:rPr>
              <a:t>send messages directly to mobile apps</a:t>
            </a:r>
            <a:r>
              <a:rPr lang="en" sz="1200">
                <a:solidFill>
                  <a:srgbClr val="16191F"/>
                </a:solidFill>
                <a:highlight>
                  <a:srgbClr val="FFFFFF"/>
                </a:highlight>
                <a:latin typeface="Arial"/>
                <a:ea typeface="Arial"/>
                <a:cs typeface="Arial"/>
                <a:sym typeface="Arial"/>
              </a:rPr>
              <a:t>. For example, you can use Amazon SNS to send update notifications to an app.</a:t>
            </a:r>
            <a:endParaRPr sz="1200">
              <a:solidFill>
                <a:srgbClr val="16191F"/>
              </a:solidFill>
              <a:highlight>
                <a:srgbClr val="FFFFFF"/>
              </a:highlight>
              <a:latin typeface="Arial"/>
              <a:ea typeface="Arial"/>
              <a:cs typeface="Arial"/>
              <a:sym typeface="Arial"/>
            </a:endParaRPr>
          </a:p>
          <a:p>
            <a:pPr indent="0" lvl="0" marL="457200" rtl="0" algn="l">
              <a:lnSpc>
                <a:spcPct val="100000"/>
              </a:lnSpc>
              <a:spcBef>
                <a:spcPts val="1200"/>
              </a:spcBef>
              <a:spcAft>
                <a:spcPts val="0"/>
              </a:spcAft>
              <a:buNone/>
            </a:pPr>
            <a:r>
              <a:t/>
            </a:r>
            <a:endParaRPr sz="1200">
              <a:solidFill>
                <a:srgbClr val="16191F"/>
              </a:solidFill>
              <a:highlight>
                <a:srgbClr val="FFFFFF"/>
              </a:highlight>
              <a:latin typeface="Arial"/>
              <a:ea typeface="Arial"/>
              <a:cs typeface="Arial"/>
              <a:sym typeface="Arial"/>
            </a:endParaRPr>
          </a:p>
          <a:p>
            <a:pPr indent="-304800" lvl="0" marL="457200" rtl="0" algn="l">
              <a:lnSpc>
                <a:spcPct val="100000"/>
              </a:lnSpc>
              <a:spcBef>
                <a:spcPts val="120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Application and system </a:t>
            </a:r>
            <a:r>
              <a:rPr b="1" lang="en" sz="1200" u="sng">
                <a:solidFill>
                  <a:srgbClr val="16191F"/>
                </a:solidFill>
                <a:highlight>
                  <a:srgbClr val="FFFFFF"/>
                </a:highlight>
                <a:latin typeface="Arial"/>
                <a:ea typeface="Arial"/>
                <a:cs typeface="Arial"/>
                <a:sym typeface="Arial"/>
              </a:rPr>
              <a:t>alerts </a:t>
            </a:r>
            <a:r>
              <a:rPr lang="en" sz="1200">
                <a:solidFill>
                  <a:srgbClr val="16191F"/>
                </a:solidFill>
                <a:highlight>
                  <a:srgbClr val="FFFFFF"/>
                </a:highlight>
                <a:latin typeface="Arial"/>
                <a:ea typeface="Arial"/>
                <a:cs typeface="Arial"/>
                <a:sym typeface="Arial"/>
              </a:rPr>
              <a:t>are notifications that are </a:t>
            </a:r>
            <a:r>
              <a:rPr b="1" i="1" lang="en" sz="1200">
                <a:solidFill>
                  <a:srgbClr val="16191F"/>
                </a:solidFill>
                <a:highlight>
                  <a:srgbClr val="FFFFFF"/>
                </a:highlight>
                <a:latin typeface="Arial"/>
                <a:ea typeface="Arial"/>
                <a:cs typeface="Arial"/>
                <a:sym typeface="Arial"/>
              </a:rPr>
              <a:t>triggered by predefined thresholds</a:t>
            </a:r>
            <a:r>
              <a:rPr lang="en" sz="1200">
                <a:solidFill>
                  <a:srgbClr val="16191F"/>
                </a:solidFill>
                <a:highlight>
                  <a:srgbClr val="FFFFFF"/>
                </a:highlight>
                <a:latin typeface="Arial"/>
                <a:ea typeface="Arial"/>
                <a:cs typeface="Arial"/>
                <a:sym typeface="Arial"/>
              </a:rPr>
              <a:t>. Amazon SNS can send these notifications to specified users via SMS and email. For example, you can receive immediate notification when an event occurs, such as a specific change to your Amazon EC2 Auto Scaling group, a new file uploaded to an Amazon S3 bucket, or a metric threshold breached in Amazon CloudWatch.</a:t>
            </a:r>
            <a:endParaRPr sz="1200">
              <a:solidFill>
                <a:srgbClr val="16191F"/>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278525" y="116800"/>
            <a:ext cx="8520600" cy="63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SNS Encryption</a:t>
            </a:r>
            <a:endParaRPr/>
          </a:p>
        </p:txBody>
      </p:sp>
      <p:sp>
        <p:nvSpPr>
          <p:cNvPr id="273" name="Google Shape;273;p49"/>
          <p:cNvSpPr txBox="1"/>
          <p:nvPr/>
        </p:nvSpPr>
        <p:spPr>
          <a:xfrm>
            <a:off x="331825" y="1002200"/>
            <a:ext cx="3836100" cy="3673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000" u="sng">
                <a:solidFill>
                  <a:srgbClr val="16191F"/>
                </a:solidFill>
                <a:highlight>
                  <a:srgbClr val="FFFFFF"/>
                </a:highlight>
              </a:rPr>
              <a:t>Encryption at rest</a:t>
            </a:r>
            <a:endParaRPr b="1" sz="1000" u="sng">
              <a:solidFill>
                <a:srgbClr val="16191F"/>
              </a:solidFill>
              <a:highlight>
                <a:srgbClr val="FFFFFF"/>
              </a:highlight>
            </a:endParaRPr>
          </a:p>
          <a:p>
            <a:pPr indent="0" lvl="0" marL="0" rtl="0" algn="l">
              <a:lnSpc>
                <a:spcPct val="100000"/>
              </a:lnSpc>
              <a:spcBef>
                <a:spcPts val="0"/>
              </a:spcBef>
              <a:spcAft>
                <a:spcPts val="0"/>
              </a:spcAft>
              <a:buNone/>
            </a:pPr>
            <a:r>
              <a:t/>
            </a:r>
            <a:endParaRPr sz="1000">
              <a:solidFill>
                <a:srgbClr val="16191F"/>
              </a:solidFill>
              <a:highlight>
                <a:srgbClr val="FFFFFF"/>
              </a:highlight>
            </a:endParaRPr>
          </a:p>
          <a:p>
            <a:pPr indent="0" lvl="0" marL="0" rtl="0" algn="l">
              <a:lnSpc>
                <a:spcPct val="100000"/>
              </a:lnSpc>
              <a:spcBef>
                <a:spcPts val="0"/>
              </a:spcBef>
              <a:spcAft>
                <a:spcPts val="0"/>
              </a:spcAft>
              <a:buNone/>
            </a:pPr>
            <a:r>
              <a:rPr lang="en" sz="1000">
                <a:solidFill>
                  <a:srgbClr val="16191F"/>
                </a:solidFill>
                <a:highlight>
                  <a:srgbClr val="FFFFFF"/>
                </a:highlight>
              </a:rPr>
              <a:t>Server-side encryption (SSE) lets you store sensitive data in encrypted topics. SSE protects the contents of messages in Amazon SNS topics using keys managed in AWS Key Management Service (AWS KMS).</a:t>
            </a:r>
            <a:endParaRPr sz="1000">
              <a:solidFill>
                <a:srgbClr val="16191F"/>
              </a:solidFill>
              <a:highlight>
                <a:srgbClr val="FFFFFF"/>
              </a:highlight>
            </a:endParaRPr>
          </a:p>
          <a:p>
            <a:pPr indent="0" lvl="0" marL="0" rtl="0" algn="l">
              <a:lnSpc>
                <a:spcPct val="100000"/>
              </a:lnSpc>
              <a:spcBef>
                <a:spcPts val="0"/>
              </a:spcBef>
              <a:spcAft>
                <a:spcPts val="0"/>
              </a:spcAft>
              <a:buNone/>
            </a:pPr>
            <a:r>
              <a:t/>
            </a:r>
            <a:endParaRPr sz="1000">
              <a:solidFill>
                <a:srgbClr val="16191F"/>
              </a:solidFill>
              <a:highlight>
                <a:srgbClr val="FFFFFF"/>
              </a:highlight>
            </a:endParaRPr>
          </a:p>
          <a:p>
            <a:pPr indent="0" lvl="0" marL="0" rtl="0" algn="l">
              <a:lnSpc>
                <a:spcPct val="100000"/>
              </a:lnSpc>
              <a:spcBef>
                <a:spcPts val="0"/>
              </a:spcBef>
              <a:spcAft>
                <a:spcPts val="0"/>
              </a:spcAft>
              <a:buNone/>
            </a:pPr>
            <a:r>
              <a:rPr lang="en" sz="1000">
                <a:solidFill>
                  <a:srgbClr val="16191F"/>
                </a:solidFill>
                <a:highlight>
                  <a:srgbClr val="FFFFFF"/>
                </a:highlight>
              </a:rPr>
              <a:t>SSE encrypts messages as soon as Amazon SNS receives them. The messages are stored in encrypted form and Amazon SNS decrypts messages only when they are sent.</a:t>
            </a:r>
            <a:endParaRPr sz="1000">
              <a:solidFill>
                <a:srgbClr val="16191F"/>
              </a:solidFill>
              <a:highlight>
                <a:srgbClr val="FFFFFF"/>
              </a:highlight>
            </a:endParaRPr>
          </a:p>
          <a:p>
            <a:pPr indent="0" lvl="0" marL="0" rtl="0" algn="l">
              <a:lnSpc>
                <a:spcPct val="100000"/>
              </a:lnSpc>
              <a:spcBef>
                <a:spcPts val="0"/>
              </a:spcBef>
              <a:spcAft>
                <a:spcPts val="0"/>
              </a:spcAft>
              <a:buNone/>
            </a:pPr>
            <a:r>
              <a:t/>
            </a:r>
            <a:endParaRPr sz="1000">
              <a:solidFill>
                <a:srgbClr val="16191F"/>
              </a:solidFill>
              <a:highlight>
                <a:srgbClr val="FFFFFF"/>
              </a:highlight>
            </a:endParaRPr>
          </a:p>
          <a:p>
            <a:pPr indent="0" lvl="0" marL="0" rtl="0" algn="l">
              <a:lnSpc>
                <a:spcPct val="100000"/>
              </a:lnSpc>
              <a:spcBef>
                <a:spcPts val="0"/>
              </a:spcBef>
              <a:spcAft>
                <a:spcPts val="0"/>
              </a:spcAft>
              <a:buNone/>
            </a:pPr>
            <a:r>
              <a:rPr b="1" lang="en" sz="1000" u="sng">
                <a:solidFill>
                  <a:srgbClr val="16191F"/>
                </a:solidFill>
                <a:highlight>
                  <a:srgbClr val="FFFFFF"/>
                </a:highlight>
              </a:rPr>
              <a:t>Encryption scope</a:t>
            </a:r>
            <a:endParaRPr b="1" sz="1000" u="sng">
              <a:solidFill>
                <a:srgbClr val="16191F"/>
              </a:solidFill>
              <a:highlight>
                <a:srgbClr val="FFFFFF"/>
              </a:highlight>
            </a:endParaRPr>
          </a:p>
          <a:p>
            <a:pPr indent="0" lvl="0" marL="0" rtl="0" algn="l">
              <a:lnSpc>
                <a:spcPct val="100000"/>
              </a:lnSpc>
              <a:spcBef>
                <a:spcPts val="1200"/>
              </a:spcBef>
              <a:spcAft>
                <a:spcPts val="0"/>
              </a:spcAft>
              <a:buClr>
                <a:schemeClr val="dk1"/>
              </a:buClr>
              <a:buSzPts val="1100"/>
              <a:buFont typeface="Arial"/>
              <a:buNone/>
            </a:pPr>
            <a:r>
              <a:rPr lang="en" sz="1000">
                <a:solidFill>
                  <a:srgbClr val="16191F"/>
                </a:solidFill>
                <a:highlight>
                  <a:srgbClr val="FFFFFF"/>
                </a:highlight>
              </a:rPr>
              <a:t>SSE encrypts the body of a message in an Amazon SNS topic.</a:t>
            </a:r>
            <a:endParaRPr sz="1000">
              <a:solidFill>
                <a:srgbClr val="16191F"/>
              </a:solidFill>
              <a:highlight>
                <a:srgbClr val="FFFFFF"/>
              </a:highlight>
            </a:endParaRPr>
          </a:p>
          <a:p>
            <a:pPr indent="0" lvl="0" marL="0" rtl="0" algn="l">
              <a:lnSpc>
                <a:spcPct val="100000"/>
              </a:lnSpc>
              <a:spcBef>
                <a:spcPts val="1200"/>
              </a:spcBef>
              <a:spcAft>
                <a:spcPts val="0"/>
              </a:spcAft>
              <a:buClr>
                <a:schemeClr val="dk1"/>
              </a:buClr>
              <a:buSzPts val="1100"/>
              <a:buFont typeface="Arial"/>
              <a:buNone/>
            </a:pPr>
            <a:r>
              <a:rPr lang="en" sz="1000">
                <a:solidFill>
                  <a:srgbClr val="16191F"/>
                </a:solidFill>
                <a:highlight>
                  <a:srgbClr val="FFFFFF"/>
                </a:highlight>
              </a:rPr>
              <a:t>SSE doesn't encrypt the following:</a:t>
            </a:r>
            <a:endParaRPr sz="1000">
              <a:solidFill>
                <a:srgbClr val="16191F"/>
              </a:solidFill>
              <a:highlight>
                <a:srgbClr val="FFFFFF"/>
              </a:highlight>
            </a:endParaRPr>
          </a:p>
          <a:p>
            <a:pPr indent="-292100" lvl="0" marL="457200" rtl="0" algn="l">
              <a:lnSpc>
                <a:spcPct val="100000"/>
              </a:lnSpc>
              <a:spcBef>
                <a:spcPts val="1200"/>
              </a:spcBef>
              <a:spcAft>
                <a:spcPts val="0"/>
              </a:spcAft>
              <a:buClr>
                <a:srgbClr val="16191F"/>
              </a:buClr>
              <a:buSzPts val="1000"/>
              <a:buChar char="●"/>
            </a:pPr>
            <a:r>
              <a:rPr lang="en" sz="1000">
                <a:solidFill>
                  <a:srgbClr val="16191F"/>
                </a:solidFill>
                <a:highlight>
                  <a:srgbClr val="FFFFFF"/>
                </a:highlight>
              </a:rPr>
              <a:t>Topic metadata (topic name and attributes)</a:t>
            </a:r>
            <a:endParaRPr sz="1000">
              <a:solidFill>
                <a:srgbClr val="16191F"/>
              </a:solidFill>
              <a:highlight>
                <a:srgbClr val="FFFFFF"/>
              </a:highlight>
            </a:endParaRPr>
          </a:p>
          <a:p>
            <a:pPr indent="-292100" lvl="0" marL="457200" rtl="0" algn="l">
              <a:lnSpc>
                <a:spcPct val="100000"/>
              </a:lnSpc>
              <a:spcBef>
                <a:spcPts val="0"/>
              </a:spcBef>
              <a:spcAft>
                <a:spcPts val="0"/>
              </a:spcAft>
              <a:buClr>
                <a:srgbClr val="16191F"/>
              </a:buClr>
              <a:buSzPts val="1000"/>
              <a:buChar char="●"/>
            </a:pPr>
            <a:r>
              <a:rPr lang="en" sz="1000">
                <a:solidFill>
                  <a:srgbClr val="16191F"/>
                </a:solidFill>
                <a:highlight>
                  <a:srgbClr val="FFFFFF"/>
                </a:highlight>
              </a:rPr>
              <a:t>Message metadata (subject, message ID, timestamp, and attributes)</a:t>
            </a:r>
            <a:endParaRPr sz="1000">
              <a:solidFill>
                <a:srgbClr val="16191F"/>
              </a:solidFill>
              <a:highlight>
                <a:srgbClr val="FFFFFF"/>
              </a:highlight>
            </a:endParaRPr>
          </a:p>
          <a:p>
            <a:pPr indent="-292100" lvl="0" marL="457200" rtl="0" algn="l">
              <a:lnSpc>
                <a:spcPct val="100000"/>
              </a:lnSpc>
              <a:spcBef>
                <a:spcPts val="0"/>
              </a:spcBef>
              <a:spcAft>
                <a:spcPts val="0"/>
              </a:spcAft>
              <a:buClr>
                <a:srgbClr val="16191F"/>
              </a:buClr>
              <a:buSzPts val="1000"/>
              <a:buChar char="●"/>
            </a:pPr>
            <a:r>
              <a:rPr lang="en" sz="1000">
                <a:solidFill>
                  <a:srgbClr val="16191F"/>
                </a:solidFill>
                <a:highlight>
                  <a:srgbClr val="FFFFFF"/>
                </a:highlight>
              </a:rPr>
              <a:t>Per-topic metrics</a:t>
            </a:r>
            <a:endParaRPr sz="1000">
              <a:solidFill>
                <a:srgbClr val="16191F"/>
              </a:solidFill>
              <a:highlight>
                <a:srgbClr val="FFFFFF"/>
              </a:highlight>
            </a:endParaRPr>
          </a:p>
          <a:p>
            <a:pPr indent="0" lvl="0" marL="0" rtl="0" algn="l">
              <a:lnSpc>
                <a:spcPct val="100000"/>
              </a:lnSpc>
              <a:spcBef>
                <a:spcPts val="800"/>
              </a:spcBef>
              <a:spcAft>
                <a:spcPts val="0"/>
              </a:spcAft>
              <a:buNone/>
            </a:pPr>
            <a:r>
              <a:t/>
            </a:r>
            <a:endParaRPr sz="1000">
              <a:solidFill>
                <a:srgbClr val="16191F"/>
              </a:solidFill>
              <a:highlight>
                <a:srgbClr val="FFFFFF"/>
              </a:highlight>
            </a:endParaRPr>
          </a:p>
        </p:txBody>
      </p:sp>
      <p:pic>
        <p:nvPicPr>
          <p:cNvPr id="274" name="Google Shape;274;p49"/>
          <p:cNvPicPr preferRelativeResize="0"/>
          <p:nvPr/>
        </p:nvPicPr>
        <p:blipFill>
          <a:blip r:embed="rId3">
            <a:alphaModFix/>
          </a:blip>
          <a:stretch>
            <a:fillRect/>
          </a:stretch>
        </p:blipFill>
        <p:spPr>
          <a:xfrm>
            <a:off x="4287125" y="1002200"/>
            <a:ext cx="4671274" cy="227631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SNS Data protection policies</a:t>
            </a:r>
            <a:endParaRPr/>
          </a:p>
        </p:txBody>
      </p:sp>
      <p:sp>
        <p:nvSpPr>
          <p:cNvPr id="280" name="Google Shape;280;p50"/>
          <p:cNvSpPr txBox="1"/>
          <p:nvPr>
            <p:ph idx="1" type="body"/>
          </p:nvPr>
        </p:nvSpPr>
        <p:spPr>
          <a:xfrm>
            <a:off x="311700" y="1225225"/>
            <a:ext cx="33717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2800"/>
              </a:spcBef>
              <a:spcAft>
                <a:spcPts val="0"/>
              </a:spcAft>
              <a:buNone/>
            </a:pPr>
            <a:r>
              <a:rPr b="1" lang="en" sz="1000">
                <a:solidFill>
                  <a:srgbClr val="16191F"/>
                </a:solidFill>
                <a:highlight>
                  <a:srgbClr val="FFFFFF"/>
                </a:highlight>
                <a:latin typeface="Arial"/>
                <a:ea typeface="Arial"/>
                <a:cs typeface="Arial"/>
                <a:sym typeface="Arial"/>
              </a:rPr>
              <a:t>What is message data protection?</a:t>
            </a:r>
            <a:endParaRPr b="1" sz="1000">
              <a:solidFill>
                <a:srgbClr val="16191F"/>
              </a:solidFill>
              <a:highlight>
                <a:srgbClr val="FFFFFF"/>
              </a:highlight>
              <a:latin typeface="Arial"/>
              <a:ea typeface="Arial"/>
              <a:cs typeface="Arial"/>
              <a:sym typeface="Arial"/>
            </a:endParaRPr>
          </a:p>
          <a:p>
            <a:pPr indent="0" lvl="0" marL="0" rtl="0" algn="l">
              <a:lnSpc>
                <a:spcPct val="100000"/>
              </a:lnSpc>
              <a:spcBef>
                <a:spcPts val="2100"/>
              </a:spcBef>
              <a:spcAft>
                <a:spcPts val="0"/>
              </a:spcAft>
              <a:buNone/>
            </a:pPr>
            <a:r>
              <a:rPr lang="en" sz="1000">
                <a:solidFill>
                  <a:srgbClr val="16191F"/>
                </a:solidFill>
                <a:highlight>
                  <a:srgbClr val="FFFFFF"/>
                </a:highlight>
                <a:latin typeface="Arial"/>
                <a:ea typeface="Arial"/>
                <a:cs typeface="Arial"/>
                <a:sym typeface="Arial"/>
              </a:rPr>
              <a:t>Message data protection safeguards the data that's published to your Amazon SNS topics by using data protection policies to audit, mask, redact or block the sensitive information that moves between applications or AWS services.</a:t>
            </a:r>
            <a:endParaRPr sz="10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1000">
                <a:solidFill>
                  <a:srgbClr val="16191F"/>
                </a:solidFill>
                <a:highlight>
                  <a:srgbClr val="FFFFFF"/>
                </a:highlight>
                <a:latin typeface="Arial"/>
                <a:ea typeface="Arial"/>
                <a:cs typeface="Arial"/>
                <a:sym typeface="Arial"/>
              </a:rPr>
              <a:t>Message data protection scans data in motion for </a:t>
            </a:r>
            <a:r>
              <a:rPr b="1" lang="en" sz="1000">
                <a:solidFill>
                  <a:srgbClr val="16191F"/>
                </a:solidFill>
                <a:highlight>
                  <a:srgbClr val="FFFFFF"/>
                </a:highlight>
                <a:latin typeface="Arial"/>
                <a:ea typeface="Arial"/>
                <a:cs typeface="Arial"/>
                <a:sym typeface="Arial"/>
              </a:rPr>
              <a:t>personally identifiable information</a:t>
            </a:r>
            <a:r>
              <a:rPr lang="en" sz="1000">
                <a:solidFill>
                  <a:srgbClr val="16191F"/>
                </a:solidFill>
                <a:highlight>
                  <a:srgbClr val="FFFFFF"/>
                </a:highlight>
                <a:latin typeface="Arial"/>
                <a:ea typeface="Arial"/>
                <a:cs typeface="Arial"/>
                <a:sym typeface="Arial"/>
              </a:rPr>
              <a:t> (</a:t>
            </a:r>
            <a:r>
              <a:rPr b="1" lang="en" sz="1000" u="sng">
                <a:solidFill>
                  <a:srgbClr val="16191F"/>
                </a:solidFill>
                <a:highlight>
                  <a:srgbClr val="FFFFFF"/>
                </a:highlight>
                <a:latin typeface="Arial"/>
                <a:ea typeface="Arial"/>
                <a:cs typeface="Arial"/>
                <a:sym typeface="Arial"/>
              </a:rPr>
              <a:t>PII</a:t>
            </a:r>
            <a:r>
              <a:rPr lang="en" sz="1000">
                <a:solidFill>
                  <a:srgbClr val="16191F"/>
                </a:solidFill>
                <a:highlight>
                  <a:srgbClr val="FFFFFF"/>
                </a:highlight>
                <a:latin typeface="Arial"/>
                <a:ea typeface="Arial"/>
                <a:cs typeface="Arial"/>
                <a:sym typeface="Arial"/>
              </a:rPr>
              <a:t>) and </a:t>
            </a:r>
            <a:r>
              <a:rPr b="1" lang="en" sz="1000">
                <a:solidFill>
                  <a:srgbClr val="16191F"/>
                </a:solidFill>
                <a:highlight>
                  <a:srgbClr val="FFFFFF"/>
                </a:highlight>
                <a:latin typeface="Arial"/>
                <a:ea typeface="Arial"/>
                <a:cs typeface="Arial"/>
                <a:sym typeface="Arial"/>
              </a:rPr>
              <a:t>protected health information</a:t>
            </a:r>
            <a:r>
              <a:rPr lang="en" sz="1000">
                <a:solidFill>
                  <a:srgbClr val="16191F"/>
                </a:solidFill>
                <a:highlight>
                  <a:srgbClr val="FFFFFF"/>
                </a:highlight>
                <a:latin typeface="Arial"/>
                <a:ea typeface="Arial"/>
                <a:cs typeface="Arial"/>
                <a:sym typeface="Arial"/>
              </a:rPr>
              <a:t> (</a:t>
            </a:r>
            <a:r>
              <a:rPr b="1" lang="en" sz="1000" u="sng">
                <a:solidFill>
                  <a:srgbClr val="16191F"/>
                </a:solidFill>
                <a:highlight>
                  <a:srgbClr val="FFFFFF"/>
                </a:highlight>
                <a:latin typeface="Arial"/>
                <a:ea typeface="Arial"/>
                <a:cs typeface="Arial"/>
                <a:sym typeface="Arial"/>
              </a:rPr>
              <a:t>PHI</a:t>
            </a:r>
            <a:r>
              <a:rPr lang="en" sz="1000">
                <a:solidFill>
                  <a:srgbClr val="16191F"/>
                </a:solidFill>
                <a:highlight>
                  <a:srgbClr val="FFFFFF"/>
                </a:highlight>
                <a:latin typeface="Arial"/>
                <a:ea typeface="Arial"/>
                <a:cs typeface="Arial"/>
                <a:sym typeface="Arial"/>
              </a:rPr>
              <a:t>) using predefined </a:t>
            </a:r>
            <a:r>
              <a:rPr i="1" lang="en" sz="1000">
                <a:solidFill>
                  <a:srgbClr val="16191F"/>
                </a:solidFill>
                <a:highlight>
                  <a:srgbClr val="FFFFFF"/>
                </a:highlight>
                <a:latin typeface="Arial"/>
                <a:ea typeface="Arial"/>
                <a:cs typeface="Arial"/>
                <a:sym typeface="Arial"/>
              </a:rPr>
              <a:t>data identifiers</a:t>
            </a:r>
            <a:r>
              <a:rPr lang="en" sz="1000">
                <a:solidFill>
                  <a:srgbClr val="16191F"/>
                </a:solidFill>
                <a:highlight>
                  <a:srgbClr val="FFFFFF"/>
                </a:highlight>
                <a:latin typeface="Arial"/>
                <a:ea typeface="Arial"/>
                <a:cs typeface="Arial"/>
                <a:sym typeface="Arial"/>
              </a:rPr>
              <a:t> (name, address, etc.)</a:t>
            </a:r>
            <a:endParaRPr sz="10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1000">
                <a:solidFill>
                  <a:srgbClr val="16191F"/>
                </a:solidFill>
                <a:highlight>
                  <a:srgbClr val="FFFFFF"/>
                </a:highlight>
                <a:latin typeface="Arial"/>
                <a:ea typeface="Arial"/>
                <a:cs typeface="Arial"/>
                <a:sym typeface="Arial"/>
              </a:rPr>
              <a:t>Using the scanned information, message data protection provides detailed audit logs, and allows you to take action to protect that data.</a:t>
            </a:r>
            <a:endParaRPr sz="1000">
              <a:solidFill>
                <a:srgbClr val="16191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281" name="Google Shape;281;p50"/>
          <p:cNvPicPr preferRelativeResize="0"/>
          <p:nvPr/>
        </p:nvPicPr>
        <p:blipFill>
          <a:blip r:embed="rId3">
            <a:alphaModFix/>
          </a:blip>
          <a:stretch>
            <a:fillRect/>
          </a:stretch>
        </p:blipFill>
        <p:spPr>
          <a:xfrm>
            <a:off x="3875625" y="1225225"/>
            <a:ext cx="5155801" cy="246716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SQS</a:t>
            </a:r>
            <a:endParaRPr/>
          </a:p>
        </p:txBody>
      </p:sp>
      <p:sp>
        <p:nvSpPr>
          <p:cNvPr id="287" name="Google Shape;28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2"/>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SQS</a:t>
            </a:r>
            <a:endParaRPr sz="2400"/>
          </a:p>
        </p:txBody>
      </p:sp>
      <p:sp>
        <p:nvSpPr>
          <p:cNvPr id="293" name="Google Shape;293;p52"/>
          <p:cNvSpPr txBox="1"/>
          <p:nvPr>
            <p:ph idx="1" type="body"/>
          </p:nvPr>
        </p:nvSpPr>
        <p:spPr>
          <a:xfrm>
            <a:off x="358375" y="1369225"/>
            <a:ext cx="3789600" cy="2968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FF0000"/>
              </a:buClr>
              <a:buSzPts val="1100"/>
              <a:buNone/>
            </a:pPr>
            <a:r>
              <a:rPr lang="en" sz="1100">
                <a:solidFill>
                  <a:srgbClr val="FF0000"/>
                </a:solidFill>
                <a:latin typeface="Arial"/>
                <a:ea typeface="Arial"/>
                <a:cs typeface="Arial"/>
                <a:sym typeface="Arial"/>
              </a:rPr>
              <a:t>Amazon Simple Queue Service (Amazon SQS) </a:t>
            </a:r>
            <a:r>
              <a:rPr lang="en" sz="1100">
                <a:latin typeface="Arial"/>
                <a:ea typeface="Arial"/>
                <a:cs typeface="Arial"/>
                <a:sym typeface="Arial"/>
              </a:rPr>
              <a:t>offers a secure, durable, and available </a:t>
            </a:r>
            <a:r>
              <a:rPr b="1" lang="en" sz="1100">
                <a:latin typeface="Arial"/>
                <a:ea typeface="Arial"/>
                <a:cs typeface="Arial"/>
                <a:sym typeface="Arial"/>
              </a:rPr>
              <a:t>hosted queue</a:t>
            </a:r>
            <a:r>
              <a:rPr lang="en" sz="1100">
                <a:latin typeface="Arial"/>
                <a:ea typeface="Arial"/>
                <a:cs typeface="Arial"/>
                <a:sym typeface="Arial"/>
              </a:rPr>
              <a:t> that lets you integrate and decouple distributed software systems and components.</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None/>
            </a:pPr>
            <a:r>
              <a:rPr lang="en" sz="1100">
                <a:latin typeface="Arial"/>
                <a:ea typeface="Arial"/>
                <a:cs typeface="Arial"/>
                <a:sym typeface="Arial"/>
              </a:rPr>
              <a:t>Amazon SQS enables you to </a:t>
            </a:r>
            <a:r>
              <a:rPr b="1" i="1" lang="en" sz="1200" u="sng">
                <a:latin typeface="Arial"/>
                <a:ea typeface="Arial"/>
                <a:cs typeface="Arial"/>
                <a:sym typeface="Arial"/>
              </a:rPr>
              <a:t>send, store, and receive</a:t>
            </a:r>
            <a:r>
              <a:rPr lang="en" sz="1100">
                <a:latin typeface="Arial"/>
                <a:ea typeface="Arial"/>
                <a:cs typeface="Arial"/>
                <a:sym typeface="Arial"/>
              </a:rPr>
              <a:t> messages between software components.</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None/>
            </a:pPr>
            <a:r>
              <a:rPr lang="en" sz="1100">
                <a:latin typeface="Arial"/>
                <a:ea typeface="Arial"/>
                <a:cs typeface="Arial"/>
                <a:sym typeface="Arial"/>
              </a:rPr>
              <a:t>An Amazon SQS queue is a temporary repository for messages that are awaiting processing.</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None/>
            </a:pPr>
            <a:r>
              <a:t/>
            </a:r>
            <a:endParaRPr sz="1100">
              <a:latin typeface="Arial"/>
              <a:ea typeface="Arial"/>
              <a:cs typeface="Arial"/>
              <a:sym typeface="Arial"/>
            </a:endParaRPr>
          </a:p>
          <a:p>
            <a:pPr indent="0" lvl="0" marL="0" rtl="0" algn="l">
              <a:lnSpc>
                <a:spcPct val="90000"/>
              </a:lnSpc>
              <a:spcBef>
                <a:spcPts val="800"/>
              </a:spcBef>
              <a:spcAft>
                <a:spcPts val="1200"/>
              </a:spcAft>
              <a:buClr>
                <a:schemeClr val="dk1"/>
              </a:buClr>
              <a:buSzPts val="1100"/>
              <a:buNone/>
            </a:pPr>
            <a:r>
              <a:rPr lang="en" sz="1100">
                <a:latin typeface="Arial"/>
                <a:ea typeface="Arial"/>
                <a:cs typeface="Arial"/>
                <a:sym typeface="Arial"/>
              </a:rPr>
              <a:t>Amazon SQS supports two types of queues – </a:t>
            </a:r>
            <a:r>
              <a:rPr lang="en" sz="1100">
                <a:solidFill>
                  <a:srgbClr val="FF0000"/>
                </a:solidFill>
                <a:latin typeface="Arial"/>
                <a:ea typeface="Arial"/>
                <a:cs typeface="Arial"/>
                <a:sym typeface="Arial"/>
              </a:rPr>
              <a:t>standard queues </a:t>
            </a:r>
            <a:r>
              <a:rPr lang="en" sz="1100">
                <a:latin typeface="Arial"/>
                <a:ea typeface="Arial"/>
                <a:cs typeface="Arial"/>
                <a:sym typeface="Arial"/>
              </a:rPr>
              <a:t>and </a:t>
            </a:r>
            <a:r>
              <a:rPr lang="en" sz="1100">
                <a:solidFill>
                  <a:srgbClr val="FF0000"/>
                </a:solidFill>
                <a:latin typeface="Arial"/>
                <a:ea typeface="Arial"/>
                <a:cs typeface="Arial"/>
                <a:sym typeface="Arial"/>
              </a:rPr>
              <a:t>FIFO queues</a:t>
            </a:r>
            <a:r>
              <a:rPr lang="en" sz="1100">
                <a:latin typeface="Arial"/>
                <a:ea typeface="Arial"/>
                <a:cs typeface="Arial"/>
                <a:sym typeface="Arial"/>
              </a:rPr>
              <a:t>. </a:t>
            </a:r>
            <a:endParaRPr sz="1100">
              <a:latin typeface="Arial"/>
              <a:ea typeface="Arial"/>
              <a:cs typeface="Arial"/>
              <a:sym typeface="Arial"/>
            </a:endParaRPr>
          </a:p>
        </p:txBody>
      </p:sp>
      <p:pic>
        <p:nvPicPr>
          <p:cNvPr id="294" name="Google Shape;294;p52"/>
          <p:cNvPicPr preferRelativeResize="0"/>
          <p:nvPr>
            <p:ph idx="2" type="body"/>
          </p:nvPr>
        </p:nvPicPr>
        <p:blipFill rotWithShape="1">
          <a:blip r:embed="rId3">
            <a:alphaModFix/>
          </a:blip>
          <a:srcRect b="0" l="0" r="0" t="0"/>
          <a:stretch/>
        </p:blipFill>
        <p:spPr>
          <a:xfrm>
            <a:off x="4443984" y="1369218"/>
            <a:ext cx="4473300" cy="1840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3"/>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SQS Standard </a:t>
            </a:r>
            <a:endParaRPr sz="2400"/>
          </a:p>
        </p:txBody>
      </p:sp>
      <p:sp>
        <p:nvSpPr>
          <p:cNvPr id="300" name="Google Shape;300;p53"/>
          <p:cNvSpPr txBox="1"/>
          <p:nvPr>
            <p:ph idx="1" type="body"/>
          </p:nvPr>
        </p:nvSpPr>
        <p:spPr>
          <a:xfrm>
            <a:off x="471500" y="1026925"/>
            <a:ext cx="3855600" cy="3012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100"/>
              <a:buNone/>
            </a:pPr>
            <a:r>
              <a:rPr lang="en" sz="1100">
                <a:latin typeface="Arial"/>
                <a:ea typeface="Arial"/>
                <a:cs typeface="Arial"/>
                <a:sym typeface="Arial"/>
              </a:rPr>
              <a:t>Amazon SQS offers standard as the default queue type.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1100"/>
              <a:buNone/>
            </a:pPr>
            <a:r>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1100"/>
              <a:buNone/>
            </a:pPr>
            <a:r>
              <a:rPr lang="en" sz="1100">
                <a:latin typeface="Arial"/>
                <a:ea typeface="Arial"/>
                <a:cs typeface="Arial"/>
                <a:sym typeface="Arial"/>
              </a:rPr>
              <a:t>Standard queues support a nearly unlimited number of API calls per second, per API action (SendMessage, ReceiveMessage, or DeleteMessage).</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1100"/>
              <a:buNone/>
            </a:pPr>
            <a:r>
              <a:t/>
            </a:r>
            <a:endParaRPr sz="1100">
              <a:latin typeface="Arial"/>
              <a:ea typeface="Arial"/>
              <a:cs typeface="Arial"/>
              <a:sym typeface="Arial"/>
            </a:endParaRPr>
          </a:p>
          <a:p>
            <a:pPr indent="0" lvl="0" marL="0" rtl="0" algn="l">
              <a:lnSpc>
                <a:spcPct val="90000"/>
              </a:lnSpc>
              <a:spcBef>
                <a:spcPts val="0"/>
              </a:spcBef>
              <a:spcAft>
                <a:spcPts val="0"/>
              </a:spcAft>
              <a:buClr>
                <a:schemeClr val="dk1"/>
              </a:buClr>
              <a:buSzPts val="1100"/>
              <a:buNone/>
            </a:pPr>
            <a:r>
              <a:rPr lang="en" sz="1100">
                <a:latin typeface="Arial"/>
                <a:ea typeface="Arial"/>
                <a:cs typeface="Arial"/>
                <a:sym typeface="Arial"/>
              </a:rPr>
              <a:t>Standard queues support at-least-once message delivery. </a:t>
            </a:r>
            <a:endParaRPr sz="1100">
              <a:latin typeface="Arial"/>
              <a:ea typeface="Arial"/>
              <a:cs typeface="Arial"/>
              <a:sym typeface="Arial"/>
            </a:endParaRPr>
          </a:p>
          <a:p>
            <a:pPr indent="0" lvl="0" marL="0" rtl="0" algn="l">
              <a:lnSpc>
                <a:spcPct val="90000"/>
              </a:lnSpc>
              <a:spcBef>
                <a:spcPts val="800"/>
              </a:spcBef>
              <a:spcAft>
                <a:spcPts val="0"/>
              </a:spcAft>
              <a:buClr>
                <a:schemeClr val="dk1"/>
              </a:buClr>
              <a:buSzPts val="1100"/>
              <a:buNone/>
            </a:pPr>
            <a:r>
              <a:rPr lang="en" sz="1100">
                <a:latin typeface="Arial"/>
                <a:ea typeface="Arial"/>
                <a:cs typeface="Arial"/>
                <a:sym typeface="Arial"/>
              </a:rPr>
              <a:t>However, occasionally (because of the highly distributed architecture that allows nearly unlimited throughput), </a:t>
            </a:r>
            <a:r>
              <a:rPr b="1" lang="en" sz="1100" u="sng">
                <a:latin typeface="Arial"/>
                <a:ea typeface="Arial"/>
                <a:cs typeface="Arial"/>
                <a:sym typeface="Arial"/>
              </a:rPr>
              <a:t>more than one copy of a message might be delivered out of order. </a:t>
            </a:r>
            <a:endParaRPr b="1" sz="1100" u="sng">
              <a:latin typeface="Arial"/>
              <a:ea typeface="Arial"/>
              <a:cs typeface="Arial"/>
              <a:sym typeface="Arial"/>
            </a:endParaRPr>
          </a:p>
          <a:p>
            <a:pPr indent="0" lvl="0" marL="0" rtl="0" algn="l">
              <a:lnSpc>
                <a:spcPct val="90000"/>
              </a:lnSpc>
              <a:spcBef>
                <a:spcPts val="800"/>
              </a:spcBef>
              <a:spcAft>
                <a:spcPts val="0"/>
              </a:spcAft>
              <a:buClr>
                <a:schemeClr val="dk1"/>
              </a:buClr>
              <a:buSzPts val="1100"/>
              <a:buNone/>
            </a:pPr>
            <a:r>
              <a:rPr lang="en" sz="1100">
                <a:latin typeface="Arial"/>
                <a:ea typeface="Arial"/>
                <a:cs typeface="Arial"/>
                <a:sym typeface="Arial"/>
              </a:rPr>
              <a:t>Standard queues provide best-effort ordering which ensures that messages are generally delivered in the same order as they're sent.</a:t>
            </a:r>
            <a:endParaRPr sz="1100">
              <a:latin typeface="Arial"/>
              <a:ea typeface="Arial"/>
              <a:cs typeface="Arial"/>
              <a:sym typeface="Arial"/>
            </a:endParaRPr>
          </a:p>
          <a:p>
            <a:pPr indent="0" lvl="0" marL="0" rtl="0" algn="l">
              <a:lnSpc>
                <a:spcPct val="90000"/>
              </a:lnSpc>
              <a:spcBef>
                <a:spcPts val="800"/>
              </a:spcBef>
              <a:spcAft>
                <a:spcPts val="1200"/>
              </a:spcAft>
              <a:buClr>
                <a:schemeClr val="dk1"/>
              </a:buClr>
              <a:buSzPts val="1100"/>
              <a:buNone/>
            </a:pPr>
            <a:r>
              <a:t/>
            </a:r>
            <a:endParaRPr sz="1100">
              <a:latin typeface="Arial"/>
              <a:ea typeface="Arial"/>
              <a:cs typeface="Arial"/>
              <a:sym typeface="Arial"/>
            </a:endParaRPr>
          </a:p>
        </p:txBody>
      </p:sp>
      <p:pic>
        <p:nvPicPr>
          <p:cNvPr id="301" name="Google Shape;301;p53"/>
          <p:cNvPicPr preferRelativeResize="0"/>
          <p:nvPr>
            <p:ph idx="2" type="body"/>
          </p:nvPr>
        </p:nvPicPr>
        <p:blipFill rotWithShape="1">
          <a:blip r:embed="rId3">
            <a:alphaModFix/>
          </a:blip>
          <a:srcRect b="0" l="0" r="0" t="0"/>
          <a:stretch/>
        </p:blipFill>
        <p:spPr>
          <a:xfrm>
            <a:off x="4902010" y="1026916"/>
            <a:ext cx="3570000" cy="2771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4"/>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SQS </a:t>
            </a:r>
            <a:r>
              <a:rPr b="1" lang="en" sz="2400" u="sng"/>
              <a:t>Standard </a:t>
            </a:r>
            <a:r>
              <a:rPr lang="en" sz="2400"/>
              <a:t>Scenarios</a:t>
            </a:r>
            <a:endParaRPr sz="2400"/>
          </a:p>
        </p:txBody>
      </p:sp>
      <p:sp>
        <p:nvSpPr>
          <p:cNvPr id="307" name="Google Shape;307;p54"/>
          <p:cNvSpPr txBox="1"/>
          <p:nvPr>
            <p:ph idx="1" type="body"/>
          </p:nvPr>
        </p:nvSpPr>
        <p:spPr>
          <a:xfrm>
            <a:off x="369825" y="1342669"/>
            <a:ext cx="48714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100"/>
              <a:buNone/>
            </a:pPr>
            <a:r>
              <a:rPr lang="en" sz="1100"/>
              <a:t>You can use standard message queues in many scenarios, as long as your application can process messages that arrive more than once and out of order, for example:</a:t>
            </a:r>
            <a:endParaRPr/>
          </a:p>
          <a:p>
            <a:pPr indent="-184150" lvl="0" marL="177800" rtl="0" algn="l">
              <a:lnSpc>
                <a:spcPct val="90000"/>
              </a:lnSpc>
              <a:spcBef>
                <a:spcPts val="800"/>
              </a:spcBef>
              <a:spcAft>
                <a:spcPts val="0"/>
              </a:spcAft>
              <a:buClr>
                <a:schemeClr val="dk1"/>
              </a:buClr>
              <a:buSzPts val="1100"/>
              <a:buChar char="●"/>
            </a:pPr>
            <a:r>
              <a:rPr b="1" lang="en" sz="1100"/>
              <a:t>Decouple live user requests from intensive background work</a:t>
            </a:r>
            <a:r>
              <a:rPr lang="en" sz="1100"/>
              <a:t> – Let users upload media while resizing or encoding it.</a:t>
            </a:r>
            <a:endParaRPr/>
          </a:p>
          <a:p>
            <a:pPr indent="-184150" lvl="0" marL="177800" rtl="0" algn="l">
              <a:lnSpc>
                <a:spcPct val="90000"/>
              </a:lnSpc>
              <a:spcBef>
                <a:spcPts val="800"/>
              </a:spcBef>
              <a:spcAft>
                <a:spcPts val="0"/>
              </a:spcAft>
              <a:buClr>
                <a:schemeClr val="dk1"/>
              </a:buClr>
              <a:buSzPts val="1100"/>
              <a:buChar char="●"/>
            </a:pPr>
            <a:r>
              <a:rPr b="1" lang="en" sz="1100"/>
              <a:t>Allocate tasks to multiple worker nodes</a:t>
            </a:r>
            <a:r>
              <a:rPr lang="en" sz="1100"/>
              <a:t> – Process a high number of credit card validation requests.</a:t>
            </a:r>
            <a:endParaRPr/>
          </a:p>
          <a:p>
            <a:pPr indent="-184150" lvl="0" marL="177800" rtl="0" algn="l">
              <a:lnSpc>
                <a:spcPct val="90000"/>
              </a:lnSpc>
              <a:spcBef>
                <a:spcPts val="800"/>
              </a:spcBef>
              <a:spcAft>
                <a:spcPts val="0"/>
              </a:spcAft>
              <a:buClr>
                <a:schemeClr val="dk1"/>
              </a:buClr>
              <a:buSzPts val="1100"/>
              <a:buChar char="●"/>
            </a:pPr>
            <a:r>
              <a:rPr b="1" lang="en" sz="1100"/>
              <a:t>Batch messages for future processing</a:t>
            </a:r>
            <a:r>
              <a:rPr lang="en" sz="1100"/>
              <a:t> – Schedule multiple entries to be added to a database.</a:t>
            </a:r>
            <a:endParaRPr/>
          </a:p>
          <a:p>
            <a:pPr indent="0" lvl="0" marL="0" rtl="0" algn="l">
              <a:lnSpc>
                <a:spcPct val="90000"/>
              </a:lnSpc>
              <a:spcBef>
                <a:spcPts val="800"/>
              </a:spcBef>
              <a:spcAft>
                <a:spcPts val="1200"/>
              </a:spcAft>
              <a:buClr>
                <a:schemeClr val="dk1"/>
              </a:buClr>
              <a:buSzPts val="1100"/>
              <a:buNone/>
            </a:pPr>
            <a:r>
              <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5"/>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SQS FIFO</a:t>
            </a:r>
            <a:endParaRPr/>
          </a:p>
        </p:txBody>
      </p:sp>
      <p:sp>
        <p:nvSpPr>
          <p:cNvPr id="313" name="Google Shape;313;p55"/>
          <p:cNvSpPr txBox="1"/>
          <p:nvPr>
            <p:ph idx="1" type="body"/>
          </p:nvPr>
        </p:nvSpPr>
        <p:spPr>
          <a:xfrm>
            <a:off x="471505" y="1026932"/>
            <a:ext cx="4028100" cy="3963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FF0000"/>
              </a:buClr>
              <a:buSzPts val="1100"/>
              <a:buNone/>
            </a:pPr>
            <a:r>
              <a:rPr lang="en" sz="1000">
                <a:solidFill>
                  <a:srgbClr val="FF0000"/>
                </a:solidFill>
              </a:rPr>
              <a:t>Amazon SQS FIFO (First-In-First-Out) </a:t>
            </a:r>
            <a:r>
              <a:rPr lang="en" sz="1000"/>
              <a:t>queues have all the capabilities of the standard queues, but are designed to enhance messaging between applications when the order of operations and events is critical, or where duplicates can't be tolerated.</a:t>
            </a:r>
            <a:endParaRPr sz="1000"/>
          </a:p>
          <a:p>
            <a:pPr indent="0" lvl="0" marL="0" rtl="0" algn="l">
              <a:lnSpc>
                <a:spcPct val="90000"/>
              </a:lnSpc>
              <a:spcBef>
                <a:spcPts val="800"/>
              </a:spcBef>
              <a:spcAft>
                <a:spcPts val="0"/>
              </a:spcAft>
              <a:buClr>
                <a:schemeClr val="dk1"/>
              </a:buClr>
              <a:buSzPts val="1100"/>
              <a:buNone/>
            </a:pPr>
            <a:r>
              <a:rPr lang="en" sz="1000"/>
              <a:t>Examples of situations where you might use FIFO queues include the following:</a:t>
            </a:r>
            <a:endParaRPr sz="1000"/>
          </a:p>
          <a:p>
            <a:pPr indent="-177800" lvl="0" marL="177800" rtl="0" algn="l">
              <a:lnSpc>
                <a:spcPct val="90000"/>
              </a:lnSpc>
              <a:spcBef>
                <a:spcPts val="800"/>
              </a:spcBef>
              <a:spcAft>
                <a:spcPts val="0"/>
              </a:spcAft>
              <a:buClr>
                <a:schemeClr val="dk1"/>
              </a:buClr>
              <a:buSzPts val="1000"/>
              <a:buChar char="●"/>
            </a:pPr>
            <a:r>
              <a:rPr lang="en" sz="1000"/>
              <a:t>E-commerce order management system where order is critical</a:t>
            </a:r>
            <a:endParaRPr sz="1000"/>
          </a:p>
          <a:p>
            <a:pPr indent="-177800" lvl="0" marL="177800" rtl="0" algn="l">
              <a:lnSpc>
                <a:spcPct val="90000"/>
              </a:lnSpc>
              <a:spcBef>
                <a:spcPts val="800"/>
              </a:spcBef>
              <a:spcAft>
                <a:spcPts val="0"/>
              </a:spcAft>
              <a:buClr>
                <a:schemeClr val="dk1"/>
              </a:buClr>
              <a:buSzPts val="1000"/>
              <a:buChar char="●"/>
            </a:pPr>
            <a:r>
              <a:rPr lang="en" sz="1000"/>
              <a:t>Integrating with a third-party systems where events need to be processed in order</a:t>
            </a:r>
            <a:endParaRPr sz="1000"/>
          </a:p>
          <a:p>
            <a:pPr indent="-177800" lvl="0" marL="177800" rtl="0" algn="l">
              <a:lnSpc>
                <a:spcPct val="90000"/>
              </a:lnSpc>
              <a:spcBef>
                <a:spcPts val="800"/>
              </a:spcBef>
              <a:spcAft>
                <a:spcPts val="0"/>
              </a:spcAft>
              <a:buClr>
                <a:schemeClr val="dk1"/>
              </a:buClr>
              <a:buSzPts val="1000"/>
              <a:buChar char="●"/>
            </a:pPr>
            <a:r>
              <a:rPr lang="en" sz="1000"/>
              <a:t>Processing user-entered inputs in the order entered</a:t>
            </a:r>
            <a:endParaRPr sz="1000"/>
          </a:p>
          <a:p>
            <a:pPr indent="-177800" lvl="0" marL="177800" rtl="0" algn="l">
              <a:lnSpc>
                <a:spcPct val="90000"/>
              </a:lnSpc>
              <a:spcBef>
                <a:spcPts val="800"/>
              </a:spcBef>
              <a:spcAft>
                <a:spcPts val="0"/>
              </a:spcAft>
              <a:buClr>
                <a:schemeClr val="dk1"/>
              </a:buClr>
              <a:buSzPts val="1000"/>
              <a:buChar char="●"/>
            </a:pPr>
            <a:r>
              <a:rPr lang="en" sz="1000"/>
              <a:t>Communications and networking – Sending and receiving data and information in the same order</a:t>
            </a:r>
            <a:endParaRPr sz="1000"/>
          </a:p>
          <a:p>
            <a:pPr indent="-177800" lvl="0" marL="177800" rtl="0" algn="l">
              <a:lnSpc>
                <a:spcPct val="90000"/>
              </a:lnSpc>
              <a:spcBef>
                <a:spcPts val="800"/>
              </a:spcBef>
              <a:spcAft>
                <a:spcPts val="0"/>
              </a:spcAft>
              <a:buClr>
                <a:schemeClr val="dk1"/>
              </a:buClr>
              <a:buSzPts val="1000"/>
              <a:buChar char="●"/>
            </a:pPr>
            <a:r>
              <a:rPr lang="en" sz="1000"/>
              <a:t>Computer systems – Making sure that user-entered commands are run in the right order</a:t>
            </a:r>
            <a:endParaRPr sz="1000"/>
          </a:p>
          <a:p>
            <a:pPr indent="-177800" lvl="0" marL="177800" rtl="0" algn="l">
              <a:lnSpc>
                <a:spcPct val="90000"/>
              </a:lnSpc>
              <a:spcBef>
                <a:spcPts val="800"/>
              </a:spcBef>
              <a:spcAft>
                <a:spcPts val="0"/>
              </a:spcAft>
              <a:buClr>
                <a:schemeClr val="dk1"/>
              </a:buClr>
              <a:buSzPts val="1000"/>
              <a:buChar char="●"/>
            </a:pPr>
            <a:r>
              <a:rPr lang="en" sz="1000"/>
              <a:t>Educational institutes – Preventing a student from enrolling in a course before registering for an account</a:t>
            </a:r>
            <a:endParaRPr sz="1000"/>
          </a:p>
          <a:p>
            <a:pPr indent="-177800" lvl="0" marL="177800" rtl="0" algn="l">
              <a:lnSpc>
                <a:spcPct val="90000"/>
              </a:lnSpc>
              <a:spcBef>
                <a:spcPts val="800"/>
              </a:spcBef>
              <a:spcAft>
                <a:spcPts val="0"/>
              </a:spcAft>
              <a:buClr>
                <a:schemeClr val="dk1"/>
              </a:buClr>
              <a:buSzPts val="1000"/>
              <a:buChar char="●"/>
            </a:pPr>
            <a:r>
              <a:rPr lang="en" sz="1000"/>
              <a:t>Online ticketing system – Where tickets are distributed on a first come first serve basis</a:t>
            </a:r>
            <a:endParaRPr sz="1000"/>
          </a:p>
        </p:txBody>
      </p:sp>
      <p:pic>
        <p:nvPicPr>
          <p:cNvPr id="314" name="Google Shape;314;p55"/>
          <p:cNvPicPr preferRelativeResize="0"/>
          <p:nvPr>
            <p:ph idx="2" type="body"/>
          </p:nvPr>
        </p:nvPicPr>
        <p:blipFill rotWithShape="1">
          <a:blip r:embed="rId3">
            <a:alphaModFix/>
          </a:blip>
          <a:srcRect b="0" l="0" r="0" t="0"/>
          <a:stretch/>
        </p:blipFill>
        <p:spPr>
          <a:xfrm>
            <a:off x="4828496" y="1369219"/>
            <a:ext cx="3864900" cy="279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FIFO Example with SNS &amp; SQS</a:t>
            </a:r>
            <a:endParaRPr/>
          </a:p>
        </p:txBody>
      </p:sp>
      <p:pic>
        <p:nvPicPr>
          <p:cNvPr id="320" name="Google Shape;320;p56"/>
          <p:cNvPicPr preferRelativeResize="0"/>
          <p:nvPr/>
        </p:nvPicPr>
        <p:blipFill>
          <a:blip r:embed="rId3">
            <a:alphaModFix/>
          </a:blip>
          <a:stretch>
            <a:fillRect/>
          </a:stretch>
        </p:blipFill>
        <p:spPr>
          <a:xfrm>
            <a:off x="1349900" y="1091750"/>
            <a:ext cx="6562621" cy="36914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7"/>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Calibri"/>
              <a:buNone/>
            </a:pPr>
            <a:br>
              <a:rPr lang="en" sz="2400"/>
            </a:br>
            <a:r>
              <a:rPr lang="en" sz="2400"/>
              <a:t>SQS - Visibility timeout</a:t>
            </a:r>
            <a:br>
              <a:rPr lang="en" sz="2400"/>
            </a:br>
            <a:endParaRPr sz="2400"/>
          </a:p>
        </p:txBody>
      </p:sp>
      <p:sp>
        <p:nvSpPr>
          <p:cNvPr id="326" name="Google Shape;326;p57"/>
          <p:cNvSpPr txBox="1"/>
          <p:nvPr>
            <p:ph idx="1" type="body"/>
          </p:nvPr>
        </p:nvSpPr>
        <p:spPr>
          <a:xfrm>
            <a:off x="241125" y="1369225"/>
            <a:ext cx="33561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100"/>
              <a:buNone/>
            </a:pPr>
            <a:r>
              <a:rPr b="1" lang="en" sz="1100" u="sng"/>
              <a:t>The amount of time a message is invisible in the queue after a reader picks it up.</a:t>
            </a:r>
            <a:endParaRPr b="1" u="sng"/>
          </a:p>
          <a:p>
            <a:pPr indent="0" lvl="0" marL="0" rtl="0" algn="l">
              <a:lnSpc>
                <a:spcPct val="90000"/>
              </a:lnSpc>
              <a:spcBef>
                <a:spcPts val="0"/>
              </a:spcBef>
              <a:spcAft>
                <a:spcPts val="0"/>
              </a:spcAft>
              <a:buClr>
                <a:schemeClr val="dk1"/>
              </a:buClr>
              <a:buSzPts val="1100"/>
              <a:buNone/>
            </a:pPr>
            <a:r>
              <a:t/>
            </a:r>
            <a:endParaRPr b="1" u="sng"/>
          </a:p>
          <a:p>
            <a:pPr indent="-184150" lvl="0" marL="177800" rtl="0" algn="l">
              <a:lnSpc>
                <a:spcPct val="90000"/>
              </a:lnSpc>
              <a:spcBef>
                <a:spcPts val="800"/>
              </a:spcBef>
              <a:spcAft>
                <a:spcPts val="0"/>
              </a:spcAft>
              <a:buClr>
                <a:schemeClr val="dk1"/>
              </a:buClr>
              <a:buSzPts val="1100"/>
              <a:buChar char="●"/>
            </a:pPr>
            <a:r>
              <a:rPr lang="en" sz="1100"/>
              <a:t>Provided the job is processed before the visibility timeout expires, the message will then be deleted from the queue.</a:t>
            </a:r>
            <a:endParaRPr sz="1100"/>
          </a:p>
          <a:p>
            <a:pPr indent="-184150" lvl="0" marL="177800" rtl="0" algn="l">
              <a:lnSpc>
                <a:spcPct val="90000"/>
              </a:lnSpc>
              <a:spcBef>
                <a:spcPts val="800"/>
              </a:spcBef>
              <a:spcAft>
                <a:spcPts val="0"/>
              </a:spcAft>
              <a:buClr>
                <a:schemeClr val="dk1"/>
              </a:buClr>
              <a:buSzPts val="1100"/>
              <a:buChar char="●"/>
            </a:pPr>
            <a:r>
              <a:rPr lang="en" sz="1100"/>
              <a:t>If the job is not processed within the visibility timeout, the message will become visible again and another reader will process it.</a:t>
            </a:r>
            <a:endParaRPr sz="1100"/>
          </a:p>
          <a:p>
            <a:pPr indent="-184150" lvl="0" marL="177800" rtl="0" algn="l">
              <a:lnSpc>
                <a:spcPct val="90000"/>
              </a:lnSpc>
              <a:spcBef>
                <a:spcPts val="800"/>
              </a:spcBef>
              <a:spcAft>
                <a:spcPts val="0"/>
              </a:spcAft>
              <a:buClr>
                <a:schemeClr val="dk1"/>
              </a:buClr>
              <a:buSzPts val="1100"/>
              <a:buChar char="●"/>
            </a:pPr>
            <a:r>
              <a:rPr lang="en" sz="1100"/>
              <a:t>This could result in the same message being delivered twice.</a:t>
            </a:r>
            <a:endParaRPr sz="1100"/>
          </a:p>
          <a:p>
            <a:pPr indent="-184150" lvl="0" marL="177800" rtl="0" algn="l">
              <a:lnSpc>
                <a:spcPct val="90000"/>
              </a:lnSpc>
              <a:spcBef>
                <a:spcPts val="800"/>
              </a:spcBef>
              <a:spcAft>
                <a:spcPts val="0"/>
              </a:spcAft>
              <a:buClr>
                <a:schemeClr val="dk1"/>
              </a:buClr>
              <a:buSzPts val="1100"/>
              <a:buChar char="●"/>
            </a:pPr>
            <a:r>
              <a:rPr lang="en" sz="1100"/>
              <a:t>The default visibility timeout is 30 seconds.</a:t>
            </a:r>
            <a:endParaRPr sz="1100"/>
          </a:p>
          <a:p>
            <a:pPr indent="-184150" lvl="0" marL="177800" rtl="0" algn="l">
              <a:lnSpc>
                <a:spcPct val="90000"/>
              </a:lnSpc>
              <a:spcBef>
                <a:spcPts val="800"/>
              </a:spcBef>
              <a:spcAft>
                <a:spcPts val="0"/>
              </a:spcAft>
              <a:buClr>
                <a:schemeClr val="dk1"/>
              </a:buClr>
              <a:buSzPts val="1100"/>
              <a:buChar char="●"/>
            </a:pPr>
            <a:r>
              <a:rPr lang="en" sz="1100"/>
              <a:t>Increase it if your task takes &gt; 30 seconds.</a:t>
            </a:r>
            <a:endParaRPr sz="1100"/>
          </a:p>
          <a:p>
            <a:pPr indent="-184150" lvl="0" marL="177800" rtl="0" algn="l">
              <a:lnSpc>
                <a:spcPct val="90000"/>
              </a:lnSpc>
              <a:spcBef>
                <a:spcPts val="800"/>
              </a:spcBef>
              <a:spcAft>
                <a:spcPts val="1200"/>
              </a:spcAft>
              <a:buClr>
                <a:schemeClr val="dk1"/>
              </a:buClr>
              <a:buSzPts val="1100"/>
              <a:buChar char="●"/>
            </a:pPr>
            <a:r>
              <a:rPr lang="en" sz="1100"/>
              <a:t>The maximum is 12 hours.</a:t>
            </a:r>
            <a:endParaRPr sz="1100"/>
          </a:p>
        </p:txBody>
      </p:sp>
      <p:pic>
        <p:nvPicPr>
          <p:cNvPr id="327" name="Google Shape;327;p57"/>
          <p:cNvPicPr preferRelativeResize="0"/>
          <p:nvPr>
            <p:ph idx="2" type="body"/>
          </p:nvPr>
        </p:nvPicPr>
        <p:blipFill rotWithShape="1">
          <a:blip r:embed="rId3">
            <a:alphaModFix/>
          </a:blip>
          <a:srcRect b="0" l="0" r="0" t="0"/>
          <a:stretch/>
        </p:blipFill>
        <p:spPr>
          <a:xfrm>
            <a:off x="3709073" y="1369219"/>
            <a:ext cx="5359200" cy="301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31"/>
          <p:cNvPicPr preferRelativeResize="0"/>
          <p:nvPr/>
        </p:nvPicPr>
        <p:blipFill>
          <a:blip r:embed="rId3">
            <a:alphaModFix/>
          </a:blip>
          <a:stretch>
            <a:fillRect/>
          </a:stretch>
        </p:blipFill>
        <p:spPr>
          <a:xfrm>
            <a:off x="2099688" y="99438"/>
            <a:ext cx="4944624" cy="49446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8"/>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SQS Polling: Short and Long polling</a:t>
            </a:r>
            <a:endParaRPr/>
          </a:p>
        </p:txBody>
      </p:sp>
      <p:sp>
        <p:nvSpPr>
          <p:cNvPr id="333" name="Google Shape;333;p58"/>
          <p:cNvSpPr txBox="1"/>
          <p:nvPr>
            <p:ph idx="1" type="body"/>
          </p:nvPr>
        </p:nvSpPr>
        <p:spPr>
          <a:xfrm>
            <a:off x="323350" y="1268019"/>
            <a:ext cx="3444900" cy="32634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0"/>
              </a:spcBef>
              <a:spcAft>
                <a:spcPts val="0"/>
              </a:spcAft>
              <a:buClr>
                <a:schemeClr val="dk1"/>
              </a:buClr>
              <a:buSzPts val="1100"/>
              <a:buNone/>
            </a:pPr>
            <a:r>
              <a:rPr lang="en" sz="1100">
                <a:latin typeface="Arial"/>
                <a:ea typeface="Arial"/>
                <a:cs typeface="Arial"/>
                <a:sym typeface="Arial"/>
              </a:rPr>
              <a:t>SQS uses </a:t>
            </a:r>
            <a:r>
              <a:rPr b="1" lang="en" sz="1100">
                <a:latin typeface="Arial"/>
                <a:ea typeface="Arial"/>
                <a:cs typeface="Arial"/>
                <a:sym typeface="Arial"/>
              </a:rPr>
              <a:t>short polling</a:t>
            </a:r>
            <a:r>
              <a:rPr lang="en" sz="1100">
                <a:latin typeface="Arial"/>
                <a:ea typeface="Arial"/>
                <a:cs typeface="Arial"/>
                <a:sym typeface="Arial"/>
              </a:rPr>
              <a:t> and </a:t>
            </a:r>
            <a:r>
              <a:rPr b="1" lang="en" sz="1100">
                <a:latin typeface="Arial"/>
                <a:ea typeface="Arial"/>
                <a:cs typeface="Arial"/>
                <a:sym typeface="Arial"/>
              </a:rPr>
              <a:t>long polling</a:t>
            </a:r>
            <a:r>
              <a:rPr lang="en" sz="1100">
                <a:latin typeface="Arial"/>
                <a:ea typeface="Arial"/>
                <a:cs typeface="Arial"/>
                <a:sym typeface="Arial"/>
              </a:rPr>
              <a:t>:</a:t>
            </a:r>
            <a:endParaRPr sz="1100">
              <a:latin typeface="Arial"/>
              <a:ea typeface="Arial"/>
              <a:cs typeface="Arial"/>
              <a:sym typeface="Arial"/>
            </a:endParaRPr>
          </a:p>
          <a:p>
            <a:pPr indent="-114300" lvl="0" marL="177800" rtl="0" algn="l">
              <a:lnSpc>
                <a:spcPct val="90000"/>
              </a:lnSpc>
              <a:spcBef>
                <a:spcPts val="800"/>
              </a:spcBef>
              <a:spcAft>
                <a:spcPts val="0"/>
              </a:spcAft>
              <a:buClr>
                <a:schemeClr val="dk1"/>
              </a:buClr>
              <a:buSzPts val="1100"/>
              <a:buNone/>
            </a:pPr>
            <a:r>
              <a:t/>
            </a:r>
            <a:endParaRPr sz="1100">
              <a:latin typeface="Arial"/>
              <a:ea typeface="Arial"/>
              <a:cs typeface="Arial"/>
              <a:sym typeface="Arial"/>
            </a:endParaRPr>
          </a:p>
          <a:p>
            <a:pPr indent="-184150" lvl="0" marL="177800" rtl="0" algn="l">
              <a:lnSpc>
                <a:spcPct val="90000"/>
              </a:lnSpc>
              <a:spcBef>
                <a:spcPts val="800"/>
              </a:spcBef>
              <a:spcAft>
                <a:spcPts val="0"/>
              </a:spcAft>
              <a:buClr>
                <a:schemeClr val="dk1"/>
              </a:buClr>
              <a:buSzPts val="1100"/>
              <a:buFont typeface="Arial"/>
              <a:buChar char="●"/>
            </a:pPr>
            <a:r>
              <a:rPr lang="en" sz="1100">
                <a:latin typeface="Arial"/>
                <a:ea typeface="Arial"/>
                <a:cs typeface="Arial"/>
                <a:sym typeface="Arial"/>
              </a:rPr>
              <a:t>Amazon SQS long polling is a way to retrieve messages from SQS queues.</a:t>
            </a:r>
            <a:endParaRPr>
              <a:latin typeface="Arial"/>
              <a:ea typeface="Arial"/>
              <a:cs typeface="Arial"/>
              <a:sym typeface="Arial"/>
            </a:endParaRPr>
          </a:p>
          <a:p>
            <a:pPr indent="-114300" lvl="0" marL="177800" rtl="0" algn="l">
              <a:lnSpc>
                <a:spcPct val="90000"/>
              </a:lnSpc>
              <a:spcBef>
                <a:spcPts val="800"/>
              </a:spcBef>
              <a:spcAft>
                <a:spcPts val="0"/>
              </a:spcAft>
              <a:buClr>
                <a:schemeClr val="dk1"/>
              </a:buClr>
              <a:buSzPts val="1100"/>
              <a:buNone/>
            </a:pPr>
            <a:r>
              <a:t/>
            </a:r>
            <a:endParaRPr sz="1100">
              <a:latin typeface="Arial"/>
              <a:ea typeface="Arial"/>
              <a:cs typeface="Arial"/>
              <a:sym typeface="Arial"/>
            </a:endParaRPr>
          </a:p>
          <a:p>
            <a:pPr indent="-184150" lvl="0" marL="177800" rtl="0" algn="l">
              <a:lnSpc>
                <a:spcPct val="90000"/>
              </a:lnSpc>
              <a:spcBef>
                <a:spcPts val="800"/>
              </a:spcBef>
              <a:spcAft>
                <a:spcPts val="0"/>
              </a:spcAft>
              <a:buClr>
                <a:schemeClr val="dk1"/>
              </a:buClr>
              <a:buSzPts val="1100"/>
              <a:buFont typeface="Arial"/>
              <a:buChar char="●"/>
            </a:pPr>
            <a:r>
              <a:rPr lang="en" sz="1100">
                <a:latin typeface="Arial"/>
                <a:ea typeface="Arial"/>
                <a:cs typeface="Arial"/>
                <a:sym typeface="Arial"/>
              </a:rPr>
              <a:t>Short polling returns immediately (even if the message queue is empty).</a:t>
            </a:r>
            <a:endParaRPr>
              <a:latin typeface="Arial"/>
              <a:ea typeface="Arial"/>
              <a:cs typeface="Arial"/>
              <a:sym typeface="Arial"/>
            </a:endParaRPr>
          </a:p>
          <a:p>
            <a:pPr indent="-114300" lvl="0" marL="177800" rtl="0" algn="l">
              <a:lnSpc>
                <a:spcPct val="90000"/>
              </a:lnSpc>
              <a:spcBef>
                <a:spcPts val="800"/>
              </a:spcBef>
              <a:spcAft>
                <a:spcPts val="0"/>
              </a:spcAft>
              <a:buClr>
                <a:schemeClr val="dk1"/>
              </a:buClr>
              <a:buSzPts val="1100"/>
              <a:buNone/>
            </a:pPr>
            <a:r>
              <a:t/>
            </a:r>
            <a:endParaRPr sz="1100">
              <a:latin typeface="Arial"/>
              <a:ea typeface="Arial"/>
              <a:cs typeface="Arial"/>
              <a:sym typeface="Arial"/>
            </a:endParaRPr>
          </a:p>
          <a:p>
            <a:pPr indent="-184150" lvl="0" marL="177800" rtl="0" algn="l">
              <a:lnSpc>
                <a:spcPct val="90000"/>
              </a:lnSpc>
              <a:spcBef>
                <a:spcPts val="800"/>
              </a:spcBef>
              <a:spcAft>
                <a:spcPts val="0"/>
              </a:spcAft>
              <a:buClr>
                <a:schemeClr val="dk1"/>
              </a:buClr>
              <a:buSzPts val="1100"/>
              <a:buFont typeface="Arial"/>
              <a:buChar char="●"/>
            </a:pPr>
            <a:r>
              <a:rPr lang="en" sz="1100">
                <a:latin typeface="Arial"/>
                <a:ea typeface="Arial"/>
                <a:cs typeface="Arial"/>
                <a:sym typeface="Arial"/>
              </a:rPr>
              <a:t>Long polling doesn’t return a response until a message arrives in the message queue or the long poll times out.</a:t>
            </a:r>
            <a:endParaRPr>
              <a:latin typeface="Arial"/>
              <a:ea typeface="Arial"/>
              <a:cs typeface="Arial"/>
              <a:sym typeface="Arial"/>
            </a:endParaRPr>
          </a:p>
          <a:p>
            <a:pPr indent="-114300" lvl="0" marL="177800" rtl="0" algn="l">
              <a:lnSpc>
                <a:spcPct val="90000"/>
              </a:lnSpc>
              <a:spcBef>
                <a:spcPts val="800"/>
              </a:spcBef>
              <a:spcAft>
                <a:spcPts val="0"/>
              </a:spcAft>
              <a:buClr>
                <a:schemeClr val="dk1"/>
              </a:buClr>
              <a:buSzPts val="1100"/>
              <a:buNone/>
            </a:pPr>
            <a:r>
              <a:t/>
            </a:r>
            <a:endParaRPr sz="1100">
              <a:latin typeface="Arial"/>
              <a:ea typeface="Arial"/>
              <a:cs typeface="Arial"/>
              <a:sym typeface="Arial"/>
            </a:endParaRPr>
          </a:p>
          <a:p>
            <a:pPr indent="-184150" lvl="0" marL="177800" rtl="0" algn="l">
              <a:lnSpc>
                <a:spcPct val="90000"/>
              </a:lnSpc>
              <a:spcBef>
                <a:spcPts val="800"/>
              </a:spcBef>
              <a:spcAft>
                <a:spcPts val="0"/>
              </a:spcAft>
              <a:buClr>
                <a:schemeClr val="dk1"/>
              </a:buClr>
              <a:buSzPts val="1100"/>
              <a:buFont typeface="Arial"/>
              <a:buChar char="●"/>
            </a:pPr>
            <a:r>
              <a:rPr lang="en" sz="1100">
                <a:latin typeface="Arial"/>
                <a:ea typeface="Arial"/>
                <a:cs typeface="Arial"/>
                <a:sym typeface="Arial"/>
              </a:rPr>
              <a:t>Long polling can be enabled at the queue level or at the API level using WaitTimeSeconds.</a:t>
            </a:r>
            <a:endParaRPr>
              <a:latin typeface="Arial"/>
              <a:ea typeface="Arial"/>
              <a:cs typeface="Arial"/>
              <a:sym typeface="Arial"/>
            </a:endParaRPr>
          </a:p>
          <a:p>
            <a:pPr indent="-114300" lvl="0" marL="177800" rtl="0" algn="l">
              <a:lnSpc>
                <a:spcPct val="90000"/>
              </a:lnSpc>
              <a:spcBef>
                <a:spcPts val="800"/>
              </a:spcBef>
              <a:spcAft>
                <a:spcPts val="0"/>
              </a:spcAft>
              <a:buClr>
                <a:schemeClr val="dk1"/>
              </a:buClr>
              <a:buSzPts val="1100"/>
              <a:buNone/>
            </a:pPr>
            <a:r>
              <a:t/>
            </a:r>
            <a:endParaRPr sz="1100">
              <a:latin typeface="Arial"/>
              <a:ea typeface="Arial"/>
              <a:cs typeface="Arial"/>
              <a:sym typeface="Arial"/>
            </a:endParaRPr>
          </a:p>
          <a:p>
            <a:pPr indent="-184150" lvl="0" marL="177800" rtl="0" algn="l">
              <a:lnSpc>
                <a:spcPct val="90000"/>
              </a:lnSpc>
              <a:spcBef>
                <a:spcPts val="800"/>
              </a:spcBef>
              <a:spcAft>
                <a:spcPts val="1200"/>
              </a:spcAft>
              <a:buClr>
                <a:schemeClr val="dk1"/>
              </a:buClr>
              <a:buSzPts val="1100"/>
              <a:buFont typeface="Arial"/>
              <a:buChar char="●"/>
            </a:pPr>
            <a:r>
              <a:rPr lang="en" sz="1100">
                <a:latin typeface="Arial"/>
                <a:ea typeface="Arial"/>
                <a:cs typeface="Arial"/>
                <a:sym typeface="Arial"/>
              </a:rPr>
              <a:t>Long polling is in effect when the Receive Message Wait Time is a value greater than 0 seconds and up to 20 seconds.</a:t>
            </a:r>
            <a:endParaRPr sz="1100">
              <a:latin typeface="Arial"/>
              <a:ea typeface="Arial"/>
              <a:cs typeface="Arial"/>
              <a:sym typeface="Arial"/>
            </a:endParaRPr>
          </a:p>
        </p:txBody>
      </p:sp>
      <p:pic>
        <p:nvPicPr>
          <p:cNvPr id="334" name="Google Shape;334;p58"/>
          <p:cNvPicPr preferRelativeResize="0"/>
          <p:nvPr>
            <p:ph idx="2" type="body"/>
          </p:nvPr>
        </p:nvPicPr>
        <p:blipFill rotWithShape="1">
          <a:blip r:embed="rId3">
            <a:alphaModFix/>
          </a:blip>
          <a:srcRect b="0" l="0" r="0" t="0"/>
          <a:stretch/>
        </p:blipFill>
        <p:spPr>
          <a:xfrm>
            <a:off x="4162805" y="1268016"/>
            <a:ext cx="4891200" cy="3237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9"/>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SQS Polling</a:t>
            </a:r>
            <a:endParaRPr sz="2400"/>
          </a:p>
        </p:txBody>
      </p:sp>
      <p:sp>
        <p:nvSpPr>
          <p:cNvPr id="340" name="Google Shape;340;p59"/>
          <p:cNvSpPr txBox="1"/>
          <p:nvPr>
            <p:ph idx="1" type="body"/>
          </p:nvPr>
        </p:nvSpPr>
        <p:spPr>
          <a:xfrm>
            <a:off x="471502" y="1046728"/>
            <a:ext cx="3278400" cy="3227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FF0000"/>
              </a:buClr>
              <a:buSzPts val="1100"/>
              <a:buNone/>
            </a:pPr>
            <a:r>
              <a:rPr lang="en" sz="1200">
                <a:solidFill>
                  <a:srgbClr val="FF0000"/>
                </a:solidFill>
                <a:latin typeface="Arial"/>
                <a:ea typeface="Arial"/>
                <a:cs typeface="Arial"/>
                <a:sym typeface="Arial"/>
              </a:rPr>
              <a:t>Short polling</a:t>
            </a:r>
            <a:r>
              <a:rPr lang="en" sz="1200">
                <a:latin typeface="Arial"/>
                <a:ea typeface="Arial"/>
                <a:cs typeface="Arial"/>
                <a:sym typeface="Arial"/>
              </a:rPr>
              <a:t>:</a:t>
            </a:r>
            <a:endParaRPr sz="1200">
              <a:latin typeface="Arial"/>
              <a:ea typeface="Arial"/>
              <a:cs typeface="Arial"/>
              <a:sym typeface="Arial"/>
            </a:endParaRPr>
          </a:p>
          <a:p>
            <a:pPr indent="-190500" lvl="0" marL="177800" rtl="0" algn="l">
              <a:lnSpc>
                <a:spcPct val="90000"/>
              </a:lnSpc>
              <a:spcBef>
                <a:spcPts val="800"/>
              </a:spcBef>
              <a:spcAft>
                <a:spcPts val="0"/>
              </a:spcAft>
              <a:buClr>
                <a:schemeClr val="dk1"/>
              </a:buClr>
              <a:buSzPts val="1200"/>
              <a:buFont typeface="Arial"/>
              <a:buChar char="●"/>
            </a:pPr>
            <a:r>
              <a:rPr lang="en" sz="1200">
                <a:latin typeface="Arial"/>
                <a:ea typeface="Arial"/>
                <a:cs typeface="Arial"/>
                <a:sym typeface="Arial"/>
              </a:rPr>
              <a:t>Does not wait for messages to appear in the queue.</a:t>
            </a:r>
            <a:endParaRPr sz="1200">
              <a:latin typeface="Arial"/>
              <a:ea typeface="Arial"/>
              <a:cs typeface="Arial"/>
              <a:sym typeface="Arial"/>
            </a:endParaRPr>
          </a:p>
          <a:p>
            <a:pPr indent="-190500" lvl="0" marL="177800" rtl="0" algn="l">
              <a:lnSpc>
                <a:spcPct val="90000"/>
              </a:lnSpc>
              <a:spcBef>
                <a:spcPts val="800"/>
              </a:spcBef>
              <a:spcAft>
                <a:spcPts val="0"/>
              </a:spcAft>
              <a:buClr>
                <a:schemeClr val="dk1"/>
              </a:buClr>
              <a:buSzPts val="1200"/>
              <a:buFont typeface="Arial"/>
              <a:buChar char="●"/>
            </a:pPr>
            <a:r>
              <a:rPr lang="en" sz="1200">
                <a:latin typeface="Arial"/>
                <a:ea typeface="Arial"/>
                <a:cs typeface="Arial"/>
                <a:sym typeface="Arial"/>
              </a:rPr>
              <a:t>It queries only a subset of the available servers for messages (based on weighted random execution).</a:t>
            </a:r>
            <a:endParaRPr sz="1200">
              <a:latin typeface="Arial"/>
              <a:ea typeface="Arial"/>
              <a:cs typeface="Arial"/>
              <a:sym typeface="Arial"/>
            </a:endParaRPr>
          </a:p>
          <a:p>
            <a:pPr indent="-190500" lvl="0" marL="177800" rtl="0" algn="l">
              <a:lnSpc>
                <a:spcPct val="90000"/>
              </a:lnSpc>
              <a:spcBef>
                <a:spcPts val="800"/>
              </a:spcBef>
              <a:spcAft>
                <a:spcPts val="0"/>
              </a:spcAft>
              <a:buClr>
                <a:schemeClr val="dk1"/>
              </a:buClr>
              <a:buSzPts val="1200"/>
              <a:buFont typeface="Arial"/>
              <a:buChar char="●"/>
            </a:pPr>
            <a:r>
              <a:rPr lang="en" sz="1200">
                <a:latin typeface="Arial"/>
                <a:ea typeface="Arial"/>
                <a:cs typeface="Arial"/>
                <a:sym typeface="Arial"/>
              </a:rPr>
              <a:t>Short polling is the default.</a:t>
            </a:r>
            <a:endParaRPr sz="1200">
              <a:latin typeface="Arial"/>
              <a:ea typeface="Arial"/>
              <a:cs typeface="Arial"/>
              <a:sym typeface="Arial"/>
            </a:endParaRPr>
          </a:p>
          <a:p>
            <a:pPr indent="-190500" lvl="0" marL="177800" rtl="0" algn="l">
              <a:lnSpc>
                <a:spcPct val="90000"/>
              </a:lnSpc>
              <a:spcBef>
                <a:spcPts val="800"/>
              </a:spcBef>
              <a:spcAft>
                <a:spcPts val="0"/>
              </a:spcAft>
              <a:buClr>
                <a:schemeClr val="dk1"/>
              </a:buClr>
              <a:buSzPts val="1200"/>
              <a:buFont typeface="Arial"/>
              <a:buChar char="●"/>
            </a:pPr>
            <a:r>
              <a:rPr lang="en" sz="1200">
                <a:latin typeface="Arial"/>
                <a:ea typeface="Arial"/>
                <a:cs typeface="Arial"/>
                <a:sym typeface="Arial"/>
              </a:rPr>
              <a:t>ReceiveMessageWaitTime is set to 0.</a:t>
            </a:r>
            <a:endParaRPr sz="1200">
              <a:latin typeface="Arial"/>
              <a:ea typeface="Arial"/>
              <a:cs typeface="Arial"/>
              <a:sym typeface="Arial"/>
            </a:endParaRPr>
          </a:p>
          <a:p>
            <a:pPr indent="-190500" lvl="0" marL="177800" rtl="0" algn="l">
              <a:lnSpc>
                <a:spcPct val="90000"/>
              </a:lnSpc>
              <a:spcBef>
                <a:spcPts val="800"/>
              </a:spcBef>
              <a:spcAft>
                <a:spcPts val="0"/>
              </a:spcAft>
              <a:buClr>
                <a:schemeClr val="dk1"/>
              </a:buClr>
              <a:buSzPts val="1200"/>
              <a:buFont typeface="Arial"/>
              <a:buChar char="●"/>
            </a:pPr>
            <a:r>
              <a:rPr lang="en" sz="1200">
                <a:latin typeface="Arial"/>
                <a:ea typeface="Arial"/>
                <a:cs typeface="Arial"/>
                <a:sym typeface="Arial"/>
              </a:rPr>
              <a:t>More requests are used, which implies higher cost.</a:t>
            </a:r>
            <a:endParaRPr sz="1200">
              <a:latin typeface="Arial"/>
              <a:ea typeface="Arial"/>
              <a:cs typeface="Arial"/>
              <a:sym typeface="Arial"/>
            </a:endParaRPr>
          </a:p>
          <a:p>
            <a:pPr indent="0" lvl="0" marL="0" rtl="0" algn="l">
              <a:lnSpc>
                <a:spcPct val="90000"/>
              </a:lnSpc>
              <a:spcBef>
                <a:spcPts val="800"/>
              </a:spcBef>
              <a:spcAft>
                <a:spcPts val="1200"/>
              </a:spcAft>
              <a:buClr>
                <a:schemeClr val="dk1"/>
              </a:buClr>
              <a:buSzPts val="1100"/>
              <a:buNone/>
            </a:pPr>
            <a:r>
              <a:t/>
            </a:r>
            <a:endParaRPr sz="1200">
              <a:latin typeface="Arial"/>
              <a:ea typeface="Arial"/>
              <a:cs typeface="Arial"/>
              <a:sym typeface="Arial"/>
            </a:endParaRPr>
          </a:p>
        </p:txBody>
      </p:sp>
      <p:sp>
        <p:nvSpPr>
          <p:cNvPr id="341" name="Google Shape;341;p59"/>
          <p:cNvSpPr txBox="1"/>
          <p:nvPr>
            <p:ph idx="2" type="body"/>
          </p:nvPr>
        </p:nvSpPr>
        <p:spPr>
          <a:xfrm>
            <a:off x="4340451" y="1026925"/>
            <a:ext cx="4652400" cy="32670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FF0000"/>
              </a:buClr>
              <a:buSzPts val="1100"/>
              <a:buNone/>
            </a:pPr>
            <a:r>
              <a:rPr lang="en" sz="1200">
                <a:solidFill>
                  <a:srgbClr val="FF0000"/>
                </a:solidFill>
                <a:latin typeface="Arial"/>
                <a:ea typeface="Arial"/>
                <a:cs typeface="Arial"/>
                <a:sym typeface="Arial"/>
              </a:rPr>
              <a:t>Long polling</a:t>
            </a:r>
            <a:r>
              <a:rPr lang="en" sz="1200">
                <a:latin typeface="Arial"/>
                <a:ea typeface="Arial"/>
                <a:cs typeface="Arial"/>
                <a:sym typeface="Arial"/>
              </a:rPr>
              <a:t>:</a:t>
            </a:r>
            <a:endParaRPr sz="1200">
              <a:latin typeface="Arial"/>
              <a:ea typeface="Arial"/>
              <a:cs typeface="Arial"/>
              <a:sym typeface="Arial"/>
            </a:endParaRPr>
          </a:p>
          <a:p>
            <a:pPr indent="-190500" lvl="0" marL="177800" rtl="0" algn="l">
              <a:lnSpc>
                <a:spcPct val="100000"/>
              </a:lnSpc>
              <a:spcBef>
                <a:spcPts val="800"/>
              </a:spcBef>
              <a:spcAft>
                <a:spcPts val="0"/>
              </a:spcAft>
              <a:buClr>
                <a:schemeClr val="dk1"/>
              </a:buClr>
              <a:buSzPts val="1200"/>
              <a:buFont typeface="Arial"/>
              <a:buChar char="●"/>
            </a:pPr>
            <a:r>
              <a:rPr lang="en" sz="1200">
                <a:latin typeface="Arial"/>
                <a:ea typeface="Arial"/>
                <a:cs typeface="Arial"/>
                <a:sym typeface="Arial"/>
              </a:rPr>
              <a:t>Uses fewer requests and reduces cost.</a:t>
            </a:r>
            <a:endParaRPr sz="1200">
              <a:latin typeface="Arial"/>
              <a:ea typeface="Arial"/>
              <a:cs typeface="Arial"/>
              <a:sym typeface="Arial"/>
            </a:endParaRPr>
          </a:p>
          <a:p>
            <a:pPr indent="-190500" lvl="0" marL="177800" rtl="0" algn="l">
              <a:lnSpc>
                <a:spcPct val="100000"/>
              </a:lnSpc>
              <a:spcBef>
                <a:spcPts val="800"/>
              </a:spcBef>
              <a:spcAft>
                <a:spcPts val="0"/>
              </a:spcAft>
              <a:buClr>
                <a:schemeClr val="dk1"/>
              </a:buClr>
              <a:buSzPts val="1200"/>
              <a:buFont typeface="Arial"/>
              <a:buChar char="●"/>
            </a:pPr>
            <a:r>
              <a:rPr lang="en" sz="1200">
                <a:latin typeface="Arial"/>
                <a:ea typeface="Arial"/>
                <a:cs typeface="Arial"/>
                <a:sym typeface="Arial"/>
              </a:rPr>
              <a:t>Eliminates false empty responses by querying all servers.</a:t>
            </a:r>
            <a:endParaRPr sz="1200">
              <a:latin typeface="Arial"/>
              <a:ea typeface="Arial"/>
              <a:cs typeface="Arial"/>
              <a:sym typeface="Arial"/>
            </a:endParaRPr>
          </a:p>
          <a:p>
            <a:pPr indent="-190500" lvl="0" marL="177800" rtl="0" algn="l">
              <a:lnSpc>
                <a:spcPct val="100000"/>
              </a:lnSpc>
              <a:spcBef>
                <a:spcPts val="800"/>
              </a:spcBef>
              <a:spcAft>
                <a:spcPts val="0"/>
              </a:spcAft>
              <a:buClr>
                <a:schemeClr val="dk1"/>
              </a:buClr>
              <a:buSzPts val="1200"/>
              <a:buFont typeface="Arial"/>
              <a:buChar char="●"/>
            </a:pPr>
            <a:r>
              <a:rPr lang="en" sz="1200">
                <a:latin typeface="Arial"/>
                <a:ea typeface="Arial"/>
                <a:cs typeface="Arial"/>
                <a:sym typeface="Arial"/>
              </a:rPr>
              <a:t>SQS waits until a message is available in the queue before sending a response.</a:t>
            </a:r>
            <a:endParaRPr sz="1200">
              <a:latin typeface="Arial"/>
              <a:ea typeface="Arial"/>
              <a:cs typeface="Arial"/>
              <a:sym typeface="Arial"/>
            </a:endParaRPr>
          </a:p>
          <a:p>
            <a:pPr indent="-190500" lvl="0" marL="177800" rtl="0" algn="l">
              <a:lnSpc>
                <a:spcPct val="100000"/>
              </a:lnSpc>
              <a:spcBef>
                <a:spcPts val="800"/>
              </a:spcBef>
              <a:spcAft>
                <a:spcPts val="0"/>
              </a:spcAft>
              <a:buClr>
                <a:schemeClr val="dk1"/>
              </a:buClr>
              <a:buSzPts val="1200"/>
              <a:buFont typeface="Arial"/>
              <a:buChar char="●"/>
            </a:pPr>
            <a:r>
              <a:rPr lang="en" sz="1200">
                <a:latin typeface="Arial"/>
                <a:ea typeface="Arial"/>
                <a:cs typeface="Arial"/>
                <a:sym typeface="Arial"/>
              </a:rPr>
              <a:t>Requests contain at least one of the available messages up to the maximum number of messages specified in the ReceiveMessage action.</a:t>
            </a:r>
            <a:endParaRPr sz="1200">
              <a:latin typeface="Arial"/>
              <a:ea typeface="Arial"/>
              <a:cs typeface="Arial"/>
              <a:sym typeface="Arial"/>
            </a:endParaRPr>
          </a:p>
          <a:p>
            <a:pPr indent="-190500" lvl="0" marL="177800" rtl="0" algn="l">
              <a:lnSpc>
                <a:spcPct val="100000"/>
              </a:lnSpc>
              <a:spcBef>
                <a:spcPts val="800"/>
              </a:spcBef>
              <a:spcAft>
                <a:spcPts val="0"/>
              </a:spcAft>
              <a:buClr>
                <a:schemeClr val="dk1"/>
              </a:buClr>
              <a:buSzPts val="1200"/>
              <a:buFont typeface="Arial"/>
              <a:buChar char="●"/>
            </a:pPr>
            <a:r>
              <a:rPr lang="en" sz="1200">
                <a:latin typeface="Arial"/>
                <a:ea typeface="Arial"/>
                <a:cs typeface="Arial"/>
                <a:sym typeface="Arial"/>
              </a:rPr>
              <a:t>Shouldn’t be used if your application expects an immediate response to receive message calls.</a:t>
            </a:r>
            <a:endParaRPr sz="1200">
              <a:latin typeface="Arial"/>
              <a:ea typeface="Arial"/>
              <a:cs typeface="Arial"/>
              <a:sym typeface="Arial"/>
            </a:endParaRPr>
          </a:p>
          <a:p>
            <a:pPr indent="-190500" lvl="0" marL="177800" rtl="0" algn="l">
              <a:lnSpc>
                <a:spcPct val="100000"/>
              </a:lnSpc>
              <a:spcBef>
                <a:spcPts val="800"/>
              </a:spcBef>
              <a:spcAft>
                <a:spcPts val="0"/>
              </a:spcAft>
              <a:buClr>
                <a:schemeClr val="dk1"/>
              </a:buClr>
              <a:buSzPts val="1200"/>
              <a:buFont typeface="Arial"/>
              <a:buChar char="●"/>
            </a:pPr>
            <a:r>
              <a:rPr lang="en" sz="1200">
                <a:latin typeface="Arial"/>
                <a:ea typeface="Arial"/>
                <a:cs typeface="Arial"/>
                <a:sym typeface="Arial"/>
              </a:rPr>
              <a:t>ReceiveMessageWaitTime is set to a non-zero value (up to 20 seconds).</a:t>
            </a:r>
            <a:endParaRPr sz="1200">
              <a:latin typeface="Arial"/>
              <a:ea typeface="Arial"/>
              <a:cs typeface="Arial"/>
              <a:sym typeface="Arial"/>
            </a:endParaRPr>
          </a:p>
          <a:p>
            <a:pPr indent="-190500" lvl="0" marL="177800" rtl="0" algn="l">
              <a:lnSpc>
                <a:spcPct val="100000"/>
              </a:lnSpc>
              <a:spcBef>
                <a:spcPts val="800"/>
              </a:spcBef>
              <a:spcAft>
                <a:spcPts val="0"/>
              </a:spcAft>
              <a:buClr>
                <a:schemeClr val="dk1"/>
              </a:buClr>
              <a:buSzPts val="1200"/>
              <a:buFont typeface="Arial"/>
              <a:buChar char="●"/>
            </a:pPr>
            <a:r>
              <a:rPr lang="en" sz="1200">
                <a:latin typeface="Arial"/>
                <a:ea typeface="Arial"/>
                <a:cs typeface="Arial"/>
                <a:sym typeface="Arial"/>
              </a:rPr>
              <a:t>Same charge per million requests as short polling.</a:t>
            </a:r>
            <a:endParaRPr sz="1200">
              <a:latin typeface="Arial"/>
              <a:ea typeface="Arial"/>
              <a:cs typeface="Arial"/>
              <a:sym typeface="Arial"/>
            </a:endParaRPr>
          </a:p>
          <a:p>
            <a:pPr indent="0" lvl="0" marL="0" rtl="0" algn="l">
              <a:lnSpc>
                <a:spcPct val="100000"/>
              </a:lnSpc>
              <a:spcBef>
                <a:spcPts val="800"/>
              </a:spcBef>
              <a:spcAft>
                <a:spcPts val="1200"/>
              </a:spcAft>
              <a:buClr>
                <a:schemeClr val="dk1"/>
              </a:buClr>
              <a:buSzPts val="1100"/>
              <a:buNone/>
            </a:pPr>
            <a:r>
              <a:t/>
            </a:r>
            <a:endParaRPr sz="12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0"/>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Calibri"/>
              <a:buNone/>
            </a:pPr>
            <a:br>
              <a:rPr lang="en" sz="2400"/>
            </a:br>
            <a:r>
              <a:rPr lang="en" sz="2400"/>
              <a:t>SQS - Dead-Letter Queue</a:t>
            </a:r>
            <a:br>
              <a:rPr lang="en" sz="2400"/>
            </a:br>
            <a:endParaRPr sz="2400"/>
          </a:p>
        </p:txBody>
      </p:sp>
      <p:sp>
        <p:nvSpPr>
          <p:cNvPr id="347" name="Google Shape;347;p60"/>
          <p:cNvSpPr txBox="1"/>
          <p:nvPr>
            <p:ph idx="1" type="body"/>
          </p:nvPr>
        </p:nvSpPr>
        <p:spPr>
          <a:xfrm>
            <a:off x="471488" y="1026914"/>
            <a:ext cx="2914800" cy="2447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100"/>
              <a:buNone/>
            </a:pPr>
            <a:r>
              <a:rPr lang="en" sz="1100"/>
              <a:t>The main task of a dead-letter queue is handling message failure.</a:t>
            </a:r>
            <a:endParaRPr/>
          </a:p>
          <a:p>
            <a:pPr indent="0" lvl="0" marL="0" rtl="0" algn="l">
              <a:lnSpc>
                <a:spcPct val="90000"/>
              </a:lnSpc>
              <a:spcBef>
                <a:spcPts val="800"/>
              </a:spcBef>
              <a:spcAft>
                <a:spcPts val="0"/>
              </a:spcAft>
              <a:buClr>
                <a:schemeClr val="dk1"/>
              </a:buClr>
              <a:buSzPts val="1100"/>
              <a:buNone/>
            </a:pPr>
            <a:r>
              <a:rPr lang="en" sz="1100"/>
              <a:t>A dead-letter queue lets you set aside and isolate messages that can’t be processed correctly to determine why their processing didn’t succeed.</a:t>
            </a:r>
            <a:endParaRPr/>
          </a:p>
          <a:p>
            <a:pPr indent="0" lvl="0" marL="0" rtl="0" algn="l">
              <a:lnSpc>
                <a:spcPct val="90000"/>
              </a:lnSpc>
              <a:spcBef>
                <a:spcPts val="800"/>
              </a:spcBef>
              <a:spcAft>
                <a:spcPts val="0"/>
              </a:spcAft>
              <a:buClr>
                <a:schemeClr val="dk1"/>
              </a:buClr>
              <a:buSzPts val="1100"/>
              <a:buNone/>
            </a:pPr>
            <a:r>
              <a:rPr lang="en" sz="1100"/>
              <a:t>It is not a queue type; it is a standard or FIFO queue that has been specified as a dead-letter queue in the configuration of another standard or FIFO queue.</a:t>
            </a:r>
            <a:endParaRPr/>
          </a:p>
          <a:p>
            <a:pPr indent="0" lvl="0" marL="0" rtl="0" algn="l">
              <a:lnSpc>
                <a:spcPct val="90000"/>
              </a:lnSpc>
              <a:spcBef>
                <a:spcPts val="800"/>
              </a:spcBef>
              <a:spcAft>
                <a:spcPts val="1200"/>
              </a:spcAft>
              <a:buClr>
                <a:schemeClr val="dk1"/>
              </a:buClr>
              <a:buSzPts val="1100"/>
              <a:buNone/>
            </a:pPr>
            <a:r>
              <a:t/>
            </a:r>
            <a:endParaRPr sz="1100"/>
          </a:p>
        </p:txBody>
      </p:sp>
      <p:pic>
        <p:nvPicPr>
          <p:cNvPr id="348" name="Google Shape;348;p60"/>
          <p:cNvPicPr preferRelativeResize="0"/>
          <p:nvPr>
            <p:ph idx="2" type="body"/>
          </p:nvPr>
        </p:nvPicPr>
        <p:blipFill rotWithShape="1">
          <a:blip r:embed="rId3">
            <a:alphaModFix/>
          </a:blip>
          <a:srcRect b="0" l="0" r="0" t="0"/>
          <a:stretch/>
        </p:blipFill>
        <p:spPr>
          <a:xfrm>
            <a:off x="2711709" y="2837492"/>
            <a:ext cx="6266400" cy="1226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1"/>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Calibri"/>
              <a:buNone/>
            </a:pPr>
            <a:br>
              <a:rPr lang="en" sz="2400"/>
            </a:br>
            <a:r>
              <a:rPr lang="en" sz="2400"/>
              <a:t>SQS - Dead-Letter Queue</a:t>
            </a:r>
            <a:br>
              <a:rPr lang="en" sz="2400"/>
            </a:br>
            <a:endParaRPr sz="2400"/>
          </a:p>
        </p:txBody>
      </p:sp>
      <p:sp>
        <p:nvSpPr>
          <p:cNvPr id="354" name="Google Shape;354;p61"/>
          <p:cNvSpPr txBox="1"/>
          <p:nvPr>
            <p:ph idx="1" type="body"/>
          </p:nvPr>
        </p:nvSpPr>
        <p:spPr>
          <a:xfrm>
            <a:off x="628650" y="1369219"/>
            <a:ext cx="29472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100"/>
              <a:buNone/>
            </a:pPr>
            <a:r>
              <a:rPr lang="en" sz="1100"/>
              <a:t>Messages are moved to the dead-letter queue when the ReceiveCount for a message exceeds the maxReceiveCount for a queue.</a:t>
            </a:r>
            <a:endParaRPr/>
          </a:p>
          <a:p>
            <a:pPr indent="0" lvl="0" marL="0" rtl="0" algn="l">
              <a:lnSpc>
                <a:spcPct val="90000"/>
              </a:lnSpc>
              <a:spcBef>
                <a:spcPts val="800"/>
              </a:spcBef>
              <a:spcAft>
                <a:spcPts val="0"/>
              </a:spcAft>
              <a:buClr>
                <a:schemeClr val="dk1"/>
              </a:buClr>
              <a:buSzPts val="1100"/>
              <a:buNone/>
            </a:pPr>
            <a:r>
              <a:t/>
            </a:r>
            <a:endParaRPr sz="1100"/>
          </a:p>
          <a:p>
            <a:pPr indent="0" lvl="0" marL="0" rtl="0" algn="l">
              <a:lnSpc>
                <a:spcPct val="90000"/>
              </a:lnSpc>
              <a:spcBef>
                <a:spcPts val="800"/>
              </a:spcBef>
              <a:spcAft>
                <a:spcPts val="0"/>
              </a:spcAft>
              <a:buClr>
                <a:schemeClr val="dk1"/>
              </a:buClr>
              <a:buSzPts val="1100"/>
              <a:buNone/>
            </a:pPr>
            <a:r>
              <a:rPr lang="en" sz="1100"/>
              <a:t>Dead-letter queues should not be used with standard queues when your application will keep retrying transmission.</a:t>
            </a:r>
            <a:endParaRPr/>
          </a:p>
          <a:p>
            <a:pPr indent="0" lvl="0" marL="0" rtl="0" algn="l">
              <a:lnSpc>
                <a:spcPct val="90000"/>
              </a:lnSpc>
              <a:spcBef>
                <a:spcPts val="800"/>
              </a:spcBef>
              <a:spcAft>
                <a:spcPts val="0"/>
              </a:spcAft>
              <a:buClr>
                <a:schemeClr val="dk1"/>
              </a:buClr>
              <a:buSzPts val="1100"/>
              <a:buNone/>
            </a:pPr>
            <a:r>
              <a:t/>
            </a:r>
            <a:endParaRPr sz="1100"/>
          </a:p>
          <a:p>
            <a:pPr indent="0" lvl="0" marL="0" rtl="0" algn="l">
              <a:lnSpc>
                <a:spcPct val="90000"/>
              </a:lnSpc>
              <a:spcBef>
                <a:spcPts val="800"/>
              </a:spcBef>
              <a:spcAft>
                <a:spcPts val="0"/>
              </a:spcAft>
              <a:buClr>
                <a:schemeClr val="dk1"/>
              </a:buClr>
              <a:buSzPts val="1100"/>
              <a:buNone/>
            </a:pPr>
            <a:r>
              <a:rPr lang="en" sz="1100"/>
              <a:t>Dead-letter queues will break the order of messages in FIFO queues.</a:t>
            </a:r>
            <a:endParaRPr/>
          </a:p>
          <a:p>
            <a:pPr indent="0" lvl="0" marL="0" rtl="0" algn="l">
              <a:lnSpc>
                <a:spcPct val="90000"/>
              </a:lnSpc>
              <a:spcBef>
                <a:spcPts val="800"/>
              </a:spcBef>
              <a:spcAft>
                <a:spcPts val="1200"/>
              </a:spcAft>
              <a:buClr>
                <a:schemeClr val="dk1"/>
              </a:buClr>
              <a:buSzPts val="1100"/>
              <a:buNone/>
            </a:pPr>
            <a:r>
              <a:t/>
            </a:r>
            <a:endParaRPr sz="1100"/>
          </a:p>
        </p:txBody>
      </p:sp>
      <p:pic>
        <p:nvPicPr>
          <p:cNvPr id="355" name="Google Shape;355;p61"/>
          <p:cNvPicPr preferRelativeResize="0"/>
          <p:nvPr>
            <p:ph idx="2" type="body"/>
          </p:nvPr>
        </p:nvPicPr>
        <p:blipFill rotWithShape="1">
          <a:blip r:embed="rId3">
            <a:alphaModFix/>
          </a:blip>
          <a:srcRect b="0" l="0" r="0" t="0"/>
          <a:stretch/>
        </p:blipFill>
        <p:spPr>
          <a:xfrm>
            <a:off x="3492343" y="1369219"/>
            <a:ext cx="5022900" cy="2899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2"/>
          <p:cNvSpPr txBox="1"/>
          <p:nvPr>
            <p:ph type="title"/>
          </p:nvPr>
        </p:nvSpPr>
        <p:spPr>
          <a:xfrm>
            <a:off x="478125" y="99203"/>
            <a:ext cx="5915100" cy="465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SQS Delay Queues</a:t>
            </a:r>
            <a:endParaRPr sz="2400"/>
          </a:p>
        </p:txBody>
      </p:sp>
      <p:sp>
        <p:nvSpPr>
          <p:cNvPr id="361" name="Google Shape;361;p62"/>
          <p:cNvSpPr txBox="1"/>
          <p:nvPr>
            <p:ph idx="1" type="body"/>
          </p:nvPr>
        </p:nvSpPr>
        <p:spPr>
          <a:xfrm>
            <a:off x="158175" y="760850"/>
            <a:ext cx="4056300" cy="3984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100"/>
              <a:buNone/>
            </a:pPr>
            <a:r>
              <a:rPr lang="en" sz="1000"/>
              <a:t>A delay queue postpones delivery of new messages to a queue for a number of seconds.</a:t>
            </a:r>
            <a:endParaRPr sz="1000"/>
          </a:p>
          <a:p>
            <a:pPr indent="0" lvl="0" marL="0" rtl="0" algn="l">
              <a:lnSpc>
                <a:spcPct val="90000"/>
              </a:lnSpc>
              <a:spcBef>
                <a:spcPts val="800"/>
              </a:spcBef>
              <a:spcAft>
                <a:spcPts val="0"/>
              </a:spcAft>
              <a:buClr>
                <a:schemeClr val="dk1"/>
              </a:buClr>
              <a:buSzPts val="1100"/>
              <a:buNone/>
            </a:pPr>
            <a:r>
              <a:rPr lang="en" sz="1000"/>
              <a:t>Messages sent to the Delay Queue remain invisible to consumers for the duration of the delay period.</a:t>
            </a:r>
            <a:endParaRPr sz="1000"/>
          </a:p>
          <a:p>
            <a:pPr indent="0" lvl="0" marL="0" rtl="0" algn="l">
              <a:lnSpc>
                <a:spcPct val="90000"/>
              </a:lnSpc>
              <a:spcBef>
                <a:spcPts val="800"/>
              </a:spcBef>
              <a:spcAft>
                <a:spcPts val="0"/>
              </a:spcAft>
              <a:buClr>
                <a:schemeClr val="dk1"/>
              </a:buClr>
              <a:buSzPts val="1100"/>
              <a:buNone/>
            </a:pPr>
            <a:r>
              <a:rPr lang="en" sz="1000"/>
              <a:t>Default delay is 0 seconds, maximum is 900 seconds (15 minutes).</a:t>
            </a:r>
            <a:endParaRPr sz="1000"/>
          </a:p>
          <a:p>
            <a:pPr indent="0" lvl="0" marL="0" rtl="0" algn="l">
              <a:lnSpc>
                <a:spcPct val="90000"/>
              </a:lnSpc>
              <a:spcBef>
                <a:spcPts val="800"/>
              </a:spcBef>
              <a:spcAft>
                <a:spcPts val="0"/>
              </a:spcAft>
              <a:buClr>
                <a:schemeClr val="dk1"/>
              </a:buClr>
              <a:buSzPts val="1100"/>
              <a:buNone/>
            </a:pPr>
            <a:r>
              <a:rPr lang="en" sz="1000"/>
              <a:t>For standard SQS queues, changing this setting doesn’t affect the delay of messages already in the queue, only new messages.</a:t>
            </a:r>
            <a:endParaRPr sz="1000"/>
          </a:p>
          <a:p>
            <a:pPr indent="0" lvl="0" marL="0" rtl="0" algn="l">
              <a:lnSpc>
                <a:spcPct val="90000"/>
              </a:lnSpc>
              <a:spcBef>
                <a:spcPts val="800"/>
              </a:spcBef>
              <a:spcAft>
                <a:spcPts val="0"/>
              </a:spcAft>
              <a:buClr>
                <a:schemeClr val="dk1"/>
              </a:buClr>
              <a:buSzPts val="1100"/>
              <a:buNone/>
            </a:pPr>
            <a:r>
              <a:rPr lang="en" sz="1000"/>
              <a:t>For FIFO queues, this affects the delay of messages already in the queue.</a:t>
            </a:r>
            <a:endParaRPr sz="1000"/>
          </a:p>
          <a:p>
            <a:pPr indent="0" lvl="0" marL="0" rtl="0" algn="l">
              <a:lnSpc>
                <a:spcPct val="90000"/>
              </a:lnSpc>
              <a:spcBef>
                <a:spcPts val="800"/>
              </a:spcBef>
              <a:spcAft>
                <a:spcPts val="0"/>
              </a:spcAft>
              <a:buClr>
                <a:schemeClr val="dk1"/>
              </a:buClr>
              <a:buSzPts val="1100"/>
              <a:buNone/>
            </a:pPr>
            <a:r>
              <a:t/>
            </a:r>
            <a:endParaRPr sz="1000"/>
          </a:p>
          <a:p>
            <a:pPr indent="0" lvl="0" marL="0" rtl="0" algn="l">
              <a:lnSpc>
                <a:spcPct val="90000"/>
              </a:lnSpc>
              <a:spcBef>
                <a:spcPts val="800"/>
              </a:spcBef>
              <a:spcAft>
                <a:spcPts val="0"/>
              </a:spcAft>
              <a:buClr>
                <a:schemeClr val="dk1"/>
              </a:buClr>
              <a:buSzPts val="1100"/>
              <a:buNone/>
            </a:pPr>
            <a:r>
              <a:rPr lang="en" sz="1000"/>
              <a:t>When to use a delay queue:</a:t>
            </a:r>
            <a:endParaRPr sz="1000"/>
          </a:p>
          <a:p>
            <a:pPr indent="-177800" lvl="0" marL="177800" rtl="0" algn="l">
              <a:lnSpc>
                <a:spcPct val="90000"/>
              </a:lnSpc>
              <a:spcBef>
                <a:spcPts val="800"/>
              </a:spcBef>
              <a:spcAft>
                <a:spcPts val="0"/>
              </a:spcAft>
              <a:buSzPts val="1000"/>
              <a:buChar char="●"/>
            </a:pPr>
            <a:r>
              <a:rPr lang="en" sz="1000"/>
              <a:t>Large distributed applications which may need to introduce a delay in processing.</a:t>
            </a:r>
            <a:endParaRPr sz="1000"/>
          </a:p>
          <a:p>
            <a:pPr indent="-177800" lvl="0" marL="177800" rtl="0" algn="l">
              <a:lnSpc>
                <a:spcPct val="90000"/>
              </a:lnSpc>
              <a:spcBef>
                <a:spcPts val="800"/>
              </a:spcBef>
              <a:spcAft>
                <a:spcPts val="0"/>
              </a:spcAft>
              <a:buSzPts val="1000"/>
              <a:buChar char="●"/>
            </a:pPr>
            <a:r>
              <a:rPr lang="en" sz="1000"/>
              <a:t>You need to apply a delay to an entire queue of messages.</a:t>
            </a:r>
            <a:endParaRPr sz="1000"/>
          </a:p>
          <a:p>
            <a:pPr indent="-177800" lvl="0" marL="177800" rtl="0" algn="l">
              <a:lnSpc>
                <a:spcPct val="90000"/>
              </a:lnSpc>
              <a:spcBef>
                <a:spcPts val="800"/>
              </a:spcBef>
              <a:spcAft>
                <a:spcPts val="0"/>
              </a:spcAft>
              <a:buSzPts val="1000"/>
              <a:buChar char="●"/>
            </a:pPr>
            <a:r>
              <a:rPr lang="en" sz="1000"/>
              <a:t>For example, adding a delay of a few seconds to allow updates to sales or stock control databases before sending a notification to a customer confirming an online transaction.</a:t>
            </a:r>
            <a:endParaRPr sz="1000"/>
          </a:p>
          <a:p>
            <a:pPr indent="-177800" lvl="0" marL="177800" rtl="0" algn="l">
              <a:lnSpc>
                <a:spcPct val="90000"/>
              </a:lnSpc>
              <a:spcBef>
                <a:spcPts val="800"/>
              </a:spcBef>
              <a:spcAft>
                <a:spcPts val="0"/>
              </a:spcAft>
              <a:buSzPts val="1000"/>
              <a:buChar char="●"/>
            </a:pPr>
            <a:r>
              <a:rPr lang="en" sz="1000"/>
              <a:t>DLQs must be the same type as the source.</a:t>
            </a:r>
            <a:endParaRPr sz="1000"/>
          </a:p>
          <a:p>
            <a:pPr indent="0" lvl="0" marL="0" rtl="0" algn="l">
              <a:lnSpc>
                <a:spcPct val="90000"/>
              </a:lnSpc>
              <a:spcBef>
                <a:spcPts val="800"/>
              </a:spcBef>
              <a:spcAft>
                <a:spcPts val="0"/>
              </a:spcAft>
              <a:buClr>
                <a:schemeClr val="dk1"/>
              </a:buClr>
              <a:buSzPts val="1100"/>
              <a:buNone/>
            </a:pPr>
            <a:r>
              <a:t/>
            </a:r>
            <a:endParaRPr sz="1000"/>
          </a:p>
          <a:p>
            <a:pPr indent="0" lvl="0" marL="0" rtl="0" algn="l">
              <a:lnSpc>
                <a:spcPct val="90000"/>
              </a:lnSpc>
              <a:spcBef>
                <a:spcPts val="800"/>
              </a:spcBef>
              <a:spcAft>
                <a:spcPts val="1200"/>
              </a:spcAft>
              <a:buClr>
                <a:schemeClr val="dk1"/>
              </a:buClr>
              <a:buSzPts val="1100"/>
              <a:buNone/>
            </a:pPr>
            <a:r>
              <a:t/>
            </a:r>
            <a:endParaRPr sz="1000"/>
          </a:p>
        </p:txBody>
      </p:sp>
      <p:pic>
        <p:nvPicPr>
          <p:cNvPr id="362" name="Google Shape;362;p62"/>
          <p:cNvPicPr preferRelativeResize="0"/>
          <p:nvPr>
            <p:ph idx="2" type="body"/>
          </p:nvPr>
        </p:nvPicPr>
        <p:blipFill rotWithShape="1">
          <a:blip r:embed="rId3">
            <a:alphaModFix/>
          </a:blip>
          <a:srcRect b="0" l="0" r="0" t="0"/>
          <a:stretch/>
        </p:blipFill>
        <p:spPr>
          <a:xfrm>
            <a:off x="4304708" y="2029064"/>
            <a:ext cx="4839300" cy="1506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3"/>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SQS Monitoring</a:t>
            </a:r>
            <a:endParaRPr sz="2400"/>
          </a:p>
        </p:txBody>
      </p:sp>
      <p:sp>
        <p:nvSpPr>
          <p:cNvPr id="368" name="Google Shape;368;p63"/>
          <p:cNvSpPr txBox="1"/>
          <p:nvPr>
            <p:ph idx="1" type="body"/>
          </p:nvPr>
        </p:nvSpPr>
        <p:spPr>
          <a:xfrm>
            <a:off x="471488" y="1026914"/>
            <a:ext cx="2914800" cy="2447700"/>
          </a:xfrm>
          <a:prstGeom prst="rect">
            <a:avLst/>
          </a:prstGeom>
          <a:noFill/>
          <a:ln>
            <a:noFill/>
          </a:ln>
        </p:spPr>
        <p:txBody>
          <a:bodyPr anchorCtr="0" anchor="t" bIns="34275" lIns="68575" spcFirstLastPara="1" rIns="68575" wrap="square" tIns="34275">
            <a:normAutofit lnSpcReduction="20000"/>
          </a:bodyPr>
          <a:lstStyle/>
          <a:p>
            <a:pPr indent="-184150" lvl="0" marL="177800" rtl="0" algn="l">
              <a:lnSpc>
                <a:spcPct val="90000"/>
              </a:lnSpc>
              <a:spcBef>
                <a:spcPts val="0"/>
              </a:spcBef>
              <a:spcAft>
                <a:spcPts val="0"/>
              </a:spcAft>
              <a:buClr>
                <a:schemeClr val="dk1"/>
              </a:buClr>
              <a:buSzPts val="1100"/>
              <a:buChar char="●"/>
            </a:pPr>
            <a:r>
              <a:rPr lang="en" sz="1100"/>
              <a:t>CloudWatch is integrated with SQS and you can view and monitor queue metrics.</a:t>
            </a:r>
            <a:endParaRPr/>
          </a:p>
          <a:p>
            <a:pPr indent="-184150" lvl="0" marL="177800" rtl="0" algn="l">
              <a:lnSpc>
                <a:spcPct val="90000"/>
              </a:lnSpc>
              <a:spcBef>
                <a:spcPts val="800"/>
              </a:spcBef>
              <a:spcAft>
                <a:spcPts val="0"/>
              </a:spcAft>
              <a:buClr>
                <a:schemeClr val="dk1"/>
              </a:buClr>
              <a:buSzPts val="1100"/>
              <a:buChar char="●"/>
            </a:pPr>
            <a:r>
              <a:rPr lang="en" sz="1100"/>
              <a:t>CloudWatch metrics are automatically collected every 5 minutes.</a:t>
            </a:r>
            <a:endParaRPr/>
          </a:p>
          <a:p>
            <a:pPr indent="-184150" lvl="0" marL="177800" rtl="0" algn="l">
              <a:lnSpc>
                <a:spcPct val="90000"/>
              </a:lnSpc>
              <a:spcBef>
                <a:spcPts val="800"/>
              </a:spcBef>
              <a:spcAft>
                <a:spcPts val="0"/>
              </a:spcAft>
              <a:buClr>
                <a:schemeClr val="dk1"/>
              </a:buClr>
              <a:buSzPts val="1100"/>
              <a:buChar char="●"/>
            </a:pPr>
            <a:r>
              <a:rPr lang="en" sz="1100"/>
              <a:t>CloudWatch considers a queue to be active for up to 6 hours if it contains any messages or if any API action accesses it.</a:t>
            </a:r>
            <a:endParaRPr/>
          </a:p>
          <a:p>
            <a:pPr indent="-184150" lvl="0" marL="177800" rtl="0" algn="l">
              <a:lnSpc>
                <a:spcPct val="90000"/>
              </a:lnSpc>
              <a:spcBef>
                <a:spcPts val="800"/>
              </a:spcBef>
              <a:spcAft>
                <a:spcPts val="0"/>
              </a:spcAft>
              <a:buClr>
                <a:schemeClr val="dk1"/>
              </a:buClr>
              <a:buSzPts val="1100"/>
              <a:buChar char="●"/>
            </a:pPr>
            <a:r>
              <a:rPr lang="en" sz="1100"/>
              <a:t>No charge for CloudWatch (no detailed monitoring).</a:t>
            </a:r>
            <a:endParaRPr/>
          </a:p>
          <a:p>
            <a:pPr indent="-184150" lvl="0" marL="177800" rtl="0" algn="l">
              <a:lnSpc>
                <a:spcPct val="90000"/>
              </a:lnSpc>
              <a:spcBef>
                <a:spcPts val="800"/>
              </a:spcBef>
              <a:spcAft>
                <a:spcPts val="0"/>
              </a:spcAft>
              <a:buClr>
                <a:schemeClr val="dk1"/>
              </a:buClr>
              <a:buSzPts val="1100"/>
              <a:buChar char="●"/>
            </a:pPr>
            <a:r>
              <a:rPr lang="en" sz="1100"/>
              <a:t>CloudTrail captures API calls from SQS and logs to a specified S3 bucket.</a:t>
            </a:r>
            <a:endParaRPr/>
          </a:p>
          <a:p>
            <a:pPr indent="0" lvl="0" marL="0" rtl="0" algn="l">
              <a:lnSpc>
                <a:spcPct val="90000"/>
              </a:lnSpc>
              <a:spcBef>
                <a:spcPts val="800"/>
              </a:spcBef>
              <a:spcAft>
                <a:spcPts val="1200"/>
              </a:spcAft>
              <a:buClr>
                <a:schemeClr val="dk1"/>
              </a:buClr>
              <a:buSzPts val="1100"/>
              <a:buNone/>
            </a:pPr>
            <a:r>
              <a:t/>
            </a:r>
            <a:endParaRPr sz="1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4"/>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SQS Security</a:t>
            </a:r>
            <a:endParaRPr sz="2400"/>
          </a:p>
        </p:txBody>
      </p:sp>
      <p:sp>
        <p:nvSpPr>
          <p:cNvPr id="374" name="Google Shape;374;p64"/>
          <p:cNvSpPr txBox="1"/>
          <p:nvPr>
            <p:ph idx="1" type="body"/>
          </p:nvPr>
        </p:nvSpPr>
        <p:spPr>
          <a:xfrm>
            <a:off x="471488" y="1026914"/>
            <a:ext cx="2914800" cy="2447700"/>
          </a:xfrm>
          <a:prstGeom prst="rect">
            <a:avLst/>
          </a:prstGeom>
          <a:noFill/>
          <a:ln>
            <a:noFill/>
          </a:ln>
        </p:spPr>
        <p:txBody>
          <a:bodyPr anchorCtr="0" anchor="t" bIns="34275" lIns="68575" spcFirstLastPara="1" rIns="68575" wrap="square" tIns="34275">
            <a:normAutofit/>
          </a:bodyPr>
          <a:lstStyle/>
          <a:p>
            <a:pPr indent="-184150" lvl="0" marL="177800" rtl="0" algn="l">
              <a:lnSpc>
                <a:spcPct val="90000"/>
              </a:lnSpc>
              <a:spcBef>
                <a:spcPts val="0"/>
              </a:spcBef>
              <a:spcAft>
                <a:spcPts val="0"/>
              </a:spcAft>
              <a:buSzPts val="1100"/>
              <a:buChar char="●"/>
            </a:pPr>
            <a:r>
              <a:rPr lang="en" sz="1100"/>
              <a:t>You can use IAM policies to control who can read/write messages.</a:t>
            </a:r>
            <a:endParaRPr/>
          </a:p>
          <a:p>
            <a:pPr indent="-184150" lvl="0" marL="177800" rtl="0" algn="l">
              <a:lnSpc>
                <a:spcPct val="90000"/>
              </a:lnSpc>
              <a:spcBef>
                <a:spcPts val="800"/>
              </a:spcBef>
              <a:spcAft>
                <a:spcPts val="0"/>
              </a:spcAft>
              <a:buSzPts val="1100"/>
              <a:buChar char="●"/>
            </a:pPr>
            <a:r>
              <a:rPr lang="en" sz="1100"/>
              <a:t>Authentication can be used to secure messages within queues (who can send and receive).</a:t>
            </a:r>
            <a:endParaRPr/>
          </a:p>
          <a:p>
            <a:pPr indent="-184150" lvl="0" marL="177800" rtl="0" algn="l">
              <a:lnSpc>
                <a:spcPct val="90000"/>
              </a:lnSpc>
              <a:spcBef>
                <a:spcPts val="800"/>
              </a:spcBef>
              <a:spcAft>
                <a:spcPts val="0"/>
              </a:spcAft>
              <a:buSzPts val="1100"/>
              <a:buChar char="●"/>
            </a:pPr>
            <a:r>
              <a:rPr lang="en" sz="1100"/>
              <a:t>SQS is PCI DSS level 1 compliant and HIPAA eligible.</a:t>
            </a:r>
            <a:endParaRPr/>
          </a:p>
          <a:p>
            <a:pPr indent="-184150" lvl="0" marL="177800" rtl="0" algn="l">
              <a:lnSpc>
                <a:spcPct val="90000"/>
              </a:lnSpc>
              <a:spcBef>
                <a:spcPts val="800"/>
              </a:spcBef>
              <a:spcAft>
                <a:spcPts val="1200"/>
              </a:spcAft>
              <a:buSzPts val="1100"/>
              <a:buChar char="●"/>
            </a:pPr>
            <a:r>
              <a:rPr lang="en" sz="1100"/>
              <a:t>In-flight security is provided using HTTPS.</a:t>
            </a:r>
            <a:endParaRPr sz="1100"/>
          </a:p>
        </p:txBody>
      </p:sp>
      <p:sp>
        <p:nvSpPr>
          <p:cNvPr id="375" name="Google Shape;375;p64"/>
          <p:cNvSpPr txBox="1"/>
          <p:nvPr>
            <p:ph idx="2" type="body"/>
          </p:nvPr>
        </p:nvSpPr>
        <p:spPr>
          <a:xfrm>
            <a:off x="3471863" y="1026914"/>
            <a:ext cx="2914800" cy="2447700"/>
          </a:xfrm>
          <a:prstGeom prst="rect">
            <a:avLst/>
          </a:prstGeom>
          <a:noFill/>
          <a:ln>
            <a:noFill/>
          </a:ln>
        </p:spPr>
        <p:txBody>
          <a:bodyPr anchorCtr="0" anchor="t" bIns="34275" lIns="68575" spcFirstLastPara="1" rIns="68575" wrap="square" tIns="34275">
            <a:normAutofit lnSpcReduction="20000"/>
          </a:bodyPr>
          <a:lstStyle/>
          <a:p>
            <a:pPr indent="-184150" lvl="0" marL="177800" rtl="0" algn="l">
              <a:lnSpc>
                <a:spcPct val="90000"/>
              </a:lnSpc>
              <a:spcBef>
                <a:spcPts val="0"/>
              </a:spcBef>
              <a:spcAft>
                <a:spcPts val="0"/>
              </a:spcAft>
              <a:buSzPts val="1100"/>
              <a:buChar char="●"/>
            </a:pPr>
            <a:r>
              <a:rPr lang="en" sz="1100"/>
              <a:t>Can enable server-side encryption (SSE) using KMS.</a:t>
            </a:r>
            <a:endParaRPr/>
          </a:p>
          <a:p>
            <a:pPr indent="-184150" lvl="0" marL="177800" rtl="0" algn="l">
              <a:lnSpc>
                <a:spcPct val="90000"/>
              </a:lnSpc>
              <a:spcBef>
                <a:spcPts val="800"/>
              </a:spcBef>
              <a:spcAft>
                <a:spcPts val="0"/>
              </a:spcAft>
              <a:buSzPts val="1100"/>
              <a:buChar char="●"/>
            </a:pPr>
            <a:r>
              <a:rPr lang="en" sz="1100"/>
              <a:t>Can set the CMK you want to use.</a:t>
            </a:r>
            <a:endParaRPr/>
          </a:p>
          <a:p>
            <a:pPr indent="-184150" lvl="0" marL="177800" rtl="0" algn="l">
              <a:lnSpc>
                <a:spcPct val="90000"/>
              </a:lnSpc>
              <a:spcBef>
                <a:spcPts val="800"/>
              </a:spcBef>
              <a:spcAft>
                <a:spcPts val="0"/>
              </a:spcAft>
              <a:buSzPts val="1100"/>
              <a:buChar char="●"/>
            </a:pPr>
            <a:r>
              <a:rPr lang="en" sz="1100"/>
              <a:t>Can set the data key reuse period.</a:t>
            </a:r>
            <a:endParaRPr/>
          </a:p>
          <a:p>
            <a:pPr indent="-184150" lvl="0" marL="177800" rtl="0" algn="l">
              <a:lnSpc>
                <a:spcPct val="90000"/>
              </a:lnSpc>
              <a:spcBef>
                <a:spcPts val="800"/>
              </a:spcBef>
              <a:spcAft>
                <a:spcPts val="0"/>
              </a:spcAft>
              <a:buSzPts val="1100"/>
              <a:buChar char="●"/>
            </a:pPr>
            <a:r>
              <a:rPr lang="en" sz="1100"/>
              <a:t>SSE only encrypts the message body not the message attributes.</a:t>
            </a:r>
            <a:endParaRPr/>
          </a:p>
          <a:p>
            <a:pPr indent="-184150" lvl="0" marL="177800" rtl="0" algn="l">
              <a:lnSpc>
                <a:spcPct val="90000"/>
              </a:lnSpc>
              <a:spcBef>
                <a:spcPts val="800"/>
              </a:spcBef>
              <a:spcAft>
                <a:spcPts val="0"/>
              </a:spcAft>
              <a:buSzPts val="1100"/>
              <a:buChar char="●"/>
            </a:pPr>
            <a:r>
              <a:rPr lang="en" sz="1100"/>
              <a:t>IAM policy must allow usage of SQS.</a:t>
            </a:r>
            <a:endParaRPr/>
          </a:p>
          <a:p>
            <a:pPr indent="-184150" lvl="0" marL="177800" rtl="0" algn="l">
              <a:lnSpc>
                <a:spcPct val="90000"/>
              </a:lnSpc>
              <a:spcBef>
                <a:spcPts val="800"/>
              </a:spcBef>
              <a:spcAft>
                <a:spcPts val="0"/>
              </a:spcAft>
              <a:buSzPts val="1100"/>
              <a:buChar char="●"/>
            </a:pPr>
            <a:r>
              <a:rPr lang="en" sz="1100"/>
              <a:t>You can also specify permissions in an SQS queue access policy:</a:t>
            </a:r>
            <a:endParaRPr/>
          </a:p>
          <a:p>
            <a:pPr indent="-184150" lvl="0" marL="177800" rtl="0" algn="l">
              <a:lnSpc>
                <a:spcPct val="90000"/>
              </a:lnSpc>
              <a:spcBef>
                <a:spcPts val="800"/>
              </a:spcBef>
              <a:spcAft>
                <a:spcPts val="0"/>
              </a:spcAft>
              <a:buSzPts val="1100"/>
              <a:buChar char="●"/>
            </a:pPr>
            <a:r>
              <a:rPr lang="en" sz="1100"/>
              <a:t>Providers finer grained control.</a:t>
            </a:r>
            <a:endParaRPr/>
          </a:p>
          <a:p>
            <a:pPr indent="-184150" lvl="0" marL="177800" rtl="0" algn="l">
              <a:lnSpc>
                <a:spcPct val="90000"/>
              </a:lnSpc>
              <a:spcBef>
                <a:spcPts val="800"/>
              </a:spcBef>
              <a:spcAft>
                <a:spcPts val="0"/>
              </a:spcAft>
              <a:buSzPts val="1100"/>
              <a:buChar char="●"/>
            </a:pPr>
            <a:r>
              <a:rPr lang="en" sz="1100"/>
              <a:t>Control over the requests that come in.</a:t>
            </a:r>
            <a:endParaRPr/>
          </a:p>
          <a:p>
            <a:pPr indent="0" lvl="0" marL="0" rtl="0" algn="l">
              <a:lnSpc>
                <a:spcPct val="90000"/>
              </a:lnSpc>
              <a:spcBef>
                <a:spcPts val="800"/>
              </a:spcBef>
              <a:spcAft>
                <a:spcPts val="1200"/>
              </a:spcAft>
              <a:buClr>
                <a:schemeClr val="dk1"/>
              </a:buClr>
              <a:buSzPts val="1100"/>
              <a:buNone/>
            </a:pPr>
            <a:r>
              <a:t/>
            </a:r>
            <a:endParaRPr sz="1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SQS Recap</a:t>
            </a:r>
            <a:endParaRPr sz="2400"/>
          </a:p>
        </p:txBody>
      </p:sp>
      <p:sp>
        <p:nvSpPr>
          <p:cNvPr id="381" name="Google Shape;381;p65"/>
          <p:cNvSpPr txBox="1"/>
          <p:nvPr>
            <p:ph idx="1" type="body"/>
          </p:nvPr>
        </p:nvSpPr>
        <p:spPr>
          <a:xfrm>
            <a:off x="418403" y="1099930"/>
            <a:ext cx="3504000" cy="3632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100"/>
              <a:buNone/>
            </a:pPr>
            <a:r>
              <a:rPr b="1" lang="en" sz="1100"/>
              <a:t>Standard queues:</a:t>
            </a:r>
            <a:endParaRPr sz="1100"/>
          </a:p>
          <a:p>
            <a:pPr indent="-184150" lvl="0" marL="177800" rtl="0" algn="l">
              <a:lnSpc>
                <a:spcPct val="90000"/>
              </a:lnSpc>
              <a:spcBef>
                <a:spcPts val="800"/>
              </a:spcBef>
              <a:spcAft>
                <a:spcPts val="0"/>
              </a:spcAft>
              <a:buClr>
                <a:schemeClr val="dk1"/>
              </a:buClr>
              <a:buSzPts val="1100"/>
              <a:buChar char="●"/>
            </a:pPr>
            <a:r>
              <a:rPr b="1" lang="en" sz="1100"/>
              <a:t>Unlimited Throughput </a:t>
            </a:r>
            <a:r>
              <a:rPr lang="en" sz="1100"/>
              <a:t>– Standard queues support a nearly unlimited number of API calls per second, per API action (SendMessage, ReceiveMessage, or DeleteMessage).</a:t>
            </a:r>
            <a:endParaRPr sz="1100"/>
          </a:p>
          <a:p>
            <a:pPr indent="-114300" lvl="0" marL="177800" rtl="0" algn="l">
              <a:lnSpc>
                <a:spcPct val="90000"/>
              </a:lnSpc>
              <a:spcBef>
                <a:spcPts val="800"/>
              </a:spcBef>
              <a:spcAft>
                <a:spcPts val="0"/>
              </a:spcAft>
              <a:buClr>
                <a:schemeClr val="dk1"/>
              </a:buClr>
              <a:buSzPts val="1100"/>
              <a:buNone/>
            </a:pPr>
            <a:r>
              <a:t/>
            </a:r>
            <a:endParaRPr sz="1100"/>
          </a:p>
          <a:p>
            <a:pPr indent="-184150" lvl="0" marL="177800" rtl="0" algn="l">
              <a:lnSpc>
                <a:spcPct val="90000"/>
              </a:lnSpc>
              <a:spcBef>
                <a:spcPts val="800"/>
              </a:spcBef>
              <a:spcAft>
                <a:spcPts val="0"/>
              </a:spcAft>
              <a:buClr>
                <a:schemeClr val="dk1"/>
              </a:buClr>
              <a:buSzPts val="1100"/>
              <a:buChar char="●"/>
            </a:pPr>
            <a:r>
              <a:rPr b="1" lang="en" sz="1100"/>
              <a:t>At-Least-Once Delivery </a:t>
            </a:r>
            <a:r>
              <a:rPr lang="en" sz="1100"/>
              <a:t>– A message is delivered at least once, but occasionally more than one copy of a message is delivered.</a:t>
            </a:r>
            <a:endParaRPr sz="1100"/>
          </a:p>
          <a:p>
            <a:pPr indent="-114300" lvl="0" marL="177800" rtl="0" algn="l">
              <a:lnSpc>
                <a:spcPct val="90000"/>
              </a:lnSpc>
              <a:spcBef>
                <a:spcPts val="800"/>
              </a:spcBef>
              <a:spcAft>
                <a:spcPts val="0"/>
              </a:spcAft>
              <a:buClr>
                <a:schemeClr val="dk1"/>
              </a:buClr>
              <a:buSzPts val="1100"/>
              <a:buNone/>
            </a:pPr>
            <a:r>
              <a:t/>
            </a:r>
            <a:endParaRPr sz="1100"/>
          </a:p>
          <a:p>
            <a:pPr indent="-184150" lvl="0" marL="177800" rtl="0" algn="l">
              <a:lnSpc>
                <a:spcPct val="90000"/>
              </a:lnSpc>
              <a:spcBef>
                <a:spcPts val="800"/>
              </a:spcBef>
              <a:spcAft>
                <a:spcPts val="1200"/>
              </a:spcAft>
              <a:buClr>
                <a:schemeClr val="dk1"/>
              </a:buClr>
              <a:buSzPts val="1100"/>
              <a:buChar char="●"/>
            </a:pPr>
            <a:r>
              <a:rPr b="1" lang="en" sz="1100"/>
              <a:t>Best-Effort Ordering </a:t>
            </a:r>
            <a:r>
              <a:rPr lang="en" sz="1100"/>
              <a:t>– Occasionally, messages are delivered in an order different from which they were sent.</a:t>
            </a:r>
            <a:endParaRPr sz="1100"/>
          </a:p>
        </p:txBody>
      </p:sp>
      <p:sp>
        <p:nvSpPr>
          <p:cNvPr id="382" name="Google Shape;382;p65"/>
          <p:cNvSpPr txBox="1"/>
          <p:nvPr>
            <p:ph idx="2" type="body"/>
          </p:nvPr>
        </p:nvSpPr>
        <p:spPr>
          <a:xfrm>
            <a:off x="4321382" y="1099931"/>
            <a:ext cx="4591800" cy="3678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100"/>
              <a:buNone/>
            </a:pPr>
            <a:r>
              <a:rPr b="1" lang="en" sz="1100"/>
              <a:t>FIFO queues:</a:t>
            </a:r>
            <a:endParaRPr sz="1100"/>
          </a:p>
          <a:p>
            <a:pPr indent="0" lvl="0" marL="0" rtl="0" algn="l">
              <a:lnSpc>
                <a:spcPct val="90000"/>
              </a:lnSpc>
              <a:spcBef>
                <a:spcPts val="800"/>
              </a:spcBef>
              <a:spcAft>
                <a:spcPts val="0"/>
              </a:spcAft>
              <a:buClr>
                <a:schemeClr val="dk1"/>
              </a:buClr>
              <a:buSzPts val="1100"/>
              <a:buNone/>
            </a:pPr>
            <a:r>
              <a:rPr b="1" lang="en" sz="1100"/>
              <a:t>High Throughput </a:t>
            </a:r>
            <a:r>
              <a:rPr lang="en" sz="1100"/>
              <a:t>– If you use batching, FIFO queues support up to 3,000 calls per second, per API method (SendMessageBatch, ReceiveMessage, or DeleteMessageBatch). The 3,000 calls per second represent 300 API calls, each with a batch of 10 messages. To request a quota increase, submit a support request. Without batching, FIFO queues support up to 300 API calls per second, per API method (SendMessage, ReceiveMessage, or DeleteMessage).</a:t>
            </a:r>
            <a:endParaRPr sz="1100"/>
          </a:p>
          <a:p>
            <a:pPr indent="0" lvl="0" marL="0" rtl="0" algn="l">
              <a:lnSpc>
                <a:spcPct val="90000"/>
              </a:lnSpc>
              <a:spcBef>
                <a:spcPts val="800"/>
              </a:spcBef>
              <a:spcAft>
                <a:spcPts val="0"/>
              </a:spcAft>
              <a:buClr>
                <a:schemeClr val="dk1"/>
              </a:buClr>
              <a:buSzPts val="1100"/>
              <a:buNone/>
            </a:pPr>
            <a:r>
              <a:t/>
            </a:r>
            <a:endParaRPr sz="1100"/>
          </a:p>
          <a:p>
            <a:pPr indent="0" lvl="0" marL="0" rtl="0" algn="l">
              <a:lnSpc>
                <a:spcPct val="90000"/>
              </a:lnSpc>
              <a:spcBef>
                <a:spcPts val="800"/>
              </a:spcBef>
              <a:spcAft>
                <a:spcPts val="0"/>
              </a:spcAft>
              <a:buClr>
                <a:schemeClr val="dk1"/>
              </a:buClr>
              <a:buSzPts val="1100"/>
              <a:buNone/>
            </a:pPr>
            <a:r>
              <a:rPr b="1" lang="en" sz="1100"/>
              <a:t>Exactly-Once Processing </a:t>
            </a:r>
            <a:r>
              <a:rPr lang="en" sz="1100"/>
              <a:t>– A message is delivered once and remains available until a consumer processes and deletes it. Duplicates aren't introduced into the queue.</a:t>
            </a:r>
            <a:endParaRPr sz="1100"/>
          </a:p>
          <a:p>
            <a:pPr indent="0" lvl="0" marL="0" rtl="0" algn="l">
              <a:lnSpc>
                <a:spcPct val="90000"/>
              </a:lnSpc>
              <a:spcBef>
                <a:spcPts val="800"/>
              </a:spcBef>
              <a:spcAft>
                <a:spcPts val="0"/>
              </a:spcAft>
              <a:buClr>
                <a:schemeClr val="dk1"/>
              </a:buClr>
              <a:buSzPts val="1100"/>
              <a:buNone/>
            </a:pPr>
            <a:r>
              <a:t/>
            </a:r>
            <a:endParaRPr sz="1100"/>
          </a:p>
          <a:p>
            <a:pPr indent="0" lvl="0" marL="0" rtl="0" algn="l">
              <a:lnSpc>
                <a:spcPct val="90000"/>
              </a:lnSpc>
              <a:spcBef>
                <a:spcPts val="800"/>
              </a:spcBef>
              <a:spcAft>
                <a:spcPts val="1200"/>
              </a:spcAft>
              <a:buClr>
                <a:schemeClr val="dk1"/>
              </a:buClr>
              <a:buSzPts val="1100"/>
              <a:buNone/>
            </a:pPr>
            <a:r>
              <a:rPr b="1" lang="en" sz="1100"/>
              <a:t>First-In-First-Out Delivery </a:t>
            </a:r>
            <a:r>
              <a:rPr lang="en" sz="1100"/>
              <a:t>– The order in which messages are sent and received is strictly preserved.</a:t>
            </a:r>
            <a:endParaRPr sz="1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FIFO VS Standard</a:t>
            </a:r>
            <a:endParaRPr/>
          </a:p>
        </p:txBody>
      </p:sp>
      <p:pic>
        <p:nvPicPr>
          <p:cNvPr id="388" name="Google Shape;388;p66"/>
          <p:cNvPicPr preferRelativeResize="0"/>
          <p:nvPr/>
        </p:nvPicPr>
        <p:blipFill>
          <a:blip r:embed="rId3">
            <a:alphaModFix/>
          </a:blip>
          <a:stretch>
            <a:fillRect/>
          </a:stretch>
        </p:blipFill>
        <p:spPr>
          <a:xfrm>
            <a:off x="684750" y="1098700"/>
            <a:ext cx="7818556" cy="3691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 one!!!</a:t>
            </a:r>
            <a:endParaRPr/>
          </a:p>
        </p:txBody>
      </p:sp>
      <p:sp>
        <p:nvSpPr>
          <p:cNvPr id="394" name="Google Shape;394;p67"/>
          <p:cNvSpPr txBox="1"/>
          <p:nvPr>
            <p:ph idx="1" type="body"/>
          </p:nvPr>
        </p:nvSpPr>
        <p:spPr>
          <a:xfrm>
            <a:off x="311700" y="1225225"/>
            <a:ext cx="8520600" cy="22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Goal: We have an order processing system.</a:t>
            </a:r>
            <a:endParaRPr sz="1100"/>
          </a:p>
          <a:p>
            <a:pPr indent="-298450" lvl="0" marL="457200" rtl="0" algn="l">
              <a:spcBef>
                <a:spcPts val="1200"/>
              </a:spcBef>
              <a:spcAft>
                <a:spcPts val="0"/>
              </a:spcAft>
              <a:buSzPts val="1100"/>
              <a:buChar char="●"/>
            </a:pPr>
            <a:r>
              <a:rPr lang="en" sz="1100"/>
              <a:t>Some system uploads json order in s3 bucket</a:t>
            </a:r>
            <a:endParaRPr sz="1100"/>
          </a:p>
          <a:p>
            <a:pPr indent="-298450" lvl="1" marL="914400" rtl="0" algn="l">
              <a:spcBef>
                <a:spcPts val="0"/>
              </a:spcBef>
              <a:spcAft>
                <a:spcPts val="0"/>
              </a:spcAft>
              <a:buSzPts val="1100"/>
              <a:buChar char="○"/>
            </a:pPr>
            <a:r>
              <a:rPr lang="en" sz="1100"/>
              <a:t>On file uploading lambda A should be invoked and publish event into SNS topic OrderReceiverTopic </a:t>
            </a:r>
            <a:endParaRPr sz="1100"/>
          </a:p>
          <a:p>
            <a:pPr indent="-298450" lvl="0" marL="457200" rtl="0" algn="l">
              <a:spcBef>
                <a:spcPts val="0"/>
              </a:spcBef>
              <a:spcAft>
                <a:spcPts val="0"/>
              </a:spcAft>
              <a:buSzPts val="1100"/>
              <a:buChar char="●"/>
            </a:pPr>
            <a:r>
              <a:rPr lang="en" sz="1100"/>
              <a:t>OrderReceiverTopic in SNS</a:t>
            </a:r>
            <a:endParaRPr sz="1100"/>
          </a:p>
          <a:p>
            <a:pPr indent="-298450" lvl="0" marL="457200" rtl="0" algn="l">
              <a:spcBef>
                <a:spcPts val="0"/>
              </a:spcBef>
              <a:spcAft>
                <a:spcPts val="0"/>
              </a:spcAft>
              <a:buSzPts val="1100"/>
              <a:buChar char="●"/>
            </a:pPr>
            <a:r>
              <a:rPr lang="en" sz="1100"/>
              <a:t>OrderReceiverTopic  invokes lambda Bfor order processing</a:t>
            </a:r>
            <a:endParaRPr sz="1100"/>
          </a:p>
          <a:p>
            <a:pPr indent="-298450" lvl="1" marL="914400" rtl="0" algn="l">
              <a:spcBef>
                <a:spcPts val="0"/>
              </a:spcBef>
              <a:spcAft>
                <a:spcPts val="0"/>
              </a:spcAft>
              <a:buSzPts val="1100"/>
              <a:buChar char="○"/>
            </a:pPr>
            <a:r>
              <a:rPr lang="en" sz="1100"/>
              <a:t>On fail message should go to DLQ. </a:t>
            </a:r>
            <a:r>
              <a:rPr lang="en" sz="1050">
                <a:highlight>
                  <a:srgbClr val="F2F3F3"/>
                </a:highlight>
                <a:latin typeface="Helvetica Neue"/>
                <a:ea typeface="Helvetica Neue"/>
                <a:cs typeface="Helvetica Neue"/>
                <a:sym typeface="Helvetica Neue"/>
              </a:rPr>
              <a:t>OrdersQueqeDLQ</a:t>
            </a:r>
            <a:endParaRPr sz="1100"/>
          </a:p>
          <a:p>
            <a:pPr indent="-298450" lvl="1" marL="914400" rtl="0" algn="l">
              <a:spcBef>
                <a:spcPts val="0"/>
              </a:spcBef>
              <a:spcAft>
                <a:spcPts val="0"/>
              </a:spcAft>
              <a:buSzPts val="1100"/>
              <a:buChar char="○"/>
            </a:pPr>
            <a:r>
              <a:rPr lang="en" sz="1100"/>
              <a:t>On success message should go to SNS and send email</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SNS Topics</a:t>
            </a:r>
            <a:endParaRPr sz="2400"/>
          </a:p>
        </p:txBody>
      </p:sp>
      <p:sp>
        <p:nvSpPr>
          <p:cNvPr id="155" name="Google Shape;155;p32"/>
          <p:cNvSpPr txBox="1"/>
          <p:nvPr>
            <p:ph idx="1" type="body"/>
          </p:nvPr>
        </p:nvSpPr>
        <p:spPr>
          <a:xfrm>
            <a:off x="471505" y="1153026"/>
            <a:ext cx="4021500" cy="2703000"/>
          </a:xfrm>
          <a:prstGeom prst="rect">
            <a:avLst/>
          </a:prstGeom>
          <a:noFill/>
          <a:ln>
            <a:noFill/>
          </a:ln>
        </p:spPr>
        <p:txBody>
          <a:bodyPr anchorCtr="0" anchor="t" bIns="34275" lIns="68575" spcFirstLastPara="1" rIns="68575" wrap="square" tIns="34275">
            <a:normAutofit lnSpcReduction="10000"/>
          </a:bodyPr>
          <a:lstStyle/>
          <a:p>
            <a:pPr indent="-184150" lvl="0" marL="177800" rtl="0" algn="l">
              <a:lnSpc>
                <a:spcPct val="90000"/>
              </a:lnSpc>
              <a:spcBef>
                <a:spcPts val="0"/>
              </a:spcBef>
              <a:spcAft>
                <a:spcPts val="0"/>
              </a:spcAft>
              <a:buClr>
                <a:schemeClr val="dk1"/>
              </a:buClr>
              <a:buSzPts val="1100"/>
              <a:buChar char="●"/>
            </a:pPr>
            <a:r>
              <a:rPr lang="en" sz="1100"/>
              <a:t>Multiple recipients can be grouped using Topics.</a:t>
            </a:r>
            <a:endParaRPr/>
          </a:p>
          <a:p>
            <a:pPr indent="-184150" lvl="0" marL="177800" rtl="0" algn="l">
              <a:lnSpc>
                <a:spcPct val="90000"/>
              </a:lnSpc>
              <a:spcBef>
                <a:spcPts val="800"/>
              </a:spcBef>
              <a:spcAft>
                <a:spcPts val="0"/>
              </a:spcAft>
              <a:buClr>
                <a:schemeClr val="dk1"/>
              </a:buClr>
              <a:buSzPts val="1100"/>
              <a:buChar char="●"/>
            </a:pPr>
            <a:r>
              <a:rPr lang="en" sz="1100"/>
              <a:t>A topic is an “access point” for allowing recipients to dynamically subscribe for identical copies of the same notification.</a:t>
            </a:r>
            <a:endParaRPr/>
          </a:p>
          <a:p>
            <a:pPr indent="-184150" lvl="0" marL="177800" rtl="0" algn="l">
              <a:lnSpc>
                <a:spcPct val="90000"/>
              </a:lnSpc>
              <a:spcBef>
                <a:spcPts val="800"/>
              </a:spcBef>
              <a:spcAft>
                <a:spcPts val="0"/>
              </a:spcAft>
              <a:buClr>
                <a:schemeClr val="dk1"/>
              </a:buClr>
              <a:buSzPts val="1100"/>
              <a:buChar char="●"/>
            </a:pPr>
            <a:r>
              <a:rPr lang="en" sz="1100"/>
              <a:t>One topic can support deliveries to multiple endpoint types.</a:t>
            </a:r>
            <a:endParaRPr/>
          </a:p>
          <a:p>
            <a:pPr indent="-184150" lvl="0" marL="177800" rtl="0" algn="l">
              <a:lnSpc>
                <a:spcPct val="90000"/>
              </a:lnSpc>
              <a:spcBef>
                <a:spcPts val="800"/>
              </a:spcBef>
              <a:spcAft>
                <a:spcPts val="0"/>
              </a:spcAft>
              <a:buClr>
                <a:schemeClr val="dk1"/>
              </a:buClr>
              <a:buSzPts val="1100"/>
              <a:buChar char="●"/>
            </a:pPr>
            <a:r>
              <a:rPr lang="en" sz="1100"/>
              <a:t>All messages are stored redundantly across multiple availability zones.</a:t>
            </a:r>
            <a:endParaRPr/>
          </a:p>
          <a:p>
            <a:pPr indent="-184150" lvl="0" marL="177800" rtl="0" algn="l">
              <a:lnSpc>
                <a:spcPct val="90000"/>
              </a:lnSpc>
              <a:spcBef>
                <a:spcPts val="800"/>
              </a:spcBef>
              <a:spcAft>
                <a:spcPts val="0"/>
              </a:spcAft>
              <a:buClr>
                <a:schemeClr val="dk1"/>
              </a:buClr>
              <a:buSzPts val="1100"/>
              <a:buChar char="●"/>
            </a:pPr>
            <a:r>
              <a:rPr lang="en" sz="1100"/>
              <a:t>Provides instantaneous, push-based delivery.</a:t>
            </a:r>
            <a:endParaRPr/>
          </a:p>
          <a:p>
            <a:pPr indent="-184150" lvl="0" marL="177800" rtl="0" algn="l">
              <a:lnSpc>
                <a:spcPct val="90000"/>
              </a:lnSpc>
              <a:spcBef>
                <a:spcPts val="800"/>
              </a:spcBef>
              <a:spcAft>
                <a:spcPts val="0"/>
              </a:spcAft>
              <a:buClr>
                <a:schemeClr val="dk1"/>
              </a:buClr>
              <a:buSzPts val="1100"/>
              <a:buChar char="●"/>
            </a:pPr>
            <a:r>
              <a:rPr lang="en" sz="1100"/>
              <a:t>Flexible message delivery is provided over multiple transport protocols.</a:t>
            </a:r>
            <a:endParaRPr/>
          </a:p>
          <a:p>
            <a:pPr indent="0" lvl="0" marL="0" rtl="0" algn="l">
              <a:lnSpc>
                <a:spcPct val="90000"/>
              </a:lnSpc>
              <a:spcBef>
                <a:spcPts val="800"/>
              </a:spcBef>
              <a:spcAft>
                <a:spcPts val="1200"/>
              </a:spcAft>
              <a:buClr>
                <a:schemeClr val="dk1"/>
              </a:buClr>
              <a:buSzPts val="1100"/>
              <a:buNone/>
            </a:pPr>
            <a:r>
              <a:t/>
            </a:r>
            <a:endParaRPr sz="1100"/>
          </a:p>
        </p:txBody>
      </p:sp>
      <p:pic>
        <p:nvPicPr>
          <p:cNvPr id="156" name="Google Shape;156;p32"/>
          <p:cNvPicPr preferRelativeResize="0"/>
          <p:nvPr/>
        </p:nvPicPr>
        <p:blipFill>
          <a:blip r:embed="rId3">
            <a:alphaModFix/>
          </a:blip>
          <a:stretch>
            <a:fillRect/>
          </a:stretch>
        </p:blipFill>
        <p:spPr>
          <a:xfrm>
            <a:off x="4572005" y="1116858"/>
            <a:ext cx="4346196" cy="222207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 On</a:t>
            </a:r>
            <a:endParaRPr/>
          </a:p>
        </p:txBody>
      </p:sp>
      <p:pic>
        <p:nvPicPr>
          <p:cNvPr id="400" name="Google Shape;400;p68"/>
          <p:cNvPicPr preferRelativeResize="0"/>
          <p:nvPr/>
        </p:nvPicPr>
        <p:blipFill>
          <a:blip r:embed="rId3">
            <a:alphaModFix/>
          </a:blip>
          <a:stretch>
            <a:fillRect/>
          </a:stretch>
        </p:blipFill>
        <p:spPr>
          <a:xfrm>
            <a:off x="1765125" y="1214500"/>
            <a:ext cx="5303050" cy="1898675"/>
          </a:xfrm>
          <a:prstGeom prst="rect">
            <a:avLst/>
          </a:prstGeom>
          <a:noFill/>
          <a:ln>
            <a:noFill/>
          </a:ln>
        </p:spPr>
      </p:pic>
      <p:pic>
        <p:nvPicPr>
          <p:cNvPr id="401" name="Google Shape;401;p68"/>
          <p:cNvPicPr preferRelativeResize="0"/>
          <p:nvPr/>
        </p:nvPicPr>
        <p:blipFill>
          <a:blip r:embed="rId4">
            <a:alphaModFix/>
          </a:blip>
          <a:stretch>
            <a:fillRect/>
          </a:stretch>
        </p:blipFill>
        <p:spPr>
          <a:xfrm>
            <a:off x="1570137" y="3240927"/>
            <a:ext cx="6003726" cy="1653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Section</a:t>
            </a:r>
            <a:endParaRPr/>
          </a:p>
        </p:txBody>
      </p:sp>
      <p:pic>
        <p:nvPicPr>
          <p:cNvPr id="407" name="Google Shape;407;p69"/>
          <p:cNvPicPr preferRelativeResize="0"/>
          <p:nvPr/>
        </p:nvPicPr>
        <p:blipFill>
          <a:blip r:embed="rId3">
            <a:alphaModFix/>
          </a:blip>
          <a:stretch>
            <a:fillRect/>
          </a:stretch>
        </p:blipFill>
        <p:spPr>
          <a:xfrm>
            <a:off x="1094825" y="1147225"/>
            <a:ext cx="7524929" cy="36914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Section</a:t>
            </a:r>
            <a:endParaRPr/>
          </a:p>
        </p:txBody>
      </p:sp>
      <p:pic>
        <p:nvPicPr>
          <p:cNvPr id="413" name="Google Shape;413;p70"/>
          <p:cNvPicPr preferRelativeResize="0"/>
          <p:nvPr/>
        </p:nvPicPr>
        <p:blipFill>
          <a:blip r:embed="rId3">
            <a:alphaModFix/>
          </a:blip>
          <a:stretch>
            <a:fillRect/>
          </a:stretch>
        </p:blipFill>
        <p:spPr>
          <a:xfrm>
            <a:off x="1745225" y="1147225"/>
            <a:ext cx="6111356" cy="36914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Section</a:t>
            </a:r>
            <a:endParaRPr/>
          </a:p>
        </p:txBody>
      </p:sp>
      <p:pic>
        <p:nvPicPr>
          <p:cNvPr id="419" name="Google Shape;419;p71"/>
          <p:cNvPicPr preferRelativeResize="0"/>
          <p:nvPr/>
        </p:nvPicPr>
        <p:blipFill>
          <a:blip r:embed="rId3">
            <a:alphaModFix/>
          </a:blip>
          <a:stretch>
            <a:fillRect/>
          </a:stretch>
        </p:blipFill>
        <p:spPr>
          <a:xfrm>
            <a:off x="1503463" y="1147225"/>
            <a:ext cx="6137077" cy="36914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Section</a:t>
            </a:r>
            <a:endParaRPr/>
          </a:p>
        </p:txBody>
      </p:sp>
      <p:pic>
        <p:nvPicPr>
          <p:cNvPr id="425" name="Google Shape;425;p72"/>
          <p:cNvPicPr preferRelativeResize="0"/>
          <p:nvPr/>
        </p:nvPicPr>
        <p:blipFill>
          <a:blip r:embed="rId3">
            <a:alphaModFix/>
          </a:blip>
          <a:stretch>
            <a:fillRect/>
          </a:stretch>
        </p:blipFill>
        <p:spPr>
          <a:xfrm>
            <a:off x="1260750" y="1147225"/>
            <a:ext cx="6375470" cy="36914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Section</a:t>
            </a:r>
            <a:endParaRPr/>
          </a:p>
        </p:txBody>
      </p:sp>
      <p:pic>
        <p:nvPicPr>
          <p:cNvPr id="431" name="Google Shape;431;p73"/>
          <p:cNvPicPr preferRelativeResize="0"/>
          <p:nvPr/>
        </p:nvPicPr>
        <p:blipFill>
          <a:blip r:embed="rId3">
            <a:alphaModFix/>
          </a:blip>
          <a:stretch>
            <a:fillRect/>
          </a:stretch>
        </p:blipFill>
        <p:spPr>
          <a:xfrm>
            <a:off x="1259925" y="1266450"/>
            <a:ext cx="7572375" cy="3390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Section</a:t>
            </a:r>
            <a:endParaRPr/>
          </a:p>
        </p:txBody>
      </p:sp>
      <p:pic>
        <p:nvPicPr>
          <p:cNvPr id="437" name="Google Shape;437;p74"/>
          <p:cNvPicPr preferRelativeResize="0"/>
          <p:nvPr/>
        </p:nvPicPr>
        <p:blipFill>
          <a:blip r:embed="rId3">
            <a:alphaModFix/>
          </a:blip>
          <a:stretch>
            <a:fillRect/>
          </a:stretch>
        </p:blipFill>
        <p:spPr>
          <a:xfrm>
            <a:off x="790575" y="1186800"/>
            <a:ext cx="7562850" cy="36480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75"/>
          <p:cNvPicPr preferRelativeResize="0"/>
          <p:nvPr/>
        </p:nvPicPr>
        <p:blipFill>
          <a:blip r:embed="rId3">
            <a:alphaModFix/>
          </a:blip>
          <a:stretch>
            <a:fillRect/>
          </a:stretch>
        </p:blipFill>
        <p:spPr>
          <a:xfrm>
            <a:off x="1048350" y="638175"/>
            <a:ext cx="7648575" cy="386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3"/>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SNS Subscribers and Endpoints</a:t>
            </a:r>
            <a:endParaRPr/>
          </a:p>
        </p:txBody>
      </p:sp>
      <p:sp>
        <p:nvSpPr>
          <p:cNvPr id="162" name="Google Shape;162;p33"/>
          <p:cNvSpPr txBox="1"/>
          <p:nvPr>
            <p:ph idx="1" type="body"/>
          </p:nvPr>
        </p:nvSpPr>
        <p:spPr>
          <a:xfrm>
            <a:off x="471488" y="1026914"/>
            <a:ext cx="2914800" cy="24477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0"/>
              </a:spcBef>
              <a:spcAft>
                <a:spcPts val="0"/>
              </a:spcAft>
              <a:buClr>
                <a:schemeClr val="dk1"/>
              </a:buClr>
              <a:buSzPts val="1100"/>
              <a:buNone/>
            </a:pPr>
            <a:r>
              <a:rPr lang="en" sz="1100"/>
              <a:t>When subscribing to an SNS topic the following endpoint types are supported:</a:t>
            </a:r>
            <a:endParaRPr/>
          </a:p>
          <a:p>
            <a:pPr indent="-184150" lvl="0" marL="177800" rtl="0" algn="l">
              <a:lnSpc>
                <a:spcPct val="90000"/>
              </a:lnSpc>
              <a:spcBef>
                <a:spcPts val="800"/>
              </a:spcBef>
              <a:spcAft>
                <a:spcPts val="0"/>
              </a:spcAft>
              <a:buClr>
                <a:schemeClr val="dk1"/>
              </a:buClr>
              <a:buSzPts val="1100"/>
              <a:buChar char="●"/>
            </a:pPr>
            <a:r>
              <a:rPr lang="en" sz="1100"/>
              <a:t>HTTP/HTTPS.</a:t>
            </a:r>
            <a:endParaRPr/>
          </a:p>
          <a:p>
            <a:pPr indent="-184150" lvl="0" marL="177800" rtl="0" algn="l">
              <a:lnSpc>
                <a:spcPct val="90000"/>
              </a:lnSpc>
              <a:spcBef>
                <a:spcPts val="800"/>
              </a:spcBef>
              <a:spcAft>
                <a:spcPts val="0"/>
              </a:spcAft>
              <a:buClr>
                <a:schemeClr val="dk1"/>
              </a:buClr>
              <a:buSzPts val="1100"/>
              <a:buChar char="●"/>
            </a:pPr>
            <a:r>
              <a:rPr lang="en" sz="1100"/>
              <a:t>Email/Email-JSON.</a:t>
            </a:r>
            <a:endParaRPr/>
          </a:p>
          <a:p>
            <a:pPr indent="-184150" lvl="0" marL="177800" rtl="0" algn="l">
              <a:lnSpc>
                <a:spcPct val="90000"/>
              </a:lnSpc>
              <a:spcBef>
                <a:spcPts val="800"/>
              </a:spcBef>
              <a:spcAft>
                <a:spcPts val="0"/>
              </a:spcAft>
              <a:buClr>
                <a:schemeClr val="dk1"/>
              </a:buClr>
              <a:buSzPts val="1100"/>
              <a:buChar char="●"/>
            </a:pPr>
            <a:r>
              <a:rPr lang="en" sz="1100"/>
              <a:t>Amazon Kinesis Data Firehose.</a:t>
            </a:r>
            <a:endParaRPr/>
          </a:p>
          <a:p>
            <a:pPr indent="-184150" lvl="0" marL="177800" rtl="0" algn="l">
              <a:lnSpc>
                <a:spcPct val="90000"/>
              </a:lnSpc>
              <a:spcBef>
                <a:spcPts val="800"/>
              </a:spcBef>
              <a:spcAft>
                <a:spcPts val="0"/>
              </a:spcAft>
              <a:buClr>
                <a:schemeClr val="dk1"/>
              </a:buClr>
              <a:buSzPts val="1100"/>
              <a:buChar char="●"/>
            </a:pPr>
            <a:r>
              <a:rPr lang="en" sz="1100"/>
              <a:t>Amazon SQS.</a:t>
            </a:r>
            <a:endParaRPr/>
          </a:p>
          <a:p>
            <a:pPr indent="-184150" lvl="0" marL="177800" rtl="0" algn="l">
              <a:lnSpc>
                <a:spcPct val="90000"/>
              </a:lnSpc>
              <a:spcBef>
                <a:spcPts val="800"/>
              </a:spcBef>
              <a:spcAft>
                <a:spcPts val="0"/>
              </a:spcAft>
              <a:buClr>
                <a:schemeClr val="dk1"/>
              </a:buClr>
              <a:buSzPts val="1100"/>
              <a:buChar char="●"/>
            </a:pPr>
            <a:r>
              <a:rPr lang="en" sz="1100"/>
              <a:t>AWS Lambda.</a:t>
            </a:r>
            <a:endParaRPr/>
          </a:p>
          <a:p>
            <a:pPr indent="-184150" lvl="0" marL="177800" rtl="0" algn="l">
              <a:lnSpc>
                <a:spcPct val="90000"/>
              </a:lnSpc>
              <a:spcBef>
                <a:spcPts val="800"/>
              </a:spcBef>
              <a:spcAft>
                <a:spcPts val="0"/>
              </a:spcAft>
              <a:buClr>
                <a:schemeClr val="dk1"/>
              </a:buClr>
              <a:buSzPts val="1100"/>
              <a:buChar char="●"/>
            </a:pPr>
            <a:r>
              <a:rPr lang="en" sz="1100"/>
              <a:t>Platform application endpoint (mobile push).</a:t>
            </a:r>
            <a:endParaRPr/>
          </a:p>
          <a:p>
            <a:pPr indent="-184150" lvl="0" marL="177800" rtl="0" algn="l">
              <a:lnSpc>
                <a:spcPct val="90000"/>
              </a:lnSpc>
              <a:spcBef>
                <a:spcPts val="800"/>
              </a:spcBef>
              <a:spcAft>
                <a:spcPts val="0"/>
              </a:spcAft>
              <a:buClr>
                <a:schemeClr val="dk1"/>
              </a:buClr>
              <a:buSzPts val="1100"/>
              <a:buChar char="●"/>
            </a:pPr>
            <a:r>
              <a:rPr lang="en" sz="1100"/>
              <a:t>SMS.</a:t>
            </a:r>
            <a:endParaRPr/>
          </a:p>
          <a:p>
            <a:pPr indent="0" lvl="0" marL="0" rtl="0" algn="l">
              <a:lnSpc>
                <a:spcPct val="90000"/>
              </a:lnSpc>
              <a:spcBef>
                <a:spcPts val="800"/>
              </a:spcBef>
              <a:spcAft>
                <a:spcPts val="1200"/>
              </a:spcAft>
              <a:buClr>
                <a:schemeClr val="dk1"/>
              </a:buClr>
              <a:buSzPts val="1100"/>
              <a:buNone/>
            </a:pPr>
            <a:r>
              <a:t/>
            </a:r>
            <a:endParaRPr sz="1100"/>
          </a:p>
        </p:txBody>
      </p:sp>
      <p:pic>
        <p:nvPicPr>
          <p:cNvPr id="163" name="Google Shape;163;p33"/>
          <p:cNvPicPr preferRelativeResize="0"/>
          <p:nvPr>
            <p:ph idx="2" type="body"/>
          </p:nvPr>
        </p:nvPicPr>
        <p:blipFill rotWithShape="1">
          <a:blip r:embed="rId3">
            <a:alphaModFix/>
          </a:blip>
          <a:srcRect b="0" l="0" r="0" t="0"/>
          <a:stretch/>
        </p:blipFill>
        <p:spPr>
          <a:xfrm>
            <a:off x="4514849" y="1369218"/>
            <a:ext cx="4388100" cy="246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SNS FIFO topics use case. Serverless Architecture</a:t>
            </a:r>
            <a:endParaRPr/>
          </a:p>
        </p:txBody>
      </p:sp>
      <p:sp>
        <p:nvSpPr>
          <p:cNvPr id="169" name="Google Shape;169;p34"/>
          <p:cNvSpPr txBox="1"/>
          <p:nvPr/>
        </p:nvSpPr>
        <p:spPr>
          <a:xfrm>
            <a:off x="232275" y="1201450"/>
            <a:ext cx="8349000" cy="1108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rgbClr val="16191F"/>
                </a:solidFill>
                <a:highlight>
                  <a:srgbClr val="FFFFFF"/>
                </a:highlight>
              </a:rPr>
              <a:t>Inventory managers use a </a:t>
            </a:r>
            <a:r>
              <a:rPr b="1" lang="en" sz="1200">
                <a:solidFill>
                  <a:srgbClr val="16191F"/>
                </a:solidFill>
                <a:highlight>
                  <a:srgbClr val="FFFFFF"/>
                </a:highlight>
              </a:rPr>
              <a:t>price management application</a:t>
            </a:r>
            <a:r>
              <a:rPr lang="en" sz="1200">
                <a:solidFill>
                  <a:srgbClr val="16191F"/>
                </a:solidFill>
                <a:highlight>
                  <a:srgbClr val="FFFFFF"/>
                </a:highlight>
              </a:rPr>
              <a:t> to set the price for each item in stock.</a:t>
            </a:r>
            <a:endParaRPr sz="1200">
              <a:solidFill>
                <a:srgbClr val="16191F"/>
              </a:solidFill>
              <a:highlight>
                <a:srgbClr val="FFFFFF"/>
              </a:highlight>
            </a:endParaRPr>
          </a:p>
          <a:p>
            <a:pPr indent="0" lvl="0" marL="0" rtl="0" algn="l">
              <a:lnSpc>
                <a:spcPct val="100000"/>
              </a:lnSpc>
              <a:spcBef>
                <a:spcPts val="0"/>
              </a:spcBef>
              <a:spcAft>
                <a:spcPts val="0"/>
              </a:spcAft>
              <a:buNone/>
            </a:pPr>
            <a:r>
              <a:t/>
            </a:r>
            <a:endParaRPr sz="1200">
              <a:solidFill>
                <a:srgbClr val="16191F"/>
              </a:solidFill>
              <a:highlight>
                <a:srgbClr val="FFFFFF"/>
              </a:highlight>
            </a:endParaRPr>
          </a:p>
          <a:p>
            <a:pPr indent="0" lvl="0" marL="0" rtl="0" algn="l">
              <a:lnSpc>
                <a:spcPct val="100000"/>
              </a:lnSpc>
              <a:spcBef>
                <a:spcPts val="0"/>
              </a:spcBef>
              <a:spcAft>
                <a:spcPts val="0"/>
              </a:spcAft>
              <a:buNone/>
            </a:pPr>
            <a:r>
              <a:rPr lang="en" sz="1200">
                <a:solidFill>
                  <a:srgbClr val="16191F"/>
                </a:solidFill>
                <a:highlight>
                  <a:srgbClr val="FFFFFF"/>
                </a:highlight>
              </a:rPr>
              <a:t>The price management application uses an AWS Lambda function that publishes price updates to an SNS FIFO topic whenever prices change.</a:t>
            </a:r>
            <a:endParaRPr sz="1200">
              <a:solidFill>
                <a:srgbClr val="16191F"/>
              </a:solidFill>
              <a:highlight>
                <a:srgbClr val="FFFFFF"/>
              </a:highlight>
            </a:endParaRPr>
          </a:p>
          <a:p>
            <a:pPr indent="0" lvl="0" marL="0" rtl="0" algn="l">
              <a:lnSpc>
                <a:spcPct val="100000"/>
              </a:lnSpc>
              <a:spcBef>
                <a:spcPts val="0"/>
              </a:spcBef>
              <a:spcAft>
                <a:spcPts val="0"/>
              </a:spcAft>
              <a:buNone/>
            </a:pPr>
            <a:r>
              <a:t/>
            </a:r>
            <a:endParaRPr sz="1200">
              <a:solidFill>
                <a:srgbClr val="16191F"/>
              </a:solidFill>
              <a:highlight>
                <a:srgbClr val="FFFFFF"/>
              </a:highlight>
            </a:endParaRPr>
          </a:p>
        </p:txBody>
      </p:sp>
      <p:sp>
        <p:nvSpPr>
          <p:cNvPr id="170" name="Google Shape;170;p34"/>
          <p:cNvSpPr txBox="1"/>
          <p:nvPr/>
        </p:nvSpPr>
        <p:spPr>
          <a:xfrm>
            <a:off x="165825" y="2382675"/>
            <a:ext cx="8481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16191F"/>
                </a:solidFill>
                <a:highlight>
                  <a:srgbClr val="FFFFFF"/>
                </a:highlight>
              </a:rPr>
              <a:t>A </a:t>
            </a:r>
            <a:r>
              <a:rPr b="1" lang="en" sz="1200">
                <a:solidFill>
                  <a:srgbClr val="16191F"/>
                </a:solidFill>
                <a:highlight>
                  <a:srgbClr val="FFFFFF"/>
                </a:highlight>
              </a:rPr>
              <a:t>wholesale application</a:t>
            </a:r>
            <a:r>
              <a:rPr lang="en" sz="1200">
                <a:solidFill>
                  <a:srgbClr val="16191F"/>
                </a:solidFill>
                <a:highlight>
                  <a:srgbClr val="FFFFFF"/>
                </a:highlight>
              </a:rPr>
              <a:t> provides the backend for a website where auto body shops and car manufacturers can buy the company's auto parts in bulk</a:t>
            </a:r>
            <a:endParaRPr/>
          </a:p>
        </p:txBody>
      </p:sp>
      <p:sp>
        <p:nvSpPr>
          <p:cNvPr id="171" name="Google Shape;171;p34"/>
          <p:cNvSpPr txBox="1"/>
          <p:nvPr/>
        </p:nvSpPr>
        <p:spPr>
          <a:xfrm>
            <a:off x="232275" y="3488550"/>
            <a:ext cx="8388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16191F"/>
                </a:solidFill>
                <a:highlight>
                  <a:srgbClr val="FFFFFF"/>
                </a:highlight>
              </a:rPr>
              <a:t>A </a:t>
            </a:r>
            <a:r>
              <a:rPr b="1" lang="en" sz="1200">
                <a:solidFill>
                  <a:srgbClr val="16191F"/>
                </a:solidFill>
                <a:highlight>
                  <a:srgbClr val="FFFFFF"/>
                </a:highlight>
              </a:rPr>
              <a:t>retail application</a:t>
            </a:r>
            <a:r>
              <a:rPr lang="en" sz="1200">
                <a:solidFill>
                  <a:srgbClr val="16191F"/>
                </a:solidFill>
                <a:highlight>
                  <a:srgbClr val="FFFFFF"/>
                </a:highlight>
              </a:rPr>
              <a:t> provides the backend for another website where car owners and car tuning enthusiasts can purchase individual auto parts for their vehicles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ph type="title"/>
          </p:nvPr>
        </p:nvSpPr>
        <p:spPr>
          <a:xfrm>
            <a:off x="588825" y="17429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SNS FIFO topics use case. Serverless Architecture</a:t>
            </a:r>
            <a:endParaRPr/>
          </a:p>
        </p:txBody>
      </p:sp>
      <p:pic>
        <p:nvPicPr>
          <p:cNvPr id="177" name="Google Shape;177;p35"/>
          <p:cNvPicPr preferRelativeResize="0"/>
          <p:nvPr/>
        </p:nvPicPr>
        <p:blipFill>
          <a:blip r:embed="rId3">
            <a:alphaModFix/>
          </a:blip>
          <a:stretch>
            <a:fillRect/>
          </a:stretch>
        </p:blipFill>
        <p:spPr>
          <a:xfrm>
            <a:off x="1451300" y="1040150"/>
            <a:ext cx="6161750" cy="3570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6"/>
          <p:cNvSpPr txBox="1"/>
          <p:nvPr>
            <p:ph type="title"/>
          </p:nvPr>
        </p:nvSpPr>
        <p:spPr>
          <a:xfrm>
            <a:off x="628650" y="101299"/>
            <a:ext cx="7886700" cy="77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SNS Message Ordering Details (Happy path)</a:t>
            </a:r>
            <a:endParaRPr/>
          </a:p>
        </p:txBody>
      </p:sp>
      <p:sp>
        <p:nvSpPr>
          <p:cNvPr id="183" name="Google Shape;183;p36"/>
          <p:cNvSpPr txBox="1"/>
          <p:nvPr>
            <p:ph idx="1" type="body"/>
          </p:nvPr>
        </p:nvSpPr>
        <p:spPr>
          <a:xfrm>
            <a:off x="366738" y="940058"/>
            <a:ext cx="8304300" cy="820800"/>
          </a:xfrm>
          <a:prstGeom prst="rect">
            <a:avLst/>
          </a:prstGeom>
        </p:spPr>
        <p:txBody>
          <a:bodyPr anchorCtr="0" anchor="t" bIns="34275" lIns="68575" spcFirstLastPara="1" rIns="68575" wrap="square" tIns="34275">
            <a:normAutofit/>
          </a:bodyPr>
          <a:lstStyle/>
          <a:p>
            <a:pPr indent="0" lvl="0" marL="0" rtl="0" algn="l">
              <a:lnSpc>
                <a:spcPct val="115000"/>
              </a:lnSpc>
              <a:spcBef>
                <a:spcPts val="0"/>
              </a:spcBef>
              <a:spcAft>
                <a:spcPts val="1200"/>
              </a:spcAft>
              <a:buClr>
                <a:schemeClr val="dk1"/>
              </a:buClr>
              <a:buSzPts val="1100"/>
              <a:buFont typeface="Arial"/>
              <a:buNone/>
            </a:pPr>
            <a:r>
              <a:rPr lang="en" sz="1200">
                <a:solidFill>
                  <a:srgbClr val="16191F"/>
                </a:solidFill>
                <a:highlight>
                  <a:schemeClr val="lt1"/>
                </a:highlight>
                <a:latin typeface="Arial"/>
                <a:ea typeface="Arial"/>
                <a:cs typeface="Arial"/>
                <a:sym typeface="Arial"/>
              </a:rPr>
              <a:t>An Amazon SNS FIFO topic delivers messages to subscribed Amazon SQS FIFO queues in the exact order that the messages are published to the topic. </a:t>
            </a:r>
            <a:r>
              <a:rPr lang="en" sz="1200" u="sng">
                <a:solidFill>
                  <a:srgbClr val="16191F"/>
                </a:solidFill>
                <a:highlight>
                  <a:schemeClr val="lt1"/>
                </a:highlight>
                <a:latin typeface="Arial"/>
                <a:ea typeface="Arial"/>
                <a:cs typeface="Arial"/>
                <a:sym typeface="Arial"/>
              </a:rPr>
              <a:t>Note that we do not have exact order of subscribers</a:t>
            </a:r>
            <a:r>
              <a:rPr lang="en" sz="1200">
                <a:solidFill>
                  <a:srgbClr val="16191F"/>
                </a:solidFill>
                <a:highlight>
                  <a:schemeClr val="lt1"/>
                </a:highlight>
                <a:latin typeface="Arial"/>
                <a:ea typeface="Arial"/>
                <a:cs typeface="Arial"/>
                <a:sym typeface="Arial"/>
              </a:rPr>
              <a:t>.</a:t>
            </a:r>
            <a:endParaRPr/>
          </a:p>
        </p:txBody>
      </p:sp>
      <p:pic>
        <p:nvPicPr>
          <p:cNvPr id="184" name="Google Shape;184;p36"/>
          <p:cNvPicPr preferRelativeResize="0"/>
          <p:nvPr/>
        </p:nvPicPr>
        <p:blipFill>
          <a:blip r:embed="rId3">
            <a:alphaModFix/>
          </a:blip>
          <a:stretch>
            <a:fillRect/>
          </a:stretch>
        </p:blipFill>
        <p:spPr>
          <a:xfrm>
            <a:off x="1517826" y="1526750"/>
            <a:ext cx="6055450" cy="3406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type="title"/>
          </p:nvPr>
        </p:nvSpPr>
        <p:spPr>
          <a:xfrm>
            <a:off x="205050" y="227375"/>
            <a:ext cx="87339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SNS Message Ordering Details (Unreachable subscriber)</a:t>
            </a:r>
            <a:endParaRPr/>
          </a:p>
        </p:txBody>
      </p:sp>
      <p:pic>
        <p:nvPicPr>
          <p:cNvPr id="190" name="Google Shape;190;p37"/>
          <p:cNvPicPr preferRelativeResize="0"/>
          <p:nvPr/>
        </p:nvPicPr>
        <p:blipFill>
          <a:blip r:embed="rId3">
            <a:alphaModFix/>
          </a:blip>
          <a:stretch>
            <a:fillRect/>
          </a:stretch>
        </p:blipFill>
        <p:spPr>
          <a:xfrm>
            <a:off x="1356775" y="1265800"/>
            <a:ext cx="6430445" cy="361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