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f38ae14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5f38ae14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f38ae14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5f38ae140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38ae14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5f38ae140c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f38ae140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5f38ae140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f38ae14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5f38ae140c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f38ae140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5f38ae140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f38ae140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5f38ae140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f38ae140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5f38ae140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AWS Config</a:t>
            </a:r>
            <a:endParaRPr sz="1800">
              <a:latin typeface="Economica"/>
              <a:ea typeface="Economica"/>
              <a:cs typeface="Economica"/>
              <a:sym typeface="Economica"/>
            </a:endParaRPr>
          </a:p>
        </p:txBody>
      </p:sp>
      <p:sp>
        <p:nvSpPr>
          <p:cNvPr id="68" name="Google Shape;68;p15"/>
          <p:cNvSpPr txBox="1"/>
          <p:nvPr>
            <p:ph idx="1" type="body"/>
          </p:nvPr>
        </p:nvSpPr>
        <p:spPr>
          <a:xfrm>
            <a:off x="108900" y="1044250"/>
            <a:ext cx="61860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latin typeface="Arial"/>
                <a:ea typeface="Arial"/>
                <a:cs typeface="Arial"/>
                <a:sym typeface="Arial"/>
              </a:rPr>
              <a:t>AWS Config</a:t>
            </a:r>
            <a:r>
              <a:rPr lang="en" sz="1100">
                <a:latin typeface="Arial"/>
                <a:ea typeface="Arial"/>
                <a:cs typeface="Arial"/>
                <a:sym typeface="Arial"/>
              </a:rPr>
              <a:t> is a fully managed service that provides you with an AWS resource inventory, </a:t>
            </a:r>
            <a:r>
              <a:rPr b="1" lang="en" sz="1100">
                <a:latin typeface="Arial"/>
                <a:ea typeface="Arial"/>
                <a:cs typeface="Arial"/>
                <a:sym typeface="Arial"/>
              </a:rPr>
              <a:t>configuration history</a:t>
            </a:r>
            <a:r>
              <a:rPr lang="en" sz="1100">
                <a:latin typeface="Arial"/>
                <a:ea typeface="Arial"/>
                <a:cs typeface="Arial"/>
                <a:sym typeface="Arial"/>
              </a:rPr>
              <a:t>, and configuration change notifications to enable security and governance.</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With </a:t>
            </a:r>
            <a:r>
              <a:rPr b="1" lang="en" sz="1100">
                <a:latin typeface="Arial"/>
                <a:ea typeface="Arial"/>
                <a:cs typeface="Arial"/>
                <a:sym typeface="Arial"/>
              </a:rPr>
              <a:t>AWS Config you can discover existing AWS resources</a:t>
            </a:r>
            <a:r>
              <a:rPr lang="en" sz="1100">
                <a:latin typeface="Arial"/>
                <a:ea typeface="Arial"/>
                <a:cs typeface="Arial"/>
                <a:sym typeface="Arial"/>
              </a:rPr>
              <a:t>, export a complete inventory of your AWS resources with all configuration details, and determine how a resource was configured at any point in time.</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These capabilities enable compliance auditing, security analysis, resource change tracking, and troubleshooting.</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Allow you to assess, audit and evaluate configurations of your AWS resources.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69" name="Google Shape;69;p15"/>
          <p:cNvPicPr preferRelativeResize="0"/>
          <p:nvPr/>
        </p:nvPicPr>
        <p:blipFill>
          <a:blip r:embed="rId3">
            <a:alphaModFix/>
          </a:blip>
          <a:stretch>
            <a:fillRect/>
          </a:stretch>
        </p:blipFill>
        <p:spPr>
          <a:xfrm>
            <a:off x="7030832" y="1044250"/>
            <a:ext cx="1356400" cy="172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AWS Config Rules</a:t>
            </a:r>
            <a:endParaRPr sz="1800">
              <a:latin typeface="Economica"/>
              <a:ea typeface="Economica"/>
              <a:cs typeface="Economica"/>
              <a:sym typeface="Economica"/>
            </a:endParaRPr>
          </a:p>
        </p:txBody>
      </p:sp>
      <p:sp>
        <p:nvSpPr>
          <p:cNvPr id="75" name="Google Shape;75;p16"/>
          <p:cNvSpPr txBox="1"/>
          <p:nvPr>
            <p:ph idx="1" type="body"/>
          </p:nvPr>
        </p:nvSpPr>
        <p:spPr>
          <a:xfrm>
            <a:off x="108900" y="1044250"/>
            <a:ext cx="70362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A Config Rule represents desired configurations for a resource and is evaluated against configuration changes on the relevant resources, as recorded by AWS Config.</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Can use AWS managed config rules (over 75)</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Can make custom config rules (must be defined in AWS Lambda)</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Ex: evaluate if each EBS disk is of type gp2</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Ex: evaluate if each EC2 instance is t2.micro</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Rules can be evaluated / triggered:</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For each config change</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And / or: at regular time intervals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AWS Config Rules does not prevent actions from happening (no deny)</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Pricing</a:t>
            </a:r>
            <a:r>
              <a:rPr lang="en" sz="1100">
                <a:latin typeface="Arial"/>
                <a:ea typeface="Arial"/>
                <a:cs typeface="Arial"/>
                <a:sym typeface="Arial"/>
              </a:rPr>
              <a:t>: no free tier, $0.003 per configuration item recorded per region,$0.001 per config rule evaluation per region</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Config Rules – Remediations</a:t>
            </a:r>
            <a:endParaRPr sz="1800">
              <a:latin typeface="Economica"/>
              <a:ea typeface="Economica"/>
              <a:cs typeface="Economica"/>
              <a:sym typeface="Economica"/>
            </a:endParaRPr>
          </a:p>
        </p:txBody>
      </p:sp>
      <p:sp>
        <p:nvSpPr>
          <p:cNvPr id="81" name="Google Shape;81;p17"/>
          <p:cNvSpPr txBox="1"/>
          <p:nvPr>
            <p:ph idx="1" type="body"/>
          </p:nvPr>
        </p:nvSpPr>
        <p:spPr>
          <a:xfrm>
            <a:off x="108900" y="1044250"/>
            <a:ext cx="65610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Automate remediation of non-compliant resources using SSM Automation Documents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Use AWS-Managed Automation Documents or create custom Automation Documents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Tip: you can create custom Automation Documents that invokes Lambda function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 can set </a:t>
            </a:r>
            <a:r>
              <a:rPr b="1" lang="en" sz="1100">
                <a:latin typeface="Arial"/>
                <a:ea typeface="Arial"/>
                <a:cs typeface="Arial"/>
                <a:sym typeface="Arial"/>
              </a:rPr>
              <a:t>Remediation Retries</a:t>
            </a:r>
            <a:r>
              <a:rPr lang="en" sz="1100">
                <a:latin typeface="Arial"/>
                <a:ea typeface="Arial"/>
                <a:cs typeface="Arial"/>
                <a:sym typeface="Arial"/>
              </a:rPr>
              <a:t> if the resource is still non-compliant after auto- remediation</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82" name="Google Shape;82;p17"/>
          <p:cNvPicPr preferRelativeResize="0"/>
          <p:nvPr/>
        </p:nvPicPr>
        <p:blipFill>
          <a:blip r:embed="rId3">
            <a:alphaModFix/>
          </a:blip>
          <a:stretch>
            <a:fillRect/>
          </a:stretch>
        </p:blipFill>
        <p:spPr>
          <a:xfrm>
            <a:off x="771575" y="2623250"/>
            <a:ext cx="7600851" cy="171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Config Rules – Notifications </a:t>
            </a:r>
            <a:endParaRPr sz="1800">
              <a:latin typeface="Economica"/>
              <a:ea typeface="Economica"/>
              <a:cs typeface="Economica"/>
              <a:sym typeface="Economica"/>
            </a:endParaRPr>
          </a:p>
        </p:txBody>
      </p:sp>
      <p:sp>
        <p:nvSpPr>
          <p:cNvPr id="88" name="Google Shape;88;p18"/>
          <p:cNvSpPr txBox="1"/>
          <p:nvPr>
            <p:ph idx="1" type="body"/>
          </p:nvPr>
        </p:nvSpPr>
        <p:spPr>
          <a:xfrm>
            <a:off x="108900" y="1044250"/>
            <a:ext cx="7503000" cy="1800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1200"/>
              </a:spcAft>
              <a:buNone/>
            </a:pPr>
            <a:r>
              <a:rPr lang="en" sz="1100">
                <a:latin typeface="Arial"/>
                <a:ea typeface="Arial"/>
                <a:cs typeface="Arial"/>
                <a:sym typeface="Arial"/>
              </a:rPr>
              <a:t>Use EventBridge to trigger notifications when AWS resources are non-compliant</a:t>
            </a:r>
            <a:endParaRPr sz="1100">
              <a:latin typeface="Arial"/>
              <a:ea typeface="Arial"/>
              <a:cs typeface="Arial"/>
              <a:sym typeface="Arial"/>
            </a:endParaRPr>
          </a:p>
        </p:txBody>
      </p:sp>
      <p:pic>
        <p:nvPicPr>
          <p:cNvPr id="89" name="Google Shape;89;p18"/>
          <p:cNvPicPr preferRelativeResize="0"/>
          <p:nvPr/>
        </p:nvPicPr>
        <p:blipFill>
          <a:blip r:embed="rId3">
            <a:alphaModFix/>
          </a:blip>
          <a:stretch>
            <a:fillRect/>
          </a:stretch>
        </p:blipFill>
        <p:spPr>
          <a:xfrm>
            <a:off x="542325" y="1608849"/>
            <a:ext cx="8059349" cy="1030850"/>
          </a:xfrm>
          <a:prstGeom prst="rect">
            <a:avLst/>
          </a:prstGeom>
          <a:noFill/>
          <a:ln>
            <a:noFill/>
          </a:ln>
        </p:spPr>
      </p:pic>
      <p:sp>
        <p:nvSpPr>
          <p:cNvPr id="90" name="Google Shape;90;p18"/>
          <p:cNvSpPr txBox="1"/>
          <p:nvPr/>
        </p:nvSpPr>
        <p:spPr>
          <a:xfrm>
            <a:off x="108900" y="2894550"/>
            <a:ext cx="7302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Ability to send configuration changes and compliance state notifications to SNS (all events – use SNS Filtering or filter at client-side)</a:t>
            </a:r>
            <a:endParaRPr sz="1100"/>
          </a:p>
          <a:p>
            <a:pPr indent="0" lvl="0" marL="0" rtl="0" algn="l">
              <a:spcBef>
                <a:spcPts val="0"/>
              </a:spcBef>
              <a:spcAft>
                <a:spcPts val="0"/>
              </a:spcAft>
              <a:buNone/>
            </a:pPr>
            <a:r>
              <a:t/>
            </a:r>
            <a:endParaRPr sz="1100"/>
          </a:p>
        </p:txBody>
      </p:sp>
      <p:pic>
        <p:nvPicPr>
          <p:cNvPr id="91" name="Google Shape;91;p18"/>
          <p:cNvPicPr preferRelativeResize="0"/>
          <p:nvPr/>
        </p:nvPicPr>
        <p:blipFill>
          <a:blip r:embed="rId4">
            <a:alphaModFix/>
          </a:blip>
          <a:stretch>
            <a:fillRect/>
          </a:stretch>
        </p:blipFill>
        <p:spPr>
          <a:xfrm>
            <a:off x="556588" y="3506225"/>
            <a:ext cx="8030827" cy="125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Configuration Items</a:t>
            </a:r>
            <a:endParaRPr sz="1800">
              <a:latin typeface="Economica"/>
              <a:ea typeface="Economica"/>
              <a:cs typeface="Economica"/>
              <a:sym typeface="Economica"/>
            </a:endParaRPr>
          </a:p>
        </p:txBody>
      </p:sp>
      <p:sp>
        <p:nvSpPr>
          <p:cNvPr id="97" name="Google Shape;97;p19"/>
          <p:cNvSpPr txBox="1"/>
          <p:nvPr>
            <p:ph idx="1" type="body"/>
          </p:nvPr>
        </p:nvSpPr>
        <p:spPr>
          <a:xfrm>
            <a:off x="108900" y="1044250"/>
            <a:ext cx="74532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A </a:t>
            </a:r>
            <a:r>
              <a:rPr b="1" lang="en" sz="1100">
                <a:latin typeface="Arial"/>
                <a:ea typeface="Arial"/>
                <a:cs typeface="Arial"/>
                <a:sym typeface="Arial"/>
              </a:rPr>
              <a:t>Configuration Item (CI)</a:t>
            </a:r>
            <a:r>
              <a:rPr lang="en" sz="1100">
                <a:latin typeface="Arial"/>
                <a:ea typeface="Arial"/>
                <a:cs typeface="Arial"/>
                <a:sym typeface="Arial"/>
              </a:rPr>
              <a:t> is the configuration of a resource at a given point-in-time. </a:t>
            </a:r>
            <a:r>
              <a:rPr b="1" lang="en" sz="1100" u="sng">
                <a:latin typeface="Arial"/>
                <a:ea typeface="Arial"/>
                <a:cs typeface="Arial"/>
                <a:sym typeface="Arial"/>
              </a:rPr>
              <a:t>A CI consists of 5 sections:</a:t>
            </a:r>
            <a:endParaRPr b="1" sz="1100" u="sng">
              <a:latin typeface="Arial"/>
              <a:ea typeface="Arial"/>
              <a:cs typeface="Arial"/>
              <a:sym typeface="Arial"/>
            </a:endParaRPr>
          </a:p>
          <a:p>
            <a:pPr indent="-298450" lvl="0" marL="457200" rtl="0" algn="l">
              <a:lnSpc>
                <a:spcPct val="115000"/>
              </a:lnSpc>
              <a:spcBef>
                <a:spcPts val="1200"/>
              </a:spcBef>
              <a:spcAft>
                <a:spcPts val="0"/>
              </a:spcAft>
              <a:buSzPts val="1100"/>
              <a:buFont typeface="Arial"/>
              <a:buAutoNum type="arabicPeriod"/>
            </a:pPr>
            <a:r>
              <a:rPr lang="en" sz="1100">
                <a:latin typeface="Arial"/>
                <a:ea typeface="Arial"/>
                <a:cs typeface="Arial"/>
                <a:sym typeface="Arial"/>
              </a:rPr>
              <a:t>Basic information about the resource that is common across different resource types (e.g., Amazon Resource Names, tags).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Configuration data specific to the resource (e.g., Amazon EC2 instance type).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Map of relationships with other resources (e.g., EC2::Volume vol-3434df43 is “attached to instance” EC2 Instance i-3432ee3a).</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AWS CloudTrail event IDs that are related to this state.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Metadata that helps you identify information about the CI, such as the version of this CI, and when this CI was captured.</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71500" y="205376"/>
            <a:ext cx="5915100" cy="605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Multi-Account Multi-Region Data Aggregation</a:t>
            </a:r>
            <a:endParaRPr sz="1800">
              <a:latin typeface="Economica"/>
              <a:ea typeface="Economica"/>
              <a:cs typeface="Economica"/>
              <a:sym typeface="Economica"/>
            </a:endParaRPr>
          </a:p>
        </p:txBody>
      </p:sp>
      <p:sp>
        <p:nvSpPr>
          <p:cNvPr id="103" name="Google Shape;103;p20"/>
          <p:cNvSpPr txBox="1"/>
          <p:nvPr>
            <p:ph idx="1" type="body"/>
          </p:nvPr>
        </p:nvSpPr>
        <p:spPr>
          <a:xfrm>
            <a:off x="108900" y="868825"/>
            <a:ext cx="7928100" cy="3763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An aggregator is an AWS Config resource type that collects AWS Config configuration and compliance data from the following:</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Multiple accounts and multiple regions.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Single account and multiple regions.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An organization in AWS Organizations and all the accounts in that organization which have AWS Config enabled.</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Use an aggregator to view the resource configuration and compliance data recorded in AWS Config. The following image displays how an aggregator collects AWS Config data from multiple accounts and regions.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04" name="Google Shape;104;p20"/>
          <p:cNvPicPr preferRelativeResize="0"/>
          <p:nvPr/>
        </p:nvPicPr>
        <p:blipFill>
          <a:blip r:embed="rId3">
            <a:alphaModFix/>
          </a:blip>
          <a:stretch>
            <a:fillRect/>
          </a:stretch>
        </p:blipFill>
        <p:spPr>
          <a:xfrm>
            <a:off x="1538513" y="2646775"/>
            <a:ext cx="6066976" cy="245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CloudTrail vs Config</a:t>
            </a:r>
            <a:endParaRPr sz="1800">
              <a:latin typeface="Economica"/>
              <a:ea typeface="Economica"/>
              <a:cs typeface="Economica"/>
              <a:sym typeface="Economica"/>
            </a:endParaRPr>
          </a:p>
        </p:txBody>
      </p:sp>
      <p:sp>
        <p:nvSpPr>
          <p:cNvPr id="110" name="Google Shape;110;p21"/>
          <p:cNvSpPr txBox="1"/>
          <p:nvPr>
            <p:ph idx="1" type="body"/>
          </p:nvPr>
        </p:nvSpPr>
        <p:spPr>
          <a:xfrm>
            <a:off x="108900" y="860500"/>
            <a:ext cx="5143500" cy="3771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latin typeface="Arial"/>
                <a:ea typeface="Arial"/>
                <a:cs typeface="Arial"/>
                <a:sym typeface="Arial"/>
              </a:rPr>
              <a:t>CloudTrail </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Record API calls made within your Account by everyone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Can define trails for specific resources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Global Service </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Config </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Record configuration changes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Evaluate resources against compliance rules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Get timeline of changes and compliance</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11" name="Google Shape;111;p21"/>
          <p:cNvPicPr preferRelativeResize="0"/>
          <p:nvPr/>
        </p:nvPicPr>
        <p:blipFill>
          <a:blip r:embed="rId3">
            <a:alphaModFix/>
          </a:blip>
          <a:stretch>
            <a:fillRect/>
          </a:stretch>
        </p:blipFill>
        <p:spPr>
          <a:xfrm>
            <a:off x="2510150" y="2972425"/>
            <a:ext cx="6561149" cy="209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AWS Config best practices</a:t>
            </a:r>
            <a:endParaRPr sz="1800">
              <a:latin typeface="Economica"/>
              <a:ea typeface="Economica"/>
              <a:cs typeface="Economica"/>
              <a:sym typeface="Economica"/>
            </a:endParaRPr>
          </a:p>
        </p:txBody>
      </p:sp>
      <p:sp>
        <p:nvSpPr>
          <p:cNvPr id="117" name="Google Shape;117;p22"/>
          <p:cNvSpPr txBox="1"/>
          <p:nvPr>
            <p:ph idx="1" type="body"/>
          </p:nvPr>
        </p:nvSpPr>
        <p:spPr>
          <a:xfrm>
            <a:off x="108900" y="1044250"/>
            <a:ext cx="75030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Enable AWS Config in all accounts and Regions.</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Record configuration changes to ALL resource types.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Record global resources</a:t>
            </a:r>
            <a:r>
              <a:rPr lang="en" sz="1100">
                <a:latin typeface="Arial"/>
                <a:ea typeface="Arial"/>
                <a:cs typeface="Arial"/>
                <a:sym typeface="Arial"/>
              </a:rPr>
              <a:t> (such as IAM resources) only in one Region.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Ensure that you have a secure Amazon S3 bucket to collect the configuration history and snapshot files.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Specify an </a:t>
            </a:r>
            <a:r>
              <a:rPr b="1" lang="en" sz="1100">
                <a:latin typeface="Arial"/>
                <a:ea typeface="Arial"/>
                <a:cs typeface="Arial"/>
                <a:sym typeface="Arial"/>
              </a:rPr>
              <a:t>Amazon S3 bucket</a:t>
            </a:r>
            <a:r>
              <a:rPr lang="en" sz="1100">
                <a:latin typeface="Arial"/>
                <a:ea typeface="Arial"/>
                <a:cs typeface="Arial"/>
                <a:sym typeface="Arial"/>
              </a:rPr>
              <a:t> from another (central IT) account for centralized management of history files and snapshots.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Specify an </a:t>
            </a:r>
            <a:r>
              <a:rPr b="1" lang="en" sz="1100">
                <a:latin typeface="Arial"/>
                <a:ea typeface="Arial"/>
                <a:cs typeface="Arial"/>
                <a:sym typeface="Arial"/>
              </a:rPr>
              <a:t>Amazon Simple Notification Service</a:t>
            </a:r>
            <a:r>
              <a:rPr lang="en" sz="1100">
                <a:latin typeface="Arial"/>
                <a:ea typeface="Arial"/>
                <a:cs typeface="Arial"/>
                <a:sym typeface="Arial"/>
              </a:rPr>
              <a:t> (Amazon SNS) topic from another (central IT) account for centralized management of configuration and compliance notifications.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Use </a:t>
            </a:r>
            <a:r>
              <a:rPr b="1" lang="en" sz="1100">
                <a:latin typeface="Arial"/>
                <a:ea typeface="Arial"/>
                <a:cs typeface="Arial"/>
                <a:sym typeface="Arial"/>
              </a:rPr>
              <a:t>Amazon CloudWatch Events to filter AWS Config notifications</a:t>
            </a:r>
            <a:r>
              <a:rPr lang="en" sz="1100">
                <a:latin typeface="Arial"/>
                <a:ea typeface="Arial"/>
                <a:cs typeface="Arial"/>
                <a:sym typeface="Arial"/>
              </a:rPr>
              <a:t> and take action.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Use the AWS Config service linked role to allow Config to record resource configuration changes.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Set the appropriate permissions for the IAM role assigned to AWS Config.</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