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Economic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fntdata"/><Relationship Id="rId25" Type="http://schemas.openxmlformats.org/officeDocument/2006/relationships/font" Target="fonts/Economica-regular.fntdata"/><Relationship Id="rId28" Type="http://schemas.openxmlformats.org/officeDocument/2006/relationships/font" Target="fonts/Economica-boldItalic.fntdata"/><Relationship Id="rId27" Type="http://schemas.openxmlformats.org/officeDocument/2006/relationships/font" Target="fonts/Economic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f39a6bae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5f39a6baed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f39a6bae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5f39a6baed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f39a6bae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5f39a6baed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f39a6bae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5f39a6baed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f39a6bae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5f39a6baed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f39a6bae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5f39a6baed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f39a6bae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5f39a6baed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f39a6bae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5f39a6baed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f39a6bae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5f39a6baed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f39a6bae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5f39a6baed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f39a6ba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25f39a6bae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f39a6bae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25f39a6baed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f39a6ba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25f39a6baed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f39a6bae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25f39a6baed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f39a6bae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25f39a6baed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f39a6bae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5f39a6baed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f39a6bae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5f39a6baed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f39a6bae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5f39a6baed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4" name="Google Shape;54;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6" name="Google Shape;56;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2" name="Google Shape;62;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AWS Systems Manager Session Manager</a:t>
            </a:r>
            <a:endParaRPr sz="1800">
              <a:latin typeface="Economica"/>
              <a:ea typeface="Economica"/>
              <a:cs typeface="Economica"/>
              <a:sym typeface="Economica"/>
            </a:endParaRPr>
          </a:p>
        </p:txBody>
      </p:sp>
      <p:sp>
        <p:nvSpPr>
          <p:cNvPr id="120" name="Google Shape;120;p23"/>
          <p:cNvSpPr txBox="1"/>
          <p:nvPr>
            <p:ph idx="1" type="body"/>
          </p:nvPr>
        </p:nvSpPr>
        <p:spPr>
          <a:xfrm>
            <a:off x="108900" y="1044250"/>
            <a:ext cx="8686800" cy="3588300"/>
          </a:xfrm>
          <a:prstGeom prst="rect">
            <a:avLst/>
          </a:prstGeom>
          <a:noFill/>
          <a:ln>
            <a:noFill/>
          </a:ln>
        </p:spPr>
        <p:txBody>
          <a:bodyPr anchorCtr="0" anchor="t" bIns="34275" lIns="68575" spcFirstLastPara="1" rIns="68575" wrap="square" tIns="34275">
            <a:noAutofit/>
          </a:bodyPr>
          <a:lstStyle/>
          <a:p>
            <a:pPr indent="-298450" lvl="0" marL="457200" rtl="0" algn="l">
              <a:lnSpc>
                <a:spcPct val="115000"/>
              </a:lnSpc>
              <a:spcBef>
                <a:spcPts val="800"/>
              </a:spcBef>
              <a:spcAft>
                <a:spcPts val="0"/>
              </a:spcAft>
              <a:buSzPts val="1100"/>
              <a:buFont typeface="Arial"/>
              <a:buChar char="●"/>
            </a:pPr>
            <a:r>
              <a:rPr b="1" lang="en" sz="1100">
                <a:latin typeface="Arial"/>
                <a:ea typeface="Arial"/>
                <a:cs typeface="Arial"/>
                <a:sym typeface="Arial"/>
              </a:rPr>
              <a:t>AWS Systems Manager provides</a:t>
            </a:r>
            <a:r>
              <a:rPr lang="en" sz="1100">
                <a:latin typeface="Arial"/>
                <a:ea typeface="Arial"/>
                <a:cs typeface="Arial"/>
                <a:sym typeface="Arial"/>
              </a:rPr>
              <a:t> safe; secure and remote management of your instances at scale without logging into your servers, replacing the need for bastion hosts, SSH, or remote PowerShell.</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It provides a simple way of automating common administrative tasks across groups of instances such as registry edits, user management, and software and patch installations.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Session Manager provides a </a:t>
            </a:r>
            <a:r>
              <a:rPr b="1" lang="en" sz="1100">
                <a:latin typeface="Arial"/>
                <a:ea typeface="Arial"/>
                <a:cs typeface="Arial"/>
                <a:sym typeface="Arial"/>
              </a:rPr>
              <a:t>command terminal for Linux instances and Windows PowerShell terminal</a:t>
            </a:r>
            <a:r>
              <a:rPr lang="en" sz="1100">
                <a:latin typeface="Arial"/>
                <a:ea typeface="Arial"/>
                <a:cs typeface="Arial"/>
                <a:sym typeface="Arial"/>
              </a:rPr>
              <a:t> for Windows instances.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Session Manager not only provides a fully auditable terminal environment, but you can administer </a:t>
            </a:r>
            <a:r>
              <a:rPr b="1" lang="en" sz="1100">
                <a:latin typeface="Arial"/>
                <a:ea typeface="Arial"/>
                <a:cs typeface="Arial"/>
                <a:sym typeface="Arial"/>
              </a:rPr>
              <a:t>access to SSH sessions without having to open any ports</a:t>
            </a:r>
            <a:r>
              <a:rPr lang="en" sz="1100">
                <a:latin typeface="Arial"/>
                <a:ea typeface="Arial"/>
                <a:cs typeface="Arial"/>
                <a:sym typeface="Arial"/>
              </a:rPr>
              <a:t>, strongly enhancing your security posture. You can simply enable the least privileged IAM permissions to the Session Manager console and allow your developers to maximize their efficiency and effectiveness.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All actions taken</a:t>
            </a:r>
            <a:r>
              <a:rPr lang="en" sz="1100">
                <a:latin typeface="Arial"/>
                <a:ea typeface="Arial"/>
                <a:cs typeface="Arial"/>
                <a:sym typeface="Arial"/>
              </a:rPr>
              <a:t> with AWS Systems Manager are recorded </a:t>
            </a:r>
            <a:r>
              <a:rPr b="1" lang="en" sz="1100">
                <a:latin typeface="Arial"/>
                <a:ea typeface="Arial"/>
                <a:cs typeface="Arial"/>
                <a:sym typeface="Arial"/>
              </a:rPr>
              <a:t>by AWS CloudTrail</a:t>
            </a:r>
            <a:r>
              <a:rPr lang="en" sz="1100">
                <a:latin typeface="Arial"/>
                <a:ea typeface="Arial"/>
                <a:cs typeface="Arial"/>
                <a:sym typeface="Arial"/>
              </a:rPr>
              <a:t>, allowing you to audit changes throughout your environment.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CloudTrail can intercept StartSession events using Session Manager.</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Compared to SSH:</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Do not need to open port 22.</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Do not need bastion hosts for management.</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All commands are logged to S3 / CloudWatch.</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Secure shell access is authenticated using IAM user accounts, not key pairs.</a:t>
            </a:r>
            <a:endParaRPr sz="11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2400"/>
              <a:buFont typeface="Calibri"/>
              <a:buNone/>
            </a:pPr>
            <a:r>
              <a:rPr lang="en" sz="1800"/>
              <a:t>AWS Systems Manager Session Manager diagram</a:t>
            </a:r>
            <a:endParaRPr sz="1800"/>
          </a:p>
        </p:txBody>
      </p:sp>
      <p:pic>
        <p:nvPicPr>
          <p:cNvPr id="126" name="Google Shape;126;p24"/>
          <p:cNvPicPr preferRelativeResize="0"/>
          <p:nvPr/>
        </p:nvPicPr>
        <p:blipFill>
          <a:blip r:embed="rId3">
            <a:alphaModFix/>
          </a:blip>
          <a:stretch>
            <a:fillRect/>
          </a:stretch>
        </p:blipFill>
        <p:spPr>
          <a:xfrm>
            <a:off x="0" y="1103583"/>
            <a:ext cx="2866857" cy="3887517"/>
          </a:xfrm>
          <a:prstGeom prst="rect">
            <a:avLst/>
          </a:prstGeom>
          <a:noFill/>
          <a:ln>
            <a:noFill/>
          </a:ln>
        </p:spPr>
      </p:pic>
      <p:pic>
        <p:nvPicPr>
          <p:cNvPr id="127" name="Google Shape;127;p24"/>
          <p:cNvPicPr preferRelativeResize="0"/>
          <p:nvPr/>
        </p:nvPicPr>
        <p:blipFill>
          <a:blip r:embed="rId4">
            <a:alphaModFix/>
          </a:blip>
          <a:stretch>
            <a:fillRect/>
          </a:stretch>
        </p:blipFill>
        <p:spPr>
          <a:xfrm>
            <a:off x="3288357" y="1114620"/>
            <a:ext cx="5819944" cy="38654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Incident Manager</a:t>
            </a:r>
            <a:endParaRPr sz="1800">
              <a:latin typeface="Economica"/>
              <a:ea typeface="Economica"/>
              <a:cs typeface="Economica"/>
              <a:sym typeface="Economica"/>
            </a:endParaRPr>
          </a:p>
        </p:txBody>
      </p:sp>
      <p:sp>
        <p:nvSpPr>
          <p:cNvPr id="133" name="Google Shape;133;p25"/>
          <p:cNvSpPr txBox="1"/>
          <p:nvPr>
            <p:ph idx="1" type="body"/>
          </p:nvPr>
        </p:nvSpPr>
        <p:spPr>
          <a:xfrm>
            <a:off x="108900" y="1044250"/>
            <a:ext cx="3968400" cy="3588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en" sz="1100">
                <a:latin typeface="Arial"/>
                <a:ea typeface="Arial"/>
                <a:cs typeface="Arial"/>
                <a:sym typeface="Arial"/>
              </a:rPr>
              <a:t>You can automate solutions in the Incident Manager console to help bring the appropriate internal resources to your attention.</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AWS Chatbot links designated chat channels to AWS Incident Manager, and Automation runbooks are executed for AWS Systems Manager using the Incident Manager.</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Responders are engaged via SMS and phone calls in predefined response plans.</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By suggesting action items based on Amazon’s post-incident analysis template, Incident Manager helps you improve service reliability. For example, you can automate a runbook step or add a new alarm after an incident.</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pic>
        <p:nvPicPr>
          <p:cNvPr id="134" name="Google Shape;134;p25"/>
          <p:cNvPicPr preferRelativeResize="0"/>
          <p:nvPr/>
        </p:nvPicPr>
        <p:blipFill>
          <a:blip r:embed="rId3">
            <a:alphaModFix/>
          </a:blip>
          <a:stretch>
            <a:fillRect/>
          </a:stretch>
        </p:blipFill>
        <p:spPr>
          <a:xfrm>
            <a:off x="4077300" y="1102250"/>
            <a:ext cx="5010274" cy="2084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Systems Manager Patch Manager</a:t>
            </a:r>
            <a:endParaRPr sz="1800">
              <a:latin typeface="Economica"/>
              <a:ea typeface="Economica"/>
              <a:cs typeface="Economica"/>
              <a:sym typeface="Economica"/>
            </a:endParaRPr>
          </a:p>
        </p:txBody>
      </p:sp>
      <p:sp>
        <p:nvSpPr>
          <p:cNvPr id="140" name="Google Shape;140;p26"/>
          <p:cNvSpPr txBox="1"/>
          <p:nvPr>
            <p:ph idx="1" type="body"/>
          </p:nvPr>
        </p:nvSpPr>
        <p:spPr>
          <a:xfrm>
            <a:off x="108900" y="1044250"/>
            <a:ext cx="4110300" cy="3588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en" sz="1100">
                <a:latin typeface="Arial"/>
                <a:ea typeface="Arial"/>
                <a:cs typeface="Arial"/>
                <a:sym typeface="Arial"/>
              </a:rPr>
              <a:t>Patch Manager enables the automated patching your EC2 instances. It includes security patches, as well as other patches for both your applications and your operating systems.</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Patch Manager uses what are known as patch baselines, which involve the definition of rules for auto-approving patches, as well as declined patches. By scheduling patching as a maintenance window task in Systems Manager, you can easily install patches on a regular basis.</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Understanding the state of your servers that are part of your Systems Manager fleet is paramount to enabling a compliant and secure workload of your applications and your servers.</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pic>
        <p:nvPicPr>
          <p:cNvPr id="141" name="Google Shape;141;p26"/>
          <p:cNvPicPr preferRelativeResize="0"/>
          <p:nvPr/>
        </p:nvPicPr>
        <p:blipFill>
          <a:blip r:embed="rId3">
            <a:alphaModFix/>
          </a:blip>
          <a:stretch>
            <a:fillRect/>
          </a:stretch>
        </p:blipFill>
        <p:spPr>
          <a:xfrm>
            <a:off x="4219200" y="1103575"/>
            <a:ext cx="4772399" cy="25590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AWS Systems Manager Parameter Store</a:t>
            </a:r>
            <a:endParaRPr sz="1800">
              <a:latin typeface="Economica"/>
              <a:ea typeface="Economica"/>
              <a:cs typeface="Economica"/>
              <a:sym typeface="Economica"/>
            </a:endParaRPr>
          </a:p>
        </p:txBody>
      </p:sp>
      <p:sp>
        <p:nvSpPr>
          <p:cNvPr id="147" name="Google Shape;147;p27"/>
          <p:cNvSpPr txBox="1"/>
          <p:nvPr>
            <p:ph idx="1" type="body"/>
          </p:nvPr>
        </p:nvSpPr>
        <p:spPr>
          <a:xfrm>
            <a:off x="108900" y="1044250"/>
            <a:ext cx="5143500" cy="3588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en" sz="1100">
                <a:latin typeface="Arial"/>
                <a:ea typeface="Arial"/>
                <a:cs typeface="Arial"/>
                <a:sym typeface="Arial"/>
              </a:rPr>
              <a:t>AWS Systems Manager</a:t>
            </a:r>
            <a:r>
              <a:rPr lang="en" sz="1100">
                <a:latin typeface="Arial"/>
                <a:ea typeface="Arial"/>
                <a:cs typeface="Arial"/>
                <a:sym typeface="Arial"/>
              </a:rPr>
              <a:t> provides a centralized store to manage your configuration data, whether plain-text data such as database strings or secrets such as passwords.</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This allows you to separate your secrets and configuration data from your code. Parameters can be tagged and organized into hierarchies, helping you manage parameters more easily.</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For example, you can use the same parameter name, “db-string”, with a different hierarchical path, “dev/db-string” or “prod/db-string”, to store different values.</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AWS Systems Manager is integrated with AWS Key Management Service (KMS), allowing you to automatically encrypt the data you store.</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pic>
        <p:nvPicPr>
          <p:cNvPr id="148" name="Google Shape;148;p27"/>
          <p:cNvPicPr preferRelativeResize="0"/>
          <p:nvPr/>
        </p:nvPicPr>
        <p:blipFill>
          <a:blip r:embed="rId3">
            <a:alphaModFix/>
          </a:blip>
          <a:stretch>
            <a:fillRect/>
          </a:stretch>
        </p:blipFill>
        <p:spPr>
          <a:xfrm>
            <a:off x="5252400" y="1044250"/>
            <a:ext cx="3764226" cy="34813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AWS Systems Manager State manager</a:t>
            </a:r>
            <a:endParaRPr sz="1800">
              <a:latin typeface="Economica"/>
              <a:ea typeface="Economica"/>
              <a:cs typeface="Economica"/>
              <a:sym typeface="Economica"/>
            </a:endParaRPr>
          </a:p>
        </p:txBody>
      </p:sp>
      <p:sp>
        <p:nvSpPr>
          <p:cNvPr id="154" name="Google Shape;154;p28"/>
          <p:cNvSpPr txBox="1"/>
          <p:nvPr>
            <p:ph idx="1" type="body"/>
          </p:nvPr>
        </p:nvSpPr>
        <p:spPr>
          <a:xfrm>
            <a:off x="108900" y="1044250"/>
            <a:ext cx="7269600" cy="3588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en" sz="1100">
                <a:latin typeface="Arial"/>
                <a:ea typeface="Arial"/>
                <a:cs typeface="Arial"/>
                <a:sym typeface="Arial"/>
              </a:rPr>
              <a:t>If you need to manage the state of your AWS EC2 resources, AWS Systems Manager State Manager enables you to maintain your instances in whichever state you like.</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There are </a:t>
            </a:r>
            <a:r>
              <a:rPr b="1" lang="en" sz="1100">
                <a:latin typeface="Arial"/>
                <a:ea typeface="Arial"/>
                <a:cs typeface="Arial"/>
                <a:sym typeface="Arial"/>
              </a:rPr>
              <a:t>three steps in using Systems Manager State Manager</a:t>
            </a:r>
            <a:r>
              <a:rPr lang="en"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AutoNum type="arabicPeriod"/>
            </a:pPr>
            <a:r>
              <a:rPr lang="en" sz="1100">
                <a:latin typeface="Arial"/>
                <a:ea typeface="Arial"/>
                <a:cs typeface="Arial"/>
                <a:sym typeface="Arial"/>
              </a:rPr>
              <a:t>Decide which state to apply to your resources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 sz="1100">
                <a:latin typeface="Arial"/>
                <a:ea typeface="Arial"/>
                <a:cs typeface="Arial"/>
                <a:sym typeface="Arial"/>
              </a:rPr>
              <a:t>You may be able to create the desired state for your AWS resources with a pre-configured SSM document – you need to figure this out.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 sz="1100">
                <a:latin typeface="Arial"/>
                <a:ea typeface="Arial"/>
                <a:cs typeface="Arial"/>
                <a:sym typeface="Arial"/>
              </a:rPr>
              <a:t>You then create an association between your instance and the state you have defined.</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You can query AWS Systems Manager at any time to view the status of your instance configurations, giving you on-demand visibility into your compliance status.</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Monitoring and Reporting</a:t>
            </a:r>
            <a:endParaRPr sz="1800">
              <a:latin typeface="Economica"/>
              <a:ea typeface="Economica"/>
              <a:cs typeface="Economica"/>
              <a:sym typeface="Economica"/>
            </a:endParaRPr>
          </a:p>
        </p:txBody>
      </p:sp>
      <p:sp>
        <p:nvSpPr>
          <p:cNvPr id="160" name="Google Shape;160;p29"/>
          <p:cNvSpPr txBox="1"/>
          <p:nvPr>
            <p:ph idx="1" type="body"/>
          </p:nvPr>
        </p:nvSpPr>
        <p:spPr>
          <a:xfrm>
            <a:off x="108900" y="1044250"/>
            <a:ext cx="8120100" cy="38595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en" sz="1100">
                <a:latin typeface="Arial"/>
                <a:ea typeface="Arial"/>
                <a:cs typeface="Arial"/>
                <a:sym typeface="Arial"/>
              </a:rPr>
              <a:t>Insights Dashboard</a:t>
            </a:r>
            <a:endParaRPr b="1"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AWS Systems Manager automatically aggregates and displays operational data for each resource group through a dashboard.</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Systems Manager eliminates the need for you to navigate across multiple AWS consoles to view your operational data.</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With Systems Manager you can view API call logs from AWS CloudTrail, resource configuration changes from AWS Config, software inventory, and patch compliance status by resource group.</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You can also easily integrate your AWS CloudWatch Dashboards, AWS Trusted Advisor notifications, and AWS Personal Health Dashboard performance and availability alerts into your Systems Manager dashboard.</a:t>
            </a:r>
            <a:endParaRPr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Systems Manager centralizes all relevant operational data, so you can have a clear view of your infrastructure compliance and performance.</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Amazon CloudWatch</a:t>
            </a:r>
            <a:endParaRPr b="1"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You can configure and use the Amazon CloudWatch agent to collect metrics and logs from your instances instead of using SSM Agent for these tasks. The CloudWatch agent enables you to gather more metrics on EC2 instances than are available using SSM Agent. In addition, you can gather metrics from on-premises servers using the CloudWatch agent.</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Logging and Auditing</a:t>
            </a:r>
            <a:endParaRPr sz="1800">
              <a:latin typeface="Economica"/>
              <a:ea typeface="Economica"/>
              <a:cs typeface="Economica"/>
              <a:sym typeface="Economica"/>
            </a:endParaRPr>
          </a:p>
        </p:txBody>
      </p:sp>
      <p:sp>
        <p:nvSpPr>
          <p:cNvPr id="166" name="Google Shape;166;p30"/>
          <p:cNvSpPr txBox="1"/>
          <p:nvPr>
            <p:ph idx="1" type="body"/>
          </p:nvPr>
        </p:nvSpPr>
        <p:spPr>
          <a:xfrm>
            <a:off x="108900" y="1044250"/>
            <a:ext cx="7503000" cy="3588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en" sz="1100">
                <a:latin typeface="Arial"/>
                <a:ea typeface="Arial"/>
                <a:cs typeface="Arial"/>
                <a:sym typeface="Arial"/>
              </a:rPr>
              <a:t>Systems Manager is integrated with AWS CloudTrail</a:t>
            </a:r>
            <a:r>
              <a:rPr lang="en" sz="1100">
                <a:latin typeface="Arial"/>
                <a:ea typeface="Arial"/>
                <a:cs typeface="Arial"/>
                <a:sym typeface="Arial"/>
              </a:rPr>
              <a:t>, a service that provides a record of actions taken by a user, role, or an AWS service in Systems Manager. CloudTrail captures all API calls for Systems Manager as events, including calls from the Systems Manager console and from code calls to the Systems Manager APIs.</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SSM Agent</a:t>
            </a:r>
            <a:r>
              <a:rPr lang="en" sz="1100">
                <a:latin typeface="Arial"/>
                <a:ea typeface="Arial"/>
                <a:cs typeface="Arial"/>
                <a:sym typeface="Arial"/>
              </a:rPr>
              <a:t> writes information about executions, commands, scheduled actions, errors, and health statuses to log files on each instance. You can view log files by manually connecting to an instance, or you can automatically send logs to Amazon CloudWatch Logs.</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Authorization and Access Control</a:t>
            </a:r>
            <a:endParaRPr sz="1800">
              <a:latin typeface="Economica"/>
              <a:ea typeface="Economica"/>
              <a:cs typeface="Economica"/>
              <a:sym typeface="Economica"/>
            </a:endParaRPr>
          </a:p>
        </p:txBody>
      </p:sp>
      <p:sp>
        <p:nvSpPr>
          <p:cNvPr id="172" name="Google Shape;172;p31"/>
          <p:cNvSpPr txBox="1"/>
          <p:nvPr>
            <p:ph idx="1" type="body"/>
          </p:nvPr>
        </p:nvSpPr>
        <p:spPr>
          <a:xfrm>
            <a:off x="108900" y="1044250"/>
            <a:ext cx="7102800" cy="3588300"/>
          </a:xfrm>
          <a:prstGeom prst="rect">
            <a:avLst/>
          </a:prstGeom>
          <a:noFill/>
          <a:ln>
            <a:noFill/>
          </a:ln>
        </p:spPr>
        <p:txBody>
          <a:bodyPr anchorCtr="0" anchor="t" bIns="34275" lIns="68575" spcFirstLastPara="1" rIns="68575" wrap="square" tIns="34275">
            <a:noAutofit/>
          </a:bodyPr>
          <a:lstStyle/>
          <a:p>
            <a:pPr indent="-298450" lvl="0" marL="457200" rtl="0" algn="l">
              <a:lnSpc>
                <a:spcPct val="115000"/>
              </a:lnSpc>
              <a:spcBef>
                <a:spcPts val="800"/>
              </a:spcBef>
              <a:spcAft>
                <a:spcPts val="0"/>
              </a:spcAft>
              <a:buSzPts val="1100"/>
              <a:buFont typeface="Arial"/>
              <a:buChar char="●"/>
            </a:pPr>
            <a:r>
              <a:rPr lang="en" sz="1100">
                <a:latin typeface="Arial"/>
                <a:ea typeface="Arial"/>
                <a:cs typeface="Arial"/>
                <a:sym typeface="Arial"/>
              </a:rPr>
              <a:t>AWS Systems Manager supports identity-based policies.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AWS Systems Manager does not support resource-based policies.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You can attach tags to Systems Manager resources or pass tags in a request to Systems Manager.</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To control access based on tags, you provide tag information in the condition element of a policy using the ssm:resourceTag/key-name, aws:ResourceTag/key-name, aws:RequestTag/key-name, or aws:TagKeys condition keys.</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Working with SSM Agent</a:t>
            </a:r>
            <a:endParaRPr sz="1800">
              <a:latin typeface="Economica"/>
              <a:ea typeface="Economica"/>
              <a:cs typeface="Economica"/>
              <a:sym typeface="Economica"/>
            </a:endParaRPr>
          </a:p>
        </p:txBody>
      </p:sp>
      <p:sp>
        <p:nvSpPr>
          <p:cNvPr id="178" name="Google Shape;178;p32"/>
          <p:cNvSpPr txBox="1"/>
          <p:nvPr>
            <p:ph idx="1" type="body"/>
          </p:nvPr>
        </p:nvSpPr>
        <p:spPr>
          <a:xfrm>
            <a:off x="108900" y="1044250"/>
            <a:ext cx="7086300" cy="3588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b="1" lang="en" sz="1100">
                <a:latin typeface="Arial"/>
                <a:ea typeface="Arial"/>
                <a:cs typeface="Arial"/>
                <a:sym typeface="Arial"/>
              </a:rPr>
              <a:t>AWS Systems Manager Agent (SSM Agent)</a:t>
            </a:r>
            <a:r>
              <a:rPr lang="en" sz="1100">
                <a:latin typeface="Arial"/>
                <a:ea typeface="Arial"/>
                <a:cs typeface="Arial"/>
                <a:sym typeface="Arial"/>
              </a:rPr>
              <a:t> is Amazon software that runs on Amazon Elastic Compute Cloud (Amazon EC2) instances, edge devices, on-premises servers, and virtual machines (VMs). SSM Agent makes it possible for Systems Manager to update, manage, and configure these resources. </a:t>
            </a:r>
            <a:endParaRPr sz="1100">
              <a:latin typeface="Arial"/>
              <a:ea typeface="Arial"/>
              <a:cs typeface="Arial"/>
              <a:sym typeface="Arial"/>
            </a:endParaRPr>
          </a:p>
          <a:p>
            <a:pPr indent="0" lvl="0" marL="0" rtl="0" algn="l">
              <a:lnSpc>
                <a:spcPct val="115000"/>
              </a:lnSpc>
              <a:spcBef>
                <a:spcPts val="1200"/>
              </a:spcBef>
              <a:spcAft>
                <a:spcPts val="1200"/>
              </a:spcAft>
              <a:buNone/>
            </a:pPr>
            <a:r>
              <a:rPr lang="en" sz="1100">
                <a:latin typeface="Arial"/>
                <a:ea typeface="Arial"/>
                <a:cs typeface="Arial"/>
                <a:sym typeface="Arial"/>
              </a:rPr>
              <a:t>The agent processes requests from the Systems Manager service in the AWS Cloud, and then runs them as specified in the request. SSM Agent then sends status and execution information back to the Systems Manager service by using the Amazon Message Delivery Service (service prefix: ec2messages).</a:t>
            </a:r>
            <a:endParaRPr sz="11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AWS Systems Manager</a:t>
            </a:r>
            <a:endParaRPr sz="1800">
              <a:latin typeface="Economica"/>
              <a:ea typeface="Economica"/>
              <a:cs typeface="Economica"/>
              <a:sym typeface="Economica"/>
            </a:endParaRPr>
          </a:p>
        </p:txBody>
      </p:sp>
      <p:sp>
        <p:nvSpPr>
          <p:cNvPr id="68" name="Google Shape;68;p15"/>
          <p:cNvSpPr txBox="1"/>
          <p:nvPr>
            <p:ph idx="1" type="body"/>
          </p:nvPr>
        </p:nvSpPr>
        <p:spPr>
          <a:xfrm>
            <a:off x="108900" y="1044250"/>
            <a:ext cx="6063000" cy="3588300"/>
          </a:xfrm>
          <a:prstGeom prst="rect">
            <a:avLst/>
          </a:prstGeom>
          <a:noFill/>
          <a:ln>
            <a:noFill/>
          </a:ln>
        </p:spPr>
        <p:txBody>
          <a:bodyPr anchorCtr="0" anchor="t" bIns="34275" lIns="68575" spcFirstLastPara="1" rIns="68575" wrap="square" tIns="34275">
            <a:noAutofit/>
          </a:bodyPr>
          <a:lstStyle/>
          <a:p>
            <a:pPr indent="-298450" lvl="0" marL="457200" rtl="0" algn="l">
              <a:lnSpc>
                <a:spcPct val="115000"/>
              </a:lnSpc>
              <a:spcBef>
                <a:spcPts val="800"/>
              </a:spcBef>
              <a:spcAft>
                <a:spcPts val="0"/>
              </a:spcAft>
              <a:buSzPts val="1100"/>
              <a:buFont typeface="Arial"/>
              <a:buChar char="●"/>
            </a:pPr>
            <a:r>
              <a:rPr b="1" lang="en" sz="1100">
                <a:latin typeface="Arial"/>
                <a:ea typeface="Arial"/>
                <a:cs typeface="Arial"/>
                <a:sym typeface="Arial"/>
              </a:rPr>
              <a:t>AWS Systems Manage</a:t>
            </a:r>
            <a:r>
              <a:rPr lang="en" sz="1100">
                <a:latin typeface="Arial"/>
                <a:ea typeface="Arial"/>
                <a:cs typeface="Arial"/>
                <a:sym typeface="Arial"/>
              </a:rPr>
              <a:t>r is an AWS service that provides visibility and control of infrastructure on AWS.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AWS Systems Manager provides a unified interface</a:t>
            </a:r>
            <a:r>
              <a:rPr lang="en" sz="1100">
                <a:latin typeface="Arial"/>
                <a:ea typeface="Arial"/>
                <a:cs typeface="Arial"/>
                <a:sym typeface="Arial"/>
              </a:rPr>
              <a:t> through which you can view operational data from multiple AWS services.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AWS Systems Manager allows you to automate operational tasks</a:t>
            </a:r>
            <a:r>
              <a:rPr lang="en" sz="1100">
                <a:latin typeface="Arial"/>
                <a:ea typeface="Arial"/>
                <a:cs typeface="Arial"/>
                <a:sym typeface="Arial"/>
              </a:rPr>
              <a:t> across your AWS resources.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Formally </a:t>
            </a:r>
            <a:r>
              <a:rPr b="1" lang="en" sz="1100">
                <a:latin typeface="Arial"/>
                <a:ea typeface="Arial"/>
                <a:cs typeface="Arial"/>
                <a:sym typeface="Arial"/>
              </a:rPr>
              <a:t>known as SSM</a:t>
            </a:r>
            <a:r>
              <a:rPr lang="en" sz="1100">
                <a:latin typeface="Arial"/>
                <a:ea typeface="Arial"/>
                <a:cs typeface="Arial"/>
                <a:sym typeface="Arial"/>
              </a:rPr>
              <a:t>, AWS Systems Manager is a central hub to control and view your entire AWS infrastructure.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AWS Systems manager is a powerful service</a:t>
            </a:r>
            <a:r>
              <a:rPr lang="en" sz="1100">
                <a:latin typeface="Arial"/>
                <a:ea typeface="Arial"/>
                <a:cs typeface="Arial"/>
                <a:sym typeface="Arial"/>
              </a:rPr>
              <a:t> which allows you to have a holistic view of all of the services you are using to view and control your infrastructure on AWS.</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pic>
        <p:nvPicPr>
          <p:cNvPr id="69" name="Google Shape;69;p15"/>
          <p:cNvPicPr preferRelativeResize="0"/>
          <p:nvPr/>
        </p:nvPicPr>
        <p:blipFill>
          <a:blip r:embed="rId3">
            <a:alphaModFix/>
          </a:blip>
          <a:stretch>
            <a:fillRect/>
          </a:stretch>
        </p:blipFill>
        <p:spPr>
          <a:xfrm>
            <a:off x="6171750" y="1044258"/>
            <a:ext cx="2781300" cy="2257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2400"/>
              <a:buFont typeface="Calibri"/>
              <a:buNone/>
            </a:pPr>
            <a:r>
              <a:rPr lang="en" sz="1800"/>
              <a:t>How Systems Manager works diagram</a:t>
            </a:r>
            <a:endParaRPr sz="1800"/>
          </a:p>
        </p:txBody>
      </p:sp>
      <p:pic>
        <p:nvPicPr>
          <p:cNvPr id="75" name="Google Shape;75;p16"/>
          <p:cNvPicPr preferRelativeResize="0"/>
          <p:nvPr/>
        </p:nvPicPr>
        <p:blipFill>
          <a:blip r:embed="rId3">
            <a:alphaModFix/>
          </a:blip>
          <a:stretch>
            <a:fillRect/>
          </a:stretch>
        </p:blipFill>
        <p:spPr>
          <a:xfrm>
            <a:off x="1083600" y="951173"/>
            <a:ext cx="6976801" cy="372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How Systems Manager works diagram description</a:t>
            </a:r>
            <a:endParaRPr sz="1800">
              <a:latin typeface="Economica"/>
              <a:ea typeface="Economica"/>
              <a:cs typeface="Economica"/>
              <a:sym typeface="Economica"/>
            </a:endParaRPr>
          </a:p>
        </p:txBody>
      </p:sp>
      <p:sp>
        <p:nvSpPr>
          <p:cNvPr id="81" name="Google Shape;81;p17"/>
          <p:cNvSpPr txBox="1"/>
          <p:nvPr>
            <p:ph idx="1" type="body"/>
          </p:nvPr>
        </p:nvSpPr>
        <p:spPr>
          <a:xfrm>
            <a:off x="108900" y="1044250"/>
            <a:ext cx="7928100" cy="3588300"/>
          </a:xfrm>
          <a:prstGeom prst="rect">
            <a:avLst/>
          </a:prstGeom>
          <a:noFill/>
          <a:ln>
            <a:noFill/>
          </a:ln>
        </p:spPr>
        <p:txBody>
          <a:bodyPr anchorCtr="0" anchor="t" bIns="34275" lIns="68575" spcFirstLastPara="1" rIns="68575" wrap="square" tIns="34275">
            <a:noAutofit/>
          </a:bodyPr>
          <a:lstStyle/>
          <a:p>
            <a:pPr indent="-298450" lvl="0" marL="457200" rtl="0" algn="l">
              <a:lnSpc>
                <a:spcPct val="115000"/>
              </a:lnSpc>
              <a:spcBef>
                <a:spcPts val="800"/>
              </a:spcBef>
              <a:spcAft>
                <a:spcPts val="0"/>
              </a:spcAft>
              <a:buSzPts val="1100"/>
              <a:buFont typeface="Arial"/>
              <a:buAutoNum type="arabicPeriod"/>
            </a:pPr>
            <a:r>
              <a:rPr b="1" lang="en" sz="1100">
                <a:latin typeface="Arial"/>
                <a:ea typeface="Arial"/>
                <a:cs typeface="Arial"/>
                <a:sym typeface="Arial"/>
              </a:rPr>
              <a:t>Access Systems Manager</a:t>
            </a:r>
            <a:r>
              <a:rPr lang="en" sz="1100">
                <a:latin typeface="Arial"/>
                <a:ea typeface="Arial"/>
                <a:cs typeface="Arial"/>
                <a:sym typeface="Arial"/>
              </a:rPr>
              <a:t> – Use one of the available options for accessing Systems Manager.</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b="1" lang="en" sz="1100">
                <a:latin typeface="Arial"/>
                <a:ea typeface="Arial"/>
                <a:cs typeface="Arial"/>
                <a:sym typeface="Arial"/>
              </a:rPr>
              <a:t>Choose a Systems Manager capability</a:t>
            </a:r>
            <a:r>
              <a:rPr lang="en" sz="1100">
                <a:latin typeface="Arial"/>
                <a:ea typeface="Arial"/>
                <a:cs typeface="Arial"/>
                <a:sym typeface="Arial"/>
              </a:rPr>
              <a:t> – Determine which capability can help you perform the action you want to perform on your resources.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b="1" lang="en" sz="1100">
                <a:latin typeface="Arial"/>
                <a:ea typeface="Arial"/>
                <a:cs typeface="Arial"/>
                <a:sym typeface="Arial"/>
              </a:rPr>
              <a:t>Verification and processing</a:t>
            </a:r>
            <a:r>
              <a:rPr lang="en" sz="1100">
                <a:latin typeface="Arial"/>
                <a:ea typeface="Arial"/>
                <a:cs typeface="Arial"/>
                <a:sym typeface="Arial"/>
              </a:rPr>
              <a:t> – Systems Manager verifies that your user, group, or role has the required AWS Identity and Access Management (IAM) permissions to perform the action you specified.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b="1" lang="en" sz="1100">
                <a:latin typeface="Arial"/>
                <a:ea typeface="Arial"/>
                <a:cs typeface="Arial"/>
                <a:sym typeface="Arial"/>
              </a:rPr>
              <a:t>Reporting </a:t>
            </a:r>
            <a:r>
              <a:rPr lang="en" sz="1100">
                <a:latin typeface="Arial"/>
                <a:ea typeface="Arial"/>
                <a:cs typeface="Arial"/>
                <a:sym typeface="Arial"/>
              </a:rPr>
              <a:t>– Systems Manager, SSM Agent, and other AWS services that performed an action on behalf of Systems Manager report status. Systems Manager can send status details to other AWS services, if configured.</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b="1" lang="en" sz="1100">
                <a:latin typeface="Arial"/>
                <a:ea typeface="Arial"/>
                <a:cs typeface="Arial"/>
                <a:sym typeface="Arial"/>
              </a:rPr>
              <a:t>Systems Manager operations management capabilities</a:t>
            </a:r>
            <a:r>
              <a:rPr lang="en" sz="1100">
                <a:latin typeface="Arial"/>
                <a:ea typeface="Arial"/>
                <a:cs typeface="Arial"/>
                <a:sym typeface="Arial"/>
              </a:rPr>
              <a:t> – If enabled, Systems Manager operations management capabilities such as Explorer, OpsCenter, and Incident Manager aggregate operations data or create artifacts in response to events or errors with your resources. These artifacts include operational work items (OpsItems) and incidents.</a:t>
            </a:r>
            <a:endParaRPr sz="11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Systems Manager Capabilities</a:t>
            </a:r>
            <a:endParaRPr sz="1800">
              <a:latin typeface="Economica"/>
              <a:ea typeface="Economica"/>
              <a:cs typeface="Economica"/>
              <a:sym typeface="Economica"/>
            </a:endParaRPr>
          </a:p>
        </p:txBody>
      </p:sp>
      <p:sp>
        <p:nvSpPr>
          <p:cNvPr id="87" name="Google Shape;87;p18"/>
          <p:cNvSpPr txBox="1"/>
          <p:nvPr>
            <p:ph idx="1" type="body"/>
          </p:nvPr>
        </p:nvSpPr>
        <p:spPr>
          <a:xfrm>
            <a:off x="108900" y="1044250"/>
            <a:ext cx="7744800" cy="3588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1200"/>
              </a:spcAft>
              <a:buNone/>
            </a:pPr>
            <a:r>
              <a:rPr b="1" lang="en" sz="1100">
                <a:latin typeface="Arial"/>
                <a:ea typeface="Arial"/>
                <a:cs typeface="Arial"/>
                <a:sym typeface="Arial"/>
              </a:rPr>
              <a:t>AWS Systems Manager</a:t>
            </a:r>
            <a:r>
              <a:rPr lang="en" sz="1100">
                <a:latin typeface="Arial"/>
                <a:ea typeface="Arial"/>
                <a:cs typeface="Arial"/>
                <a:sym typeface="Arial"/>
              </a:rPr>
              <a:t> contains several tools which are organized into the five ‘</a:t>
            </a:r>
            <a:r>
              <a:rPr b="1" lang="en" sz="1100">
                <a:latin typeface="Arial"/>
                <a:ea typeface="Arial"/>
                <a:cs typeface="Arial"/>
                <a:sym typeface="Arial"/>
              </a:rPr>
              <a:t>Capability Categories</a:t>
            </a:r>
            <a:r>
              <a:rPr lang="en" sz="1100">
                <a:latin typeface="Arial"/>
                <a:ea typeface="Arial"/>
                <a:cs typeface="Arial"/>
                <a:sym typeface="Arial"/>
              </a:rPr>
              <a:t>’  shown below. These tools allow us to perform operational tasks swiftly against various resource objects. Resources such as EC2 Instances, Amazon S3 buckets and even on-premises servers can be associated with resource tags.  These tags define membership of a Resource Group, against which we can then view operational and troubleshooting data.</a:t>
            </a:r>
            <a:endParaRPr sz="1100">
              <a:latin typeface="Arial"/>
              <a:ea typeface="Arial"/>
              <a:cs typeface="Arial"/>
              <a:sym typeface="Arial"/>
            </a:endParaRPr>
          </a:p>
        </p:txBody>
      </p:sp>
      <p:pic>
        <p:nvPicPr>
          <p:cNvPr id="88" name="Google Shape;88;p18"/>
          <p:cNvPicPr preferRelativeResize="0"/>
          <p:nvPr/>
        </p:nvPicPr>
        <p:blipFill>
          <a:blip r:embed="rId3">
            <a:alphaModFix/>
          </a:blip>
          <a:stretch>
            <a:fillRect/>
          </a:stretch>
        </p:blipFill>
        <p:spPr>
          <a:xfrm>
            <a:off x="1614450" y="2028801"/>
            <a:ext cx="5915100" cy="2873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2400"/>
              <a:buFont typeface="Calibri"/>
              <a:buNone/>
            </a:pPr>
            <a:r>
              <a:rPr lang="en" sz="1800"/>
              <a:t>Systems Manager Capabilities description</a:t>
            </a:r>
            <a:endParaRPr sz="1800"/>
          </a:p>
        </p:txBody>
      </p:sp>
      <p:sp>
        <p:nvSpPr>
          <p:cNvPr id="94" name="Google Shape;94;p19"/>
          <p:cNvSpPr txBox="1"/>
          <p:nvPr>
            <p:ph idx="1" type="body"/>
          </p:nvPr>
        </p:nvSpPr>
        <p:spPr>
          <a:xfrm>
            <a:off x="108900" y="1044250"/>
            <a:ext cx="8203200" cy="3926100"/>
          </a:xfrm>
          <a:prstGeom prst="rect">
            <a:avLst/>
          </a:prstGeom>
          <a:noFill/>
          <a:ln>
            <a:noFill/>
          </a:ln>
        </p:spPr>
        <p:txBody>
          <a:bodyPr anchorCtr="0" anchor="t" bIns="34275" lIns="68575" spcFirstLastPara="1" rIns="68575" wrap="square" tIns="34275">
            <a:noAutofit/>
          </a:bodyPr>
          <a:lstStyle/>
          <a:p>
            <a:pPr indent="-298450" lvl="0" marL="457200" rtl="0" algn="l">
              <a:spcBef>
                <a:spcPts val="0"/>
              </a:spcBef>
              <a:spcAft>
                <a:spcPts val="0"/>
              </a:spcAft>
              <a:buSzPts val="1100"/>
              <a:buFont typeface="Arial"/>
              <a:buChar char="●"/>
            </a:pPr>
            <a:r>
              <a:rPr b="1" lang="en" sz="1100">
                <a:latin typeface="Arial"/>
                <a:ea typeface="Arial"/>
                <a:cs typeface="Arial"/>
                <a:sym typeface="Arial"/>
              </a:rPr>
              <a:t>Operations Management:</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OpsCenter to view and resolve issues related to AWS resourcesExplorer, Cloudwatch, and PHD (Personal Health Dashboard) to visualize reports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Application Management:</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Application Manager to manage multiple applications from a single consoleAppConfig to quickly deploy your applications Parameter to store secret and configuration data</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Change Management:</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Automation to simplify the maintenance and deployment tasks.Maintenance windows to schedule your maintenance timeChange calendar to set the date and time for actions or events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Node Management:</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Compliance to detect non-compliant resources Hybrid activations to set up VMs in Hybrid environments Patch Manager to automate patching Session Manager to connect and manage your EC2 instances Run command to configure managed instances remotely Distributor lets you package your software Fleet Manager to give you a global view of the health and performance of your entire fleet of servers.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Shared Resources:</a:t>
            </a:r>
            <a:endParaRPr b="1"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Pre-configured documents to define actions that Systems Manager can perform</a:t>
            </a:r>
            <a:endParaRPr sz="11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2400"/>
              <a:buFont typeface="Calibri"/>
              <a:buNone/>
            </a:pPr>
            <a:r>
              <a:rPr lang="en" sz="1800"/>
              <a:t>Systems Manager Capabilities diagram</a:t>
            </a:r>
            <a:endParaRPr sz="1800"/>
          </a:p>
        </p:txBody>
      </p:sp>
      <p:pic>
        <p:nvPicPr>
          <p:cNvPr id="100" name="Google Shape;100;p20"/>
          <p:cNvPicPr preferRelativeResize="0"/>
          <p:nvPr/>
        </p:nvPicPr>
        <p:blipFill>
          <a:blip r:embed="rId3">
            <a:alphaModFix/>
          </a:blip>
          <a:stretch>
            <a:fillRect/>
          </a:stretch>
        </p:blipFill>
        <p:spPr>
          <a:xfrm>
            <a:off x="505988" y="1131751"/>
            <a:ext cx="8132024" cy="243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2400"/>
              <a:buFont typeface="Calibri"/>
              <a:buNone/>
            </a:pPr>
            <a:r>
              <a:rPr lang="en" sz="1800"/>
              <a:t>Systems Manager Capabilities important parts in deep</a:t>
            </a:r>
            <a:endParaRPr sz="1800">
              <a:latin typeface="Economica"/>
              <a:ea typeface="Economica"/>
              <a:cs typeface="Economica"/>
              <a:sym typeface="Economica"/>
            </a:endParaRPr>
          </a:p>
        </p:txBody>
      </p:sp>
      <p:sp>
        <p:nvSpPr>
          <p:cNvPr id="106" name="Google Shape;106;p21"/>
          <p:cNvSpPr txBox="1"/>
          <p:nvPr>
            <p:ph idx="1" type="body"/>
          </p:nvPr>
        </p:nvSpPr>
        <p:spPr>
          <a:xfrm>
            <a:off x="50950" y="1044250"/>
            <a:ext cx="5193600" cy="3588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en" sz="1100">
                <a:latin typeface="Arial"/>
                <a:ea typeface="Arial"/>
                <a:cs typeface="Arial"/>
                <a:sym typeface="Arial"/>
              </a:rPr>
              <a:t>AWS Systems Manager Automation</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AWS Systems Manager allows you to safely automate common and repetitive IT operations and management tasks across AWS resources.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With Systems Manager, you can create JSON/YAML documents that specify a specific list of tasks or use community published documents.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These documents can be executed directly through the AWS Management Console, CLIs, and SDKs, scheduled in a maintenance window, or triggered based on changes to AWS resources through Amazon CloudWatch Events.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You can track the execution of each step in the documents as well as require approvals for each step.</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You can also incrementally roll out changes and automatically halt when errors occur.</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pic>
        <p:nvPicPr>
          <p:cNvPr id="107" name="Google Shape;107;p21"/>
          <p:cNvPicPr preferRelativeResize="0"/>
          <p:nvPr/>
        </p:nvPicPr>
        <p:blipFill>
          <a:blip r:embed="rId3">
            <a:alphaModFix/>
          </a:blip>
          <a:stretch>
            <a:fillRect/>
          </a:stretch>
        </p:blipFill>
        <p:spPr>
          <a:xfrm>
            <a:off x="5177700" y="1103575"/>
            <a:ext cx="3813899" cy="27638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1800"/>
              <a:t>AWS Systems Manager Run Command</a:t>
            </a:r>
            <a:endParaRPr sz="1800">
              <a:latin typeface="Economica"/>
              <a:ea typeface="Economica"/>
              <a:cs typeface="Economica"/>
              <a:sym typeface="Economica"/>
            </a:endParaRPr>
          </a:p>
        </p:txBody>
      </p:sp>
      <p:sp>
        <p:nvSpPr>
          <p:cNvPr id="113" name="Google Shape;113;p22"/>
          <p:cNvSpPr txBox="1"/>
          <p:nvPr>
            <p:ph idx="1" type="body"/>
          </p:nvPr>
        </p:nvSpPr>
        <p:spPr>
          <a:xfrm>
            <a:off x="108900" y="1044250"/>
            <a:ext cx="4718700" cy="3588300"/>
          </a:xfrm>
          <a:prstGeom prst="rect">
            <a:avLst/>
          </a:prstGeom>
          <a:noFill/>
          <a:ln>
            <a:noFill/>
          </a:ln>
        </p:spPr>
        <p:txBody>
          <a:bodyPr anchorCtr="0" anchor="t" bIns="34275" lIns="68575" spcFirstLastPara="1" rIns="68575" wrap="square" tIns="34275">
            <a:noAutofit/>
          </a:bodyPr>
          <a:lstStyle/>
          <a:p>
            <a:pPr indent="-298450" lvl="0" marL="457200" rtl="0" algn="l">
              <a:lnSpc>
                <a:spcPct val="115000"/>
              </a:lnSpc>
              <a:spcBef>
                <a:spcPts val="800"/>
              </a:spcBef>
              <a:spcAft>
                <a:spcPts val="0"/>
              </a:spcAft>
              <a:buSzPts val="1100"/>
              <a:buFont typeface="Arial"/>
              <a:buChar char="●"/>
            </a:pPr>
            <a:r>
              <a:rPr lang="en" sz="1100">
                <a:latin typeface="Arial"/>
                <a:ea typeface="Arial"/>
                <a:cs typeface="Arial"/>
                <a:sym typeface="Arial"/>
              </a:rPr>
              <a:t>By using Run Command, you can automate common administrative tasks and make one-time configuration changes in bulk, and at enterprise scale.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This essentially prevents you from having to jump into every one of your instances and run the same command hundreds of times.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It is all actively managed within the console and there is an easy to use console in which to administer your commands, as well as a CLI or through the AWS SDK.</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Example tasks include: stopping, restarting, terminating, and resizing instances. Attaching and detaching EBS volumes, creating snapshots and you can install or bootstrap an application, build a deployment pipeline etc.</a:t>
            </a:r>
            <a:endParaRPr sz="1100">
              <a:latin typeface="Arial"/>
              <a:ea typeface="Arial"/>
              <a:cs typeface="Arial"/>
              <a:sym typeface="Arial"/>
            </a:endParaRPr>
          </a:p>
        </p:txBody>
      </p:sp>
      <p:pic>
        <p:nvPicPr>
          <p:cNvPr id="114" name="Google Shape;114;p22"/>
          <p:cNvPicPr preferRelativeResize="0"/>
          <p:nvPr/>
        </p:nvPicPr>
        <p:blipFill>
          <a:blip r:embed="rId3">
            <a:alphaModFix/>
          </a:blip>
          <a:stretch>
            <a:fillRect/>
          </a:stretch>
        </p:blipFill>
        <p:spPr>
          <a:xfrm>
            <a:off x="4827600" y="1103574"/>
            <a:ext cx="4164001" cy="22508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