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f3714c1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f3714c1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f4a9b29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f4a9b29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f3714c1d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f3714c1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f3714c1d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f3714c1d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f3714c1d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f3714c1d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f4a9b29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f4a9b29b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f4a9b29b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f4a9b29b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f3714c1d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f3714c1d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f4a9b29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f4a9b29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f3714c1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f3714c1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f3714c1d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f3714c1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f3714c1d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f3714c1d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f3714c1d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f3714c1d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f3714c1d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f3714c1d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f3714c1d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f3714c1d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f3714c1d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f3714c1d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f3714c1d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f3714c1d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ELB</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group</a:t>
            </a:r>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Target Group</a:t>
            </a:r>
            <a:endParaRPr/>
          </a:p>
        </p:txBody>
      </p:sp>
      <p:sp>
        <p:nvSpPr>
          <p:cNvPr id="138" name="Google Shape;138;p23"/>
          <p:cNvSpPr txBox="1"/>
          <p:nvPr>
            <p:ph idx="1" type="body"/>
          </p:nvPr>
        </p:nvSpPr>
        <p:spPr>
          <a:xfrm>
            <a:off x="150775" y="1118925"/>
            <a:ext cx="1485600" cy="106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rPr>
              <a:t>Routing based on:</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hostname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Url</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Query string</a:t>
            </a:r>
            <a:endParaRPr sz="1100">
              <a:solidFill>
                <a:schemeClr val="dk1"/>
              </a:solidFill>
            </a:endParaRPr>
          </a:p>
        </p:txBody>
      </p:sp>
      <p:sp>
        <p:nvSpPr>
          <p:cNvPr id="139" name="Google Shape;139;p23"/>
          <p:cNvSpPr txBox="1"/>
          <p:nvPr/>
        </p:nvSpPr>
        <p:spPr>
          <a:xfrm>
            <a:off x="1757000" y="1118925"/>
            <a:ext cx="1629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ALB supports port mapping feature for dynamic port mapping (ecs).</a:t>
            </a:r>
            <a:endParaRPr sz="1100">
              <a:solidFill>
                <a:schemeClr val="dk1"/>
              </a:solidFill>
            </a:endParaRPr>
          </a:p>
        </p:txBody>
      </p:sp>
      <p:sp>
        <p:nvSpPr>
          <p:cNvPr id="140" name="Google Shape;140;p23"/>
          <p:cNvSpPr txBox="1"/>
          <p:nvPr/>
        </p:nvSpPr>
        <p:spPr>
          <a:xfrm>
            <a:off x="150775" y="2280625"/>
            <a:ext cx="3235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 </a:t>
            </a:r>
            <a:r>
              <a:rPr b="1" lang="en" sz="1100">
                <a:solidFill>
                  <a:srgbClr val="DD5540"/>
                </a:solidFill>
              </a:rPr>
              <a:t>target group</a:t>
            </a:r>
            <a:r>
              <a:rPr lang="en" sz="1100">
                <a:solidFill>
                  <a:schemeClr val="dk1"/>
                </a:solidFill>
              </a:rPr>
              <a:t> tells a load balancer where to direct traffic to : EC2 instances, fixed IP addresses; or AWS Lambda functions, ECS task</a:t>
            </a:r>
            <a:endParaRPr sz="1100">
              <a:solidFill>
                <a:schemeClr val="dk1"/>
              </a:solidFill>
            </a:endParaRPr>
          </a:p>
        </p:txBody>
      </p:sp>
      <p:pic>
        <p:nvPicPr>
          <p:cNvPr id="141" name="Google Shape;141;p23"/>
          <p:cNvPicPr preferRelativeResize="0"/>
          <p:nvPr/>
        </p:nvPicPr>
        <p:blipFill>
          <a:blip r:embed="rId3">
            <a:alphaModFix/>
          </a:blip>
          <a:stretch>
            <a:fillRect/>
          </a:stretch>
        </p:blipFill>
        <p:spPr>
          <a:xfrm>
            <a:off x="5237375" y="743175"/>
            <a:ext cx="3539650" cy="2860800"/>
          </a:xfrm>
          <a:prstGeom prst="rect">
            <a:avLst/>
          </a:prstGeom>
          <a:noFill/>
          <a:ln>
            <a:noFill/>
          </a:ln>
        </p:spPr>
      </p:pic>
      <p:sp>
        <p:nvSpPr>
          <p:cNvPr id="142" name="Google Shape;142;p23"/>
          <p:cNvSpPr txBox="1"/>
          <p:nvPr/>
        </p:nvSpPr>
        <p:spPr>
          <a:xfrm>
            <a:off x="150775" y="3143425"/>
            <a:ext cx="3235800" cy="5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DD5540"/>
                </a:solidFill>
              </a:rPr>
              <a:t>Important</a:t>
            </a:r>
            <a:endParaRPr b="1" sz="1100">
              <a:solidFill>
                <a:srgbClr val="DD5540"/>
              </a:solidFill>
            </a:endParaRPr>
          </a:p>
          <a:p>
            <a:pPr indent="0" lvl="0" marL="0" rtl="0" algn="l">
              <a:lnSpc>
                <a:spcPct val="150000"/>
              </a:lnSpc>
              <a:spcBef>
                <a:spcPts val="400"/>
              </a:spcBef>
              <a:spcAft>
                <a:spcPts val="0"/>
              </a:spcAft>
              <a:buNone/>
            </a:pPr>
            <a:r>
              <a:rPr lang="en" sz="1100">
                <a:solidFill>
                  <a:schemeClr val="dk1"/>
                </a:solidFill>
              </a:rPr>
              <a:t>You can't specify publicly routable IP addresses.</a:t>
            </a:r>
            <a:endParaRPr sz="1100">
              <a:solidFill>
                <a:schemeClr val="dk1"/>
              </a:solidFill>
            </a:endParaRPr>
          </a:p>
        </p:txBody>
      </p:sp>
      <p:sp>
        <p:nvSpPr>
          <p:cNvPr id="143" name="Google Shape;143;p23"/>
          <p:cNvSpPr txBox="1"/>
          <p:nvPr/>
        </p:nvSpPr>
        <p:spPr>
          <a:xfrm>
            <a:off x="150775" y="3855950"/>
            <a:ext cx="4389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DD5540"/>
                </a:solidFill>
              </a:rPr>
              <a:t>Slow start mode</a:t>
            </a:r>
            <a:endParaRPr b="1" sz="1000">
              <a:solidFill>
                <a:srgbClr val="DD5540"/>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Target starts to receive its full share of requests as soon as it is registered with a target group and passes an initial health check. Using slow start mode gives targets time to warm up before the load balancer sends them a full share of requests.</a:t>
            </a:r>
            <a:endParaRPr sz="1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101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ELB - Network load balancer</a:t>
            </a:r>
            <a:endParaRPr/>
          </a:p>
        </p:txBody>
      </p:sp>
      <p:sp>
        <p:nvSpPr>
          <p:cNvPr id="149" name="Google Shape;149;p24"/>
          <p:cNvSpPr txBox="1"/>
          <p:nvPr>
            <p:ph idx="1" type="body"/>
          </p:nvPr>
        </p:nvSpPr>
        <p:spPr>
          <a:xfrm>
            <a:off x="150725" y="726050"/>
            <a:ext cx="4028400" cy="41862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1018"/>
              <a:buNone/>
            </a:pPr>
            <a:r>
              <a:rPr lang="en" sz="1225">
                <a:solidFill>
                  <a:schemeClr val="dk1"/>
                </a:solidFill>
              </a:rPr>
              <a:t>A </a:t>
            </a:r>
            <a:r>
              <a:rPr lang="en" sz="1225">
                <a:solidFill>
                  <a:srgbClr val="DD5540"/>
                </a:solidFill>
              </a:rPr>
              <a:t>Network Load Balancer</a:t>
            </a:r>
            <a:r>
              <a:rPr lang="en" sz="1225">
                <a:solidFill>
                  <a:schemeClr val="dk1"/>
                </a:solidFill>
              </a:rPr>
              <a:t> functions at the </a:t>
            </a:r>
            <a:r>
              <a:rPr lang="en" sz="1225">
                <a:solidFill>
                  <a:srgbClr val="DD5540"/>
                </a:solidFill>
              </a:rPr>
              <a:t>fourth layer</a:t>
            </a:r>
            <a:r>
              <a:rPr lang="en" sz="1225">
                <a:solidFill>
                  <a:schemeClr val="dk1"/>
                </a:solidFill>
              </a:rPr>
              <a:t> of the Open Systems Interconnection (OSI) model. </a:t>
            </a:r>
            <a:r>
              <a:rPr lang="en" sz="1225" u="sng">
                <a:solidFill>
                  <a:schemeClr val="dk1"/>
                </a:solidFill>
              </a:rPr>
              <a:t>It</a:t>
            </a:r>
            <a:r>
              <a:rPr lang="en" sz="1225">
                <a:solidFill>
                  <a:schemeClr val="dk1"/>
                </a:solidFill>
              </a:rPr>
              <a:t> </a:t>
            </a:r>
            <a:r>
              <a:rPr lang="en" sz="1225" u="sng">
                <a:solidFill>
                  <a:schemeClr val="dk1"/>
                </a:solidFill>
              </a:rPr>
              <a:t>can handle millions of requests per second</a:t>
            </a:r>
            <a:r>
              <a:rPr lang="en" sz="1225">
                <a:solidFill>
                  <a:schemeClr val="dk1"/>
                </a:solidFill>
              </a:rPr>
              <a:t>.</a:t>
            </a:r>
            <a:endParaRPr sz="1225">
              <a:solidFill>
                <a:schemeClr val="dk1"/>
              </a:solidFill>
            </a:endParaRPr>
          </a:p>
          <a:p>
            <a:pPr indent="0" lvl="0" marL="0" rtl="0" algn="l">
              <a:lnSpc>
                <a:spcPct val="80000"/>
              </a:lnSpc>
              <a:spcBef>
                <a:spcPts val="1200"/>
              </a:spcBef>
              <a:spcAft>
                <a:spcPts val="0"/>
              </a:spcAft>
              <a:buSzPts val="1018"/>
              <a:buNone/>
            </a:pPr>
            <a:r>
              <a:rPr lang="en" sz="1225">
                <a:solidFill>
                  <a:schemeClr val="dk1"/>
                </a:solidFill>
              </a:rPr>
              <a:t>After the load balancer receives a connection request, it selects a target from the target group for the default rule. It attempts to open a TCP connection to the selected target on the port specified in the listener configuration.</a:t>
            </a:r>
            <a:endParaRPr sz="1225">
              <a:solidFill>
                <a:schemeClr val="dk1"/>
              </a:solidFill>
            </a:endParaRPr>
          </a:p>
          <a:p>
            <a:pPr indent="0" lvl="0" marL="0" rtl="0" algn="l">
              <a:lnSpc>
                <a:spcPct val="80000"/>
              </a:lnSpc>
              <a:spcBef>
                <a:spcPts val="1200"/>
              </a:spcBef>
              <a:spcAft>
                <a:spcPts val="0"/>
              </a:spcAft>
              <a:buSzPts val="1018"/>
              <a:buNone/>
            </a:pPr>
            <a:r>
              <a:rPr lang="en" sz="1225">
                <a:solidFill>
                  <a:schemeClr val="dk1"/>
                </a:solidFill>
              </a:rPr>
              <a:t>When you enable an Availability Zone for the load balancer, Elastic Load Balancing creates a load balancer node in the Availability Zone. </a:t>
            </a:r>
            <a:endParaRPr sz="1225">
              <a:solidFill>
                <a:schemeClr val="dk1"/>
              </a:solidFill>
            </a:endParaRPr>
          </a:p>
          <a:p>
            <a:pPr indent="0" lvl="0" marL="0" rtl="0" algn="l">
              <a:lnSpc>
                <a:spcPct val="80000"/>
              </a:lnSpc>
              <a:spcBef>
                <a:spcPts val="1200"/>
              </a:spcBef>
              <a:spcAft>
                <a:spcPts val="0"/>
              </a:spcAft>
              <a:buSzPts val="1018"/>
              <a:buNone/>
            </a:pPr>
            <a:r>
              <a:rPr lang="en" sz="1225">
                <a:solidFill>
                  <a:schemeClr val="dk1"/>
                </a:solidFill>
              </a:rPr>
              <a:t>By default, each load balancer node distributes traffic across the registered targets in its Availability Zone only.</a:t>
            </a:r>
            <a:endParaRPr sz="1225">
              <a:solidFill>
                <a:schemeClr val="dk1"/>
              </a:solidFill>
            </a:endParaRPr>
          </a:p>
          <a:p>
            <a:pPr indent="0" lvl="0" marL="0" rtl="0" algn="l">
              <a:lnSpc>
                <a:spcPct val="80000"/>
              </a:lnSpc>
              <a:spcBef>
                <a:spcPts val="1200"/>
              </a:spcBef>
              <a:spcAft>
                <a:spcPts val="0"/>
              </a:spcAft>
              <a:buSzPts val="1018"/>
              <a:buNone/>
            </a:pPr>
            <a:r>
              <a:rPr lang="en" sz="1225">
                <a:solidFill>
                  <a:schemeClr val="dk1"/>
                </a:solidFill>
              </a:rPr>
              <a:t>If you enable cross-zone load balancing, each load balancer node distributes traffic across the registered targets in all enabled Availability Zones.</a:t>
            </a:r>
            <a:endParaRPr sz="1225">
              <a:solidFill>
                <a:schemeClr val="dk1"/>
              </a:solidFill>
            </a:endParaRPr>
          </a:p>
          <a:p>
            <a:pPr indent="0" lvl="0" marL="0" rtl="0" algn="l">
              <a:lnSpc>
                <a:spcPct val="100000"/>
              </a:lnSpc>
              <a:spcBef>
                <a:spcPts val="1200"/>
              </a:spcBef>
              <a:spcAft>
                <a:spcPts val="1200"/>
              </a:spcAft>
              <a:buSzPts val="1018"/>
              <a:buNone/>
            </a:pPr>
            <a:r>
              <a:rPr lang="en" sz="1200">
                <a:solidFill>
                  <a:schemeClr val="dk1"/>
                </a:solidFill>
              </a:rPr>
              <a:t>To increase the fault tolerance of your applications, you can enable multiple Availability Zones for your load balancer and ensure that each target group has at least one target in each enabled Availability Zone.</a:t>
            </a:r>
            <a:endParaRPr sz="1225">
              <a:solidFill>
                <a:schemeClr val="dk1"/>
              </a:solidFill>
            </a:endParaRPr>
          </a:p>
        </p:txBody>
      </p:sp>
      <p:pic>
        <p:nvPicPr>
          <p:cNvPr id="150" name="Google Shape;150;p24"/>
          <p:cNvPicPr preferRelativeResize="0"/>
          <p:nvPr/>
        </p:nvPicPr>
        <p:blipFill>
          <a:blip r:embed="rId3">
            <a:alphaModFix/>
          </a:blip>
          <a:stretch>
            <a:fillRect/>
          </a:stretch>
        </p:blipFill>
        <p:spPr>
          <a:xfrm>
            <a:off x="4269725" y="975650"/>
            <a:ext cx="4721874" cy="249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250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ELB - Network load balancer</a:t>
            </a:r>
            <a:endParaRPr/>
          </a:p>
        </p:txBody>
      </p:sp>
      <p:sp>
        <p:nvSpPr>
          <p:cNvPr id="156" name="Google Shape;156;p25"/>
          <p:cNvSpPr txBox="1"/>
          <p:nvPr/>
        </p:nvSpPr>
        <p:spPr>
          <a:xfrm>
            <a:off x="164125" y="823250"/>
            <a:ext cx="3577800" cy="2339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000">
                <a:solidFill>
                  <a:schemeClr val="dk1"/>
                </a:solidFill>
              </a:rPr>
              <a:t>For TCP and UDP traffic, the load balancer selects a target using a flow hash algorithm based on the protocol, source IP address, source port, destination IP address, destination port, and TCP sequence number. </a:t>
            </a:r>
            <a:endParaRPr sz="1000">
              <a:solidFill>
                <a:schemeClr val="dk1"/>
              </a:solidFill>
            </a:endParaRPr>
          </a:p>
          <a:p>
            <a:pPr indent="0" lvl="0" marL="0" rtl="0" algn="l">
              <a:spcBef>
                <a:spcPts val="1200"/>
              </a:spcBef>
              <a:spcAft>
                <a:spcPts val="0"/>
              </a:spcAft>
              <a:buNone/>
            </a:pPr>
            <a:r>
              <a:rPr lang="en" sz="1000">
                <a:solidFill>
                  <a:schemeClr val="dk1"/>
                </a:solidFill>
              </a:rPr>
              <a:t>The TCP connections from a client have different source ports and sequence numbers, and can be routed to different targets. Each individual TCP connection is routed to a single target for the life of the connection.</a:t>
            </a:r>
            <a:endParaRPr sz="1000">
              <a:solidFill>
                <a:schemeClr val="dk1"/>
              </a:solidFill>
            </a:endParaRPr>
          </a:p>
          <a:p>
            <a:pPr indent="0" lvl="0" marL="0" rtl="0" algn="l">
              <a:spcBef>
                <a:spcPts val="1200"/>
              </a:spcBef>
              <a:spcAft>
                <a:spcPts val="1200"/>
              </a:spcAft>
              <a:buNone/>
            </a:pPr>
            <a:r>
              <a:rPr lang="en" sz="1000">
                <a:solidFill>
                  <a:schemeClr val="dk1"/>
                </a:solidFill>
              </a:rPr>
              <a:t>A UDP flow has the same source and destination, so it is consistently routed to a single target throughout its lifetime. Different UDP flows have different source IP addresses and ports, so they can be routed to different targets.</a:t>
            </a:r>
            <a:endParaRPr sz="1000">
              <a:solidFill>
                <a:schemeClr val="dk1"/>
              </a:solidFill>
            </a:endParaRPr>
          </a:p>
        </p:txBody>
      </p:sp>
      <p:sp>
        <p:nvSpPr>
          <p:cNvPr id="157" name="Google Shape;157;p25"/>
          <p:cNvSpPr txBox="1"/>
          <p:nvPr/>
        </p:nvSpPr>
        <p:spPr>
          <a:xfrm>
            <a:off x="4104075" y="82325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Elastic Load Balancing creates a network interface for each Availability Zone you enable. Each load balancer node in the Availability Zone uses this network interface to get a static IP address. When you create an Internet-facing load balancer, you can optionally associate one Elastic IP address per subnet.</a:t>
            </a:r>
            <a:endParaRPr>
              <a:solidFill>
                <a:schemeClr val="dk1"/>
              </a:solidFill>
            </a:endParaRPr>
          </a:p>
        </p:txBody>
      </p:sp>
      <p:sp>
        <p:nvSpPr>
          <p:cNvPr id="158" name="Google Shape;158;p25"/>
          <p:cNvSpPr txBox="1"/>
          <p:nvPr/>
        </p:nvSpPr>
        <p:spPr>
          <a:xfrm>
            <a:off x="164125" y="3346300"/>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When you create a target group, you specify its target type, which determines how you register targets. For example, you can register instance IDs, IP addresses, or an Application Load Balancer.</a:t>
            </a:r>
            <a:endParaRPr>
              <a:solidFill>
                <a:schemeClr val="dk1"/>
              </a:solidFill>
            </a:endParaRPr>
          </a:p>
        </p:txBody>
      </p:sp>
      <p:pic>
        <p:nvPicPr>
          <p:cNvPr id="159" name="Google Shape;159;p25"/>
          <p:cNvPicPr preferRelativeResize="0"/>
          <p:nvPr/>
        </p:nvPicPr>
        <p:blipFill>
          <a:blip r:embed="rId3">
            <a:alphaModFix/>
          </a:blip>
          <a:stretch>
            <a:fillRect/>
          </a:stretch>
        </p:blipFill>
        <p:spPr>
          <a:xfrm>
            <a:off x="3894325" y="2637950"/>
            <a:ext cx="4819763" cy="235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Autoscaling group</a:t>
            </a:r>
            <a:endParaRPr/>
          </a:p>
        </p:txBody>
      </p:sp>
      <p:sp>
        <p:nvSpPr>
          <p:cNvPr id="165" name="Google Shape;16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Autoscaling group Scaling policies</a:t>
            </a:r>
            <a:endParaRPr/>
          </a:p>
        </p:txBody>
      </p:sp>
      <p:sp>
        <p:nvSpPr>
          <p:cNvPr id="171" name="Google Shape;17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GWLB - Gateway Load Balancer</a:t>
            </a:r>
            <a:endParaRPr/>
          </a:p>
        </p:txBody>
      </p:sp>
      <p:pic>
        <p:nvPicPr>
          <p:cNvPr id="177" name="Google Shape;177;p28"/>
          <p:cNvPicPr preferRelativeResize="0"/>
          <p:nvPr/>
        </p:nvPicPr>
        <p:blipFill>
          <a:blip r:embed="rId3">
            <a:alphaModFix/>
          </a:blip>
          <a:stretch>
            <a:fillRect/>
          </a:stretch>
        </p:blipFill>
        <p:spPr>
          <a:xfrm>
            <a:off x="1128038" y="1097375"/>
            <a:ext cx="6887923" cy="3691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GW lb detailed in VPC section</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85900" y="165050"/>
            <a:ext cx="4990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What is Load balancing?</a:t>
            </a:r>
            <a:endParaRPr sz="3000"/>
          </a:p>
        </p:txBody>
      </p:sp>
      <p:sp>
        <p:nvSpPr>
          <p:cNvPr id="61" name="Google Shape;61;p14"/>
          <p:cNvSpPr txBox="1"/>
          <p:nvPr>
            <p:ph idx="1" type="body"/>
          </p:nvPr>
        </p:nvSpPr>
        <p:spPr>
          <a:xfrm>
            <a:off x="185900" y="873275"/>
            <a:ext cx="5438700" cy="41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t>Load balancing</a:t>
            </a:r>
            <a:r>
              <a:rPr lang="en" sz="1300"/>
              <a:t> refers to efficiently distributing incoming network traffic across a group of backend servers.</a:t>
            </a:r>
            <a:endParaRPr sz="1300"/>
          </a:p>
          <a:p>
            <a:pPr indent="0" lvl="0" marL="0" rtl="0" algn="l">
              <a:spcBef>
                <a:spcPts val="1200"/>
              </a:spcBef>
              <a:spcAft>
                <a:spcPts val="0"/>
              </a:spcAft>
              <a:buNone/>
            </a:pPr>
            <a:r>
              <a:rPr lang="en" sz="1300"/>
              <a:t>Load balancers are used to increase capacity, (concurrent users) and reliability of applications. </a:t>
            </a:r>
            <a:endParaRPr sz="1300"/>
          </a:p>
          <a:p>
            <a:pPr indent="0" lvl="0" marL="0" rtl="0" algn="l">
              <a:spcBef>
                <a:spcPts val="1200"/>
              </a:spcBef>
              <a:spcAft>
                <a:spcPts val="0"/>
              </a:spcAft>
              <a:buNone/>
            </a:pPr>
            <a:r>
              <a:rPr lang="en" sz="1300"/>
              <a:t>They improve the overall performance of applications, by decreasing the burden on servers associated with managing and maintaining application and network sessions, as well as by performing application-specific tasks.</a:t>
            </a:r>
            <a:endParaRPr sz="1300"/>
          </a:p>
          <a:p>
            <a:pPr indent="0" lvl="0" marL="0" rtl="0" algn="l">
              <a:spcBef>
                <a:spcPts val="1200"/>
              </a:spcBef>
              <a:spcAft>
                <a:spcPts val="0"/>
              </a:spcAft>
              <a:buNone/>
            </a:pPr>
            <a:r>
              <a:rPr lang="en" sz="1300"/>
              <a:t>Some industry standard algorithms are:</a:t>
            </a:r>
            <a:endParaRPr sz="1300"/>
          </a:p>
          <a:p>
            <a:pPr indent="-311150" lvl="0" marL="457200" rtl="0" algn="l">
              <a:spcBef>
                <a:spcPts val="1200"/>
              </a:spcBef>
              <a:spcAft>
                <a:spcPts val="0"/>
              </a:spcAft>
              <a:buSzPts val="1300"/>
              <a:buChar char="●"/>
            </a:pPr>
            <a:r>
              <a:rPr b="1" lang="en" sz="1300"/>
              <a:t>Weighted       </a:t>
            </a:r>
            <a:endParaRPr b="1" sz="1300"/>
          </a:p>
          <a:p>
            <a:pPr indent="-311150" lvl="0" marL="457200" rtl="0" algn="l">
              <a:spcBef>
                <a:spcPts val="0"/>
              </a:spcBef>
              <a:spcAft>
                <a:spcPts val="0"/>
              </a:spcAft>
              <a:buSzPts val="1300"/>
              <a:buChar char="●"/>
            </a:pPr>
            <a:r>
              <a:rPr b="1" lang="en" sz="1300"/>
              <a:t>Round robin Scheduling</a:t>
            </a:r>
            <a:endParaRPr b="1" sz="1300"/>
          </a:p>
          <a:p>
            <a:pPr indent="-311150" lvl="0" marL="457200" rtl="0" algn="l">
              <a:spcBef>
                <a:spcPts val="0"/>
              </a:spcBef>
              <a:spcAft>
                <a:spcPts val="0"/>
              </a:spcAft>
              <a:buSzPts val="1300"/>
              <a:buChar char="●"/>
            </a:pPr>
            <a:r>
              <a:rPr b="1" lang="en" sz="1300"/>
              <a:t>Least Connection</a:t>
            </a:r>
            <a:endParaRPr b="1" sz="1300"/>
          </a:p>
          <a:p>
            <a:pPr indent="-311150" lvl="0" marL="457200" rtl="0" algn="l">
              <a:spcBef>
                <a:spcPts val="0"/>
              </a:spcBef>
              <a:spcAft>
                <a:spcPts val="0"/>
              </a:spcAft>
              <a:buSzPts val="1300"/>
              <a:buChar char="●"/>
            </a:pPr>
            <a:r>
              <a:rPr b="1" lang="en" sz="1300"/>
              <a:t>First Scheduling</a:t>
            </a:r>
            <a:endParaRPr b="1" sz="1300"/>
          </a:p>
          <a:p>
            <a:pPr indent="0" lvl="0" marL="0" rtl="0" algn="l">
              <a:spcBef>
                <a:spcPts val="1200"/>
              </a:spcBef>
              <a:spcAft>
                <a:spcPts val="1200"/>
              </a:spcAft>
              <a:buNone/>
            </a:pPr>
            <a:r>
              <a:t/>
            </a:r>
            <a:endParaRPr sz="1300"/>
          </a:p>
        </p:txBody>
      </p:sp>
      <p:pic>
        <p:nvPicPr>
          <p:cNvPr id="62" name="Google Shape;62;p14"/>
          <p:cNvPicPr preferRelativeResize="0"/>
          <p:nvPr/>
        </p:nvPicPr>
        <p:blipFill>
          <a:blip r:embed="rId3">
            <a:alphaModFix/>
          </a:blip>
          <a:stretch>
            <a:fillRect/>
          </a:stretch>
        </p:blipFill>
        <p:spPr>
          <a:xfrm>
            <a:off x="5697275" y="211250"/>
            <a:ext cx="3301475" cy="2060775"/>
          </a:xfrm>
          <a:prstGeom prst="rect">
            <a:avLst/>
          </a:prstGeom>
          <a:noFill/>
          <a:ln>
            <a:noFill/>
          </a:ln>
        </p:spPr>
      </p:pic>
      <p:pic>
        <p:nvPicPr>
          <p:cNvPr id="63" name="Google Shape;63;p14"/>
          <p:cNvPicPr preferRelativeResize="0"/>
          <p:nvPr/>
        </p:nvPicPr>
        <p:blipFill>
          <a:blip r:embed="rId4">
            <a:alphaModFix/>
          </a:blip>
          <a:stretch>
            <a:fillRect/>
          </a:stretch>
        </p:blipFill>
        <p:spPr>
          <a:xfrm>
            <a:off x="5503200" y="2460725"/>
            <a:ext cx="3495550" cy="2442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76400"/>
            <a:ext cx="8520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20"/>
              <a:t>Load Balancing Algorithms</a:t>
            </a:r>
            <a:endParaRPr sz="2320"/>
          </a:p>
        </p:txBody>
      </p:sp>
      <p:sp>
        <p:nvSpPr>
          <p:cNvPr id="69" name="Google Shape;69;p15"/>
          <p:cNvSpPr txBox="1"/>
          <p:nvPr>
            <p:ph idx="1" type="body"/>
          </p:nvPr>
        </p:nvSpPr>
        <p:spPr>
          <a:xfrm>
            <a:off x="3659625" y="932025"/>
            <a:ext cx="2986200" cy="175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00" u="sng">
                <a:solidFill>
                  <a:srgbClr val="DD5540"/>
                </a:solidFill>
              </a:rPr>
              <a:t>Round robin Scheduling</a:t>
            </a:r>
            <a:r>
              <a:rPr b="1" lang="en" sz="1300"/>
              <a:t> - </a:t>
            </a:r>
            <a:r>
              <a:rPr lang="en" sz="1300"/>
              <a:t>Requests are served by the server sequentially one after another. After sending the request to the last server, it starts from the first server again.</a:t>
            </a:r>
            <a:endParaRPr/>
          </a:p>
        </p:txBody>
      </p:sp>
      <p:sp>
        <p:nvSpPr>
          <p:cNvPr id="70" name="Google Shape;70;p15"/>
          <p:cNvSpPr txBox="1"/>
          <p:nvPr>
            <p:ph idx="1" type="body"/>
          </p:nvPr>
        </p:nvSpPr>
        <p:spPr>
          <a:xfrm>
            <a:off x="3580725" y="2917725"/>
            <a:ext cx="3065100" cy="207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00" u="sng">
                <a:solidFill>
                  <a:srgbClr val="DD5540"/>
                </a:solidFill>
              </a:rPr>
              <a:t>Weighted</a:t>
            </a:r>
            <a:r>
              <a:rPr b="1" lang="en" sz="1300"/>
              <a:t> - </a:t>
            </a:r>
            <a:r>
              <a:rPr lang="en" sz="1300"/>
              <a:t>Work is assigned to the server according to the weight assigned to the server</a:t>
            </a:r>
            <a:endParaRPr/>
          </a:p>
        </p:txBody>
      </p:sp>
      <p:sp>
        <p:nvSpPr>
          <p:cNvPr id="71" name="Google Shape;71;p15"/>
          <p:cNvSpPr txBox="1"/>
          <p:nvPr>
            <p:ph idx="1" type="body"/>
          </p:nvPr>
        </p:nvSpPr>
        <p:spPr>
          <a:xfrm>
            <a:off x="6645825" y="932030"/>
            <a:ext cx="2498100" cy="16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00" u="sng">
                <a:solidFill>
                  <a:srgbClr val="DD5540"/>
                </a:solidFill>
              </a:rPr>
              <a:t>Least Connection First Scheduling</a:t>
            </a:r>
            <a:r>
              <a:rPr b="1" lang="en" sz="1300" u="sng"/>
              <a:t> </a:t>
            </a:r>
            <a:r>
              <a:rPr lang="en" sz="1300"/>
              <a:t>- Requests are served first to the server which is currently handling least number of persistent connections.</a:t>
            </a:r>
            <a:endParaRPr/>
          </a:p>
        </p:txBody>
      </p:sp>
      <p:pic>
        <p:nvPicPr>
          <p:cNvPr id="72" name="Google Shape;72;p15"/>
          <p:cNvPicPr preferRelativeResize="0"/>
          <p:nvPr/>
        </p:nvPicPr>
        <p:blipFill>
          <a:blip r:embed="rId3">
            <a:alphaModFix/>
          </a:blip>
          <a:stretch>
            <a:fillRect/>
          </a:stretch>
        </p:blipFill>
        <p:spPr>
          <a:xfrm>
            <a:off x="33850" y="2885325"/>
            <a:ext cx="3459250" cy="2169350"/>
          </a:xfrm>
          <a:prstGeom prst="rect">
            <a:avLst/>
          </a:prstGeom>
          <a:noFill/>
          <a:ln>
            <a:noFill/>
          </a:ln>
        </p:spPr>
      </p:pic>
      <p:pic>
        <p:nvPicPr>
          <p:cNvPr id="73" name="Google Shape;73;p15"/>
          <p:cNvPicPr preferRelativeResize="0"/>
          <p:nvPr/>
        </p:nvPicPr>
        <p:blipFill>
          <a:blip r:embed="rId4">
            <a:alphaModFix/>
          </a:blip>
          <a:stretch>
            <a:fillRect/>
          </a:stretch>
        </p:blipFill>
        <p:spPr>
          <a:xfrm>
            <a:off x="33850" y="641700"/>
            <a:ext cx="3459250" cy="2120002"/>
          </a:xfrm>
          <a:prstGeom prst="rect">
            <a:avLst/>
          </a:prstGeom>
          <a:noFill/>
          <a:ln>
            <a:noFill/>
          </a:ln>
        </p:spPr>
      </p:pic>
      <p:cxnSp>
        <p:nvCxnSpPr>
          <p:cNvPr id="74" name="Google Shape;74;p15"/>
          <p:cNvCxnSpPr>
            <a:stCxn id="69" idx="1"/>
          </p:cNvCxnSpPr>
          <p:nvPr/>
        </p:nvCxnSpPr>
        <p:spPr>
          <a:xfrm rot="10800000">
            <a:off x="3580725" y="1798575"/>
            <a:ext cx="78900" cy="1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49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Hardware vs Software Load Balancing</a:t>
            </a:r>
            <a:endParaRPr/>
          </a:p>
        </p:txBody>
      </p:sp>
      <p:sp>
        <p:nvSpPr>
          <p:cNvPr id="80" name="Google Shape;80;p16"/>
          <p:cNvSpPr txBox="1"/>
          <p:nvPr>
            <p:ph idx="1" type="body"/>
          </p:nvPr>
        </p:nvSpPr>
        <p:spPr>
          <a:xfrm>
            <a:off x="145800" y="721700"/>
            <a:ext cx="3315600" cy="168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Software Load Balancer </a:t>
            </a:r>
            <a:r>
              <a:rPr lang="en" sz="1600"/>
              <a:t>- generally implements a combination of one or more scheduling algorithms.</a:t>
            </a:r>
            <a:endParaRPr sz="1600"/>
          </a:p>
        </p:txBody>
      </p:sp>
      <p:sp>
        <p:nvSpPr>
          <p:cNvPr id="81" name="Google Shape;81;p16"/>
          <p:cNvSpPr txBox="1"/>
          <p:nvPr>
            <p:ph idx="1" type="body"/>
          </p:nvPr>
        </p:nvSpPr>
        <p:spPr>
          <a:xfrm>
            <a:off x="119150" y="2746175"/>
            <a:ext cx="3315600" cy="217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Hardware Load Balancer </a:t>
            </a:r>
            <a:r>
              <a:rPr lang="en" sz="1600"/>
              <a:t>- is a hardware device with a specialized operating system that distributes web application traffic across a cluster of application servers.</a:t>
            </a:r>
            <a:endParaRPr sz="1600"/>
          </a:p>
        </p:txBody>
      </p:sp>
      <p:pic>
        <p:nvPicPr>
          <p:cNvPr id="82" name="Google Shape;82;p16"/>
          <p:cNvPicPr preferRelativeResize="0"/>
          <p:nvPr/>
        </p:nvPicPr>
        <p:blipFill>
          <a:blip r:embed="rId3">
            <a:alphaModFix/>
          </a:blip>
          <a:stretch>
            <a:fillRect/>
          </a:stretch>
        </p:blipFill>
        <p:spPr>
          <a:xfrm>
            <a:off x="7200900" y="2881000"/>
            <a:ext cx="1874251" cy="2011151"/>
          </a:xfrm>
          <a:prstGeom prst="rect">
            <a:avLst/>
          </a:prstGeom>
          <a:noFill/>
          <a:ln>
            <a:noFill/>
          </a:ln>
        </p:spPr>
      </p:pic>
      <p:pic>
        <p:nvPicPr>
          <p:cNvPr id="83" name="Google Shape;83;p16"/>
          <p:cNvPicPr preferRelativeResize="0"/>
          <p:nvPr/>
        </p:nvPicPr>
        <p:blipFill>
          <a:blip r:embed="rId4">
            <a:alphaModFix/>
          </a:blip>
          <a:stretch>
            <a:fillRect/>
          </a:stretch>
        </p:blipFill>
        <p:spPr>
          <a:xfrm>
            <a:off x="3825850" y="721700"/>
            <a:ext cx="5212309" cy="1964700"/>
          </a:xfrm>
          <a:prstGeom prst="rect">
            <a:avLst/>
          </a:prstGeom>
          <a:noFill/>
          <a:ln>
            <a:noFill/>
          </a:ln>
        </p:spPr>
      </p:pic>
      <p:pic>
        <p:nvPicPr>
          <p:cNvPr id="84" name="Google Shape;84;p16"/>
          <p:cNvPicPr preferRelativeResize="0"/>
          <p:nvPr/>
        </p:nvPicPr>
        <p:blipFill>
          <a:blip r:embed="rId5">
            <a:alphaModFix/>
          </a:blip>
          <a:stretch>
            <a:fillRect/>
          </a:stretch>
        </p:blipFill>
        <p:spPr>
          <a:xfrm>
            <a:off x="3516175" y="2880988"/>
            <a:ext cx="3603301" cy="20111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AWS Elastic Load Balancers</a:t>
            </a:r>
            <a:endParaRPr/>
          </a:p>
        </p:txBody>
      </p:sp>
      <p:sp>
        <p:nvSpPr>
          <p:cNvPr id="90" name="Google Shape;90;p17"/>
          <p:cNvSpPr txBox="1"/>
          <p:nvPr>
            <p:ph idx="1" type="body"/>
          </p:nvPr>
        </p:nvSpPr>
        <p:spPr>
          <a:xfrm>
            <a:off x="138475" y="2671650"/>
            <a:ext cx="8727600" cy="23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t>Elastic Load Balancing</a:t>
            </a:r>
            <a:r>
              <a:rPr lang="en" sz="1400"/>
              <a:t> supports the following types of load balancers: </a:t>
            </a:r>
            <a:endParaRPr sz="1400"/>
          </a:p>
          <a:p>
            <a:pPr indent="0" lvl="0" marL="0" rtl="0" algn="l">
              <a:spcBef>
                <a:spcPts val="1200"/>
              </a:spcBef>
              <a:spcAft>
                <a:spcPts val="0"/>
              </a:spcAft>
              <a:buNone/>
            </a:pPr>
            <a:r>
              <a:rPr lang="en" sz="1400"/>
              <a:t>Application Load Balancers, Network Load Balancers, and Classic Load Balancers.</a:t>
            </a:r>
            <a:endParaRPr sz="1400"/>
          </a:p>
          <a:p>
            <a:pPr indent="0" lvl="0" marL="0" rtl="0" algn="l">
              <a:spcBef>
                <a:spcPts val="1200"/>
              </a:spcBef>
              <a:spcAft>
                <a:spcPts val="1200"/>
              </a:spcAft>
              <a:buNone/>
            </a:pPr>
            <a:r>
              <a:rPr lang="en" sz="1400"/>
              <a:t>Application Load Balancers are used to route HTTP/HTTPS (or Layer 7) traffic. Network Load Balancers and Classic Load Balancers are used to route TCP (or Layer 4) traffic.</a:t>
            </a:r>
            <a:endParaRPr sz="1400"/>
          </a:p>
        </p:txBody>
      </p:sp>
      <p:pic>
        <p:nvPicPr>
          <p:cNvPr id="91" name="Google Shape;91;p17"/>
          <p:cNvPicPr preferRelativeResize="0"/>
          <p:nvPr/>
        </p:nvPicPr>
        <p:blipFill>
          <a:blip r:embed="rId3">
            <a:alphaModFix/>
          </a:blip>
          <a:stretch>
            <a:fillRect/>
          </a:stretch>
        </p:blipFill>
        <p:spPr>
          <a:xfrm>
            <a:off x="1313025" y="1017737"/>
            <a:ext cx="6517949" cy="137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8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ELB: Application Load Balancer</a:t>
            </a:r>
            <a:endParaRPr/>
          </a:p>
        </p:txBody>
      </p:sp>
      <p:sp>
        <p:nvSpPr>
          <p:cNvPr id="97" name="Google Shape;97;p18"/>
          <p:cNvSpPr txBox="1"/>
          <p:nvPr>
            <p:ph idx="1" type="body"/>
          </p:nvPr>
        </p:nvSpPr>
        <p:spPr>
          <a:xfrm>
            <a:off x="311700" y="1152475"/>
            <a:ext cx="34035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An Application Load Balancer functions at the application layer, the </a:t>
            </a:r>
            <a:r>
              <a:rPr b="1" lang="en" sz="1200">
                <a:solidFill>
                  <a:schemeClr val="dk1"/>
                </a:solidFill>
              </a:rPr>
              <a:t>seventh layer</a:t>
            </a:r>
            <a:r>
              <a:rPr lang="en" sz="1200">
                <a:solidFill>
                  <a:schemeClr val="dk1"/>
                </a:solidFill>
              </a:rPr>
              <a:t> of the Open Systems Interconnection (OSI) model. After the load balancer receives a request, it evaluates the listener rules in priority order to determine which rule to apply, and then selects a target from the target group for the rule action.</a:t>
            </a:r>
            <a:endParaRPr sz="1200">
              <a:solidFill>
                <a:schemeClr val="dk1"/>
              </a:solidFill>
            </a:endParaRPr>
          </a:p>
          <a:p>
            <a:pPr indent="0" lvl="0" marL="0" rtl="0" algn="l">
              <a:spcBef>
                <a:spcPts val="1200"/>
              </a:spcBef>
              <a:spcAft>
                <a:spcPts val="1200"/>
              </a:spcAft>
              <a:buNone/>
            </a:pPr>
            <a:r>
              <a:rPr lang="en" sz="1200">
                <a:solidFill>
                  <a:schemeClr val="dk1"/>
                </a:solidFill>
              </a:rPr>
              <a:t>You can configure health checks, which are used to monitor the health of the registered targets so that the load balancer can send requests only to the healthy targets.</a:t>
            </a:r>
            <a:endParaRPr sz="1200">
              <a:solidFill>
                <a:schemeClr val="dk1"/>
              </a:solidFill>
            </a:endParaRPr>
          </a:p>
        </p:txBody>
      </p:sp>
      <p:pic>
        <p:nvPicPr>
          <p:cNvPr id="98" name="Google Shape;98;p18"/>
          <p:cNvPicPr preferRelativeResize="0"/>
          <p:nvPr/>
        </p:nvPicPr>
        <p:blipFill>
          <a:blip r:embed="rId3">
            <a:alphaModFix/>
          </a:blip>
          <a:stretch>
            <a:fillRect/>
          </a:stretch>
        </p:blipFill>
        <p:spPr>
          <a:xfrm>
            <a:off x="4405850" y="1152476"/>
            <a:ext cx="4357750" cy="190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90200"/>
            <a:ext cx="8520600" cy="572700"/>
          </a:xfrm>
          <a:prstGeom prst="rect">
            <a:avLst/>
          </a:prstGeom>
        </p:spPr>
        <p:txBody>
          <a:bodyPr anchorCtr="0" anchor="t" bIns="91425" lIns="91425" spcFirstLastPara="1" rIns="91425" wrap="square" tIns="91425">
            <a:normAutofit/>
          </a:bodyPr>
          <a:lstStyle/>
          <a:p>
            <a:pPr indent="0" lvl="0" marL="0" rtl="0" algn="l">
              <a:lnSpc>
                <a:spcPct val="122600"/>
              </a:lnSpc>
              <a:spcBef>
                <a:spcPts val="2300"/>
              </a:spcBef>
              <a:spcAft>
                <a:spcPts val="800"/>
              </a:spcAft>
              <a:buNone/>
            </a:pPr>
            <a:r>
              <a:rPr lang="en" sz="2400"/>
              <a:t>AWS ALB Listeners</a:t>
            </a:r>
            <a:endParaRPr/>
          </a:p>
        </p:txBody>
      </p:sp>
      <p:sp>
        <p:nvSpPr>
          <p:cNvPr id="104" name="Google Shape;104;p19"/>
          <p:cNvSpPr txBox="1"/>
          <p:nvPr>
            <p:ph idx="1" type="body"/>
          </p:nvPr>
        </p:nvSpPr>
        <p:spPr>
          <a:xfrm>
            <a:off x="164150" y="1734025"/>
            <a:ext cx="1827600" cy="2322900"/>
          </a:xfrm>
          <a:prstGeom prst="rect">
            <a:avLst/>
          </a:prstGeom>
        </p:spPr>
        <p:txBody>
          <a:bodyPr anchorCtr="0" anchor="t" bIns="91425" lIns="91425" spcFirstLastPara="1" rIns="91425" wrap="square" tIns="91425">
            <a:noAutofit/>
          </a:bodyPr>
          <a:lstStyle/>
          <a:p>
            <a:pPr indent="0" lvl="0" marL="0" rtl="0" algn="l">
              <a:lnSpc>
                <a:spcPct val="122600"/>
              </a:lnSpc>
              <a:spcBef>
                <a:spcPts val="2300"/>
              </a:spcBef>
              <a:spcAft>
                <a:spcPts val="0"/>
              </a:spcAft>
              <a:buNone/>
            </a:pPr>
            <a:r>
              <a:rPr b="1" lang="en" sz="1000">
                <a:solidFill>
                  <a:srgbClr val="DD5540"/>
                </a:solidFill>
              </a:rPr>
              <a:t>Default rules</a:t>
            </a:r>
            <a:endParaRPr b="1" sz="1000">
              <a:solidFill>
                <a:srgbClr val="DD5540"/>
              </a:solidFill>
            </a:endParaRPr>
          </a:p>
          <a:p>
            <a:pPr indent="0" lvl="0" marL="0" rtl="0" algn="l">
              <a:lnSpc>
                <a:spcPct val="150000"/>
              </a:lnSpc>
              <a:spcBef>
                <a:spcPts val="1400"/>
              </a:spcBef>
              <a:spcAft>
                <a:spcPts val="0"/>
              </a:spcAft>
              <a:buNone/>
            </a:pPr>
            <a:r>
              <a:rPr lang="en" sz="1000">
                <a:solidFill>
                  <a:schemeClr val="dk1"/>
                </a:solidFill>
              </a:rPr>
              <a:t>When you create a listener, you define actions for the default rule. Default rules can't have conditions. If the conditions for none of a listener's rules are met, then the action for the default rule is performed.</a:t>
            </a:r>
            <a:endParaRPr sz="1000">
              <a:solidFill>
                <a:schemeClr val="dk1"/>
              </a:solidFill>
            </a:endParaRPr>
          </a:p>
          <a:p>
            <a:pPr indent="0" lvl="0" marL="0" rtl="0" algn="l">
              <a:lnSpc>
                <a:spcPct val="150000"/>
              </a:lnSpc>
              <a:spcBef>
                <a:spcPts val="1200"/>
              </a:spcBef>
              <a:spcAft>
                <a:spcPts val="0"/>
              </a:spcAft>
              <a:buNone/>
            </a:pPr>
            <a:r>
              <a:t/>
            </a:r>
            <a:endParaRPr sz="1000">
              <a:solidFill>
                <a:schemeClr val="dk1"/>
              </a:solidFill>
            </a:endParaRPr>
          </a:p>
          <a:p>
            <a:pPr indent="0" lvl="0" marL="0" rtl="0" algn="l">
              <a:spcBef>
                <a:spcPts val="1200"/>
              </a:spcBef>
              <a:spcAft>
                <a:spcPts val="1200"/>
              </a:spcAft>
              <a:buNone/>
            </a:pPr>
            <a:r>
              <a:t/>
            </a:r>
            <a:endParaRPr sz="1000">
              <a:solidFill>
                <a:schemeClr val="dk1"/>
              </a:solidFill>
            </a:endParaRPr>
          </a:p>
        </p:txBody>
      </p:sp>
      <p:pic>
        <p:nvPicPr>
          <p:cNvPr id="105" name="Google Shape;105;p19"/>
          <p:cNvPicPr preferRelativeResize="0"/>
          <p:nvPr/>
        </p:nvPicPr>
        <p:blipFill>
          <a:blip r:embed="rId3">
            <a:alphaModFix/>
          </a:blip>
          <a:stretch>
            <a:fillRect/>
          </a:stretch>
        </p:blipFill>
        <p:spPr>
          <a:xfrm>
            <a:off x="200325" y="4254475"/>
            <a:ext cx="4300653" cy="572700"/>
          </a:xfrm>
          <a:prstGeom prst="rect">
            <a:avLst/>
          </a:prstGeom>
          <a:noFill/>
          <a:ln>
            <a:noFill/>
          </a:ln>
        </p:spPr>
      </p:pic>
      <p:sp>
        <p:nvSpPr>
          <p:cNvPr id="106" name="Google Shape;106;p19"/>
          <p:cNvSpPr txBox="1"/>
          <p:nvPr/>
        </p:nvSpPr>
        <p:spPr>
          <a:xfrm>
            <a:off x="2253200" y="1734025"/>
            <a:ext cx="3000000" cy="18612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300"/>
              </a:spcBef>
              <a:spcAft>
                <a:spcPts val="0"/>
              </a:spcAft>
              <a:buNone/>
            </a:pPr>
            <a:r>
              <a:rPr b="1" lang="en" sz="1000">
                <a:solidFill>
                  <a:srgbClr val="DD5540"/>
                </a:solidFill>
              </a:rPr>
              <a:t>Rule priority</a:t>
            </a:r>
            <a:endParaRPr b="1" sz="1000">
              <a:solidFill>
                <a:srgbClr val="DD5540"/>
              </a:solidFill>
            </a:endParaRPr>
          </a:p>
          <a:p>
            <a:pPr indent="0" lvl="0" marL="0" rtl="0" algn="l">
              <a:lnSpc>
                <a:spcPct val="150000"/>
              </a:lnSpc>
              <a:spcBef>
                <a:spcPts val="1400"/>
              </a:spcBef>
              <a:spcAft>
                <a:spcPts val="1200"/>
              </a:spcAft>
              <a:buNone/>
            </a:pPr>
            <a:r>
              <a:rPr lang="en" sz="1000">
                <a:solidFill>
                  <a:schemeClr val="dk1"/>
                </a:solidFill>
              </a:rPr>
              <a:t>Each rule has a priority. Rules are evaluated in priority order, from the lowest value to the highest value. The default rule is evaluated last. You can change the priority of a nondefault rule at any time. You cannot change the priority of the default rule. </a:t>
            </a:r>
            <a:endParaRPr sz="1000">
              <a:solidFill>
                <a:schemeClr val="dk1"/>
              </a:solidFill>
            </a:endParaRPr>
          </a:p>
        </p:txBody>
      </p:sp>
      <p:sp>
        <p:nvSpPr>
          <p:cNvPr id="107" name="Google Shape;107;p19"/>
          <p:cNvSpPr txBox="1"/>
          <p:nvPr/>
        </p:nvSpPr>
        <p:spPr>
          <a:xfrm>
            <a:off x="164150" y="807650"/>
            <a:ext cx="5391600" cy="7068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300"/>
              </a:spcBef>
              <a:spcAft>
                <a:spcPts val="0"/>
              </a:spcAft>
              <a:buNone/>
            </a:pPr>
            <a:r>
              <a:rPr b="1" lang="en" sz="1000">
                <a:solidFill>
                  <a:srgbClr val="DD5540"/>
                </a:solidFill>
              </a:rPr>
              <a:t>Rule actions</a:t>
            </a:r>
            <a:endParaRPr b="1" sz="1000">
              <a:solidFill>
                <a:srgbClr val="DD5540"/>
              </a:solidFill>
            </a:endParaRPr>
          </a:p>
          <a:p>
            <a:pPr indent="0" lvl="0" marL="0" rtl="0" algn="l">
              <a:lnSpc>
                <a:spcPct val="150000"/>
              </a:lnSpc>
              <a:spcBef>
                <a:spcPts val="1400"/>
              </a:spcBef>
              <a:spcAft>
                <a:spcPts val="1200"/>
              </a:spcAft>
              <a:buNone/>
            </a:pPr>
            <a:r>
              <a:rPr lang="en" sz="1000">
                <a:solidFill>
                  <a:schemeClr val="dk1"/>
                </a:solidFill>
              </a:rPr>
              <a:t>Each rule action has a type, an order, and the information required to perform the action</a:t>
            </a:r>
            <a:endParaRPr sz="1000">
              <a:solidFill>
                <a:schemeClr val="dk1"/>
              </a:solidFill>
            </a:endParaRPr>
          </a:p>
        </p:txBody>
      </p:sp>
      <p:sp>
        <p:nvSpPr>
          <p:cNvPr id="108" name="Google Shape;108;p19"/>
          <p:cNvSpPr txBox="1"/>
          <p:nvPr/>
        </p:nvSpPr>
        <p:spPr>
          <a:xfrm>
            <a:off x="5619625" y="1734025"/>
            <a:ext cx="3000000" cy="11688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300"/>
              </a:spcBef>
              <a:spcAft>
                <a:spcPts val="0"/>
              </a:spcAft>
              <a:buNone/>
            </a:pPr>
            <a:r>
              <a:rPr b="1" lang="en" sz="1000">
                <a:solidFill>
                  <a:srgbClr val="DD5540"/>
                </a:solidFill>
              </a:rPr>
              <a:t>Rule conditions</a:t>
            </a:r>
            <a:endParaRPr b="1" sz="1000">
              <a:solidFill>
                <a:srgbClr val="DD5540"/>
              </a:solidFill>
            </a:endParaRPr>
          </a:p>
          <a:p>
            <a:pPr indent="0" lvl="0" marL="0" rtl="0" algn="l">
              <a:lnSpc>
                <a:spcPct val="150000"/>
              </a:lnSpc>
              <a:spcBef>
                <a:spcPts val="1400"/>
              </a:spcBef>
              <a:spcAft>
                <a:spcPts val="1200"/>
              </a:spcAft>
              <a:buNone/>
            </a:pPr>
            <a:r>
              <a:rPr lang="en" sz="1000">
                <a:solidFill>
                  <a:schemeClr val="dk1"/>
                </a:solidFill>
              </a:rPr>
              <a:t>Each rule condition has a type and configuration information. When the conditions for a rule are met, then its actions are performed.</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190200"/>
            <a:ext cx="8520600" cy="572700"/>
          </a:xfrm>
          <a:prstGeom prst="rect">
            <a:avLst/>
          </a:prstGeom>
        </p:spPr>
        <p:txBody>
          <a:bodyPr anchorCtr="0" anchor="t" bIns="91425" lIns="91425" spcFirstLastPara="1" rIns="91425" wrap="square" tIns="91425">
            <a:normAutofit/>
          </a:bodyPr>
          <a:lstStyle/>
          <a:p>
            <a:pPr indent="0" lvl="0" marL="0" rtl="0" algn="l">
              <a:lnSpc>
                <a:spcPct val="122600"/>
              </a:lnSpc>
              <a:spcBef>
                <a:spcPts val="2300"/>
              </a:spcBef>
              <a:spcAft>
                <a:spcPts val="800"/>
              </a:spcAft>
              <a:buNone/>
            </a:pPr>
            <a:r>
              <a:rPr lang="en" sz="2400"/>
              <a:t>AWS ALB Listeners</a:t>
            </a:r>
            <a:endParaRPr/>
          </a:p>
        </p:txBody>
      </p:sp>
      <p:sp>
        <p:nvSpPr>
          <p:cNvPr id="114" name="Google Shape;114;p20"/>
          <p:cNvSpPr txBox="1"/>
          <p:nvPr/>
        </p:nvSpPr>
        <p:spPr>
          <a:xfrm>
            <a:off x="164150" y="811450"/>
            <a:ext cx="4407900" cy="2826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2300"/>
              </a:spcBef>
              <a:spcAft>
                <a:spcPts val="0"/>
              </a:spcAft>
              <a:buNone/>
            </a:pPr>
            <a:r>
              <a:rPr b="1" lang="en" sz="1000">
                <a:solidFill>
                  <a:srgbClr val="DD5540"/>
                </a:solidFill>
              </a:rPr>
              <a:t>Forward actions</a:t>
            </a:r>
            <a:endParaRPr b="1" sz="1000">
              <a:solidFill>
                <a:srgbClr val="DD5540"/>
              </a:solidFill>
            </a:endParaRPr>
          </a:p>
          <a:p>
            <a:pPr indent="0" lvl="0" marL="0" rtl="0" algn="l">
              <a:lnSpc>
                <a:spcPct val="100000"/>
              </a:lnSpc>
              <a:spcBef>
                <a:spcPts val="1400"/>
              </a:spcBef>
              <a:spcAft>
                <a:spcPts val="0"/>
              </a:spcAft>
              <a:buNone/>
            </a:pPr>
            <a:r>
              <a:rPr lang="en" sz="1000">
                <a:solidFill>
                  <a:schemeClr val="dk1"/>
                </a:solidFill>
              </a:rPr>
              <a:t>You can use </a:t>
            </a:r>
            <a:r>
              <a:rPr lang="en" sz="1000">
                <a:solidFill>
                  <a:schemeClr val="dk1"/>
                </a:solidFill>
                <a:latin typeface="Courier New"/>
                <a:ea typeface="Courier New"/>
                <a:cs typeface="Courier New"/>
                <a:sym typeface="Courier New"/>
              </a:rPr>
              <a:t>forward</a:t>
            </a:r>
            <a:r>
              <a:rPr lang="en" sz="1000">
                <a:solidFill>
                  <a:schemeClr val="dk1"/>
                </a:solidFill>
              </a:rPr>
              <a:t> actions to route requests to one or more target groups. If you specify multiple target groups for a </a:t>
            </a:r>
            <a:r>
              <a:rPr lang="en" sz="1000">
                <a:solidFill>
                  <a:schemeClr val="dk1"/>
                </a:solidFill>
                <a:latin typeface="Courier New"/>
                <a:ea typeface="Courier New"/>
                <a:cs typeface="Courier New"/>
                <a:sym typeface="Courier New"/>
              </a:rPr>
              <a:t>forward</a:t>
            </a:r>
            <a:r>
              <a:rPr lang="en" sz="1000">
                <a:solidFill>
                  <a:schemeClr val="dk1"/>
                </a:solidFill>
              </a:rPr>
              <a:t> action, you must specify a weight for each target group. </a:t>
            </a:r>
            <a:endParaRPr sz="1000">
              <a:solidFill>
                <a:schemeClr val="dk1"/>
              </a:solidFill>
            </a:endParaRPr>
          </a:p>
          <a:p>
            <a:pPr indent="0" lvl="0" marL="0" rtl="0" algn="l">
              <a:lnSpc>
                <a:spcPct val="100000"/>
              </a:lnSpc>
              <a:spcBef>
                <a:spcPts val="1200"/>
              </a:spcBef>
              <a:spcAft>
                <a:spcPts val="0"/>
              </a:spcAft>
              <a:buNone/>
            </a:pPr>
            <a:r>
              <a:rPr lang="en" sz="1000">
                <a:solidFill>
                  <a:schemeClr val="dk1"/>
                </a:solidFill>
              </a:rPr>
              <a:t>Each target group weight is a value from 0 to 999. Requests that match a listener rule with weighted target groups are distributed to these target groups based on their weights. </a:t>
            </a:r>
            <a:endParaRPr sz="1000">
              <a:solidFill>
                <a:schemeClr val="dk1"/>
              </a:solidFill>
            </a:endParaRPr>
          </a:p>
          <a:p>
            <a:pPr indent="0" lvl="0" marL="0" rtl="0" algn="l">
              <a:lnSpc>
                <a:spcPct val="100000"/>
              </a:lnSpc>
              <a:spcBef>
                <a:spcPts val="1200"/>
              </a:spcBef>
              <a:spcAft>
                <a:spcPts val="0"/>
              </a:spcAft>
              <a:buNone/>
            </a:pPr>
            <a:r>
              <a:rPr lang="en" sz="1000">
                <a:solidFill>
                  <a:schemeClr val="dk1"/>
                </a:solidFill>
              </a:rPr>
              <a:t>For example, if you specify two target groups, each with a weight of 10, each target group receives half the requests. If you specify two target groups, one with a weight of 10 and the other with a weight of 20, the target group with a weight of 20 receives twice as many requests as the other target group.</a:t>
            </a:r>
            <a:endParaRPr sz="1000">
              <a:solidFill>
                <a:schemeClr val="dk1"/>
              </a:solidFill>
            </a:endParaRPr>
          </a:p>
          <a:p>
            <a:pPr indent="0" lvl="0" marL="0" rtl="0" algn="l">
              <a:lnSpc>
                <a:spcPct val="100000"/>
              </a:lnSpc>
              <a:spcBef>
                <a:spcPts val="1200"/>
              </a:spcBef>
              <a:spcAft>
                <a:spcPts val="0"/>
              </a:spcAft>
              <a:buNone/>
            </a:pPr>
            <a:r>
              <a:t/>
            </a:r>
            <a:endParaRPr sz="1000">
              <a:solidFill>
                <a:schemeClr val="dk1"/>
              </a:solidFill>
            </a:endParaRPr>
          </a:p>
        </p:txBody>
      </p:sp>
      <p:sp>
        <p:nvSpPr>
          <p:cNvPr id="115" name="Google Shape;115;p20"/>
          <p:cNvSpPr txBox="1"/>
          <p:nvPr/>
        </p:nvSpPr>
        <p:spPr>
          <a:xfrm>
            <a:off x="5170325" y="811450"/>
            <a:ext cx="3574200" cy="2519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2300"/>
              </a:spcBef>
              <a:spcAft>
                <a:spcPts val="0"/>
              </a:spcAft>
              <a:buNone/>
            </a:pPr>
            <a:r>
              <a:rPr b="1" lang="en" sz="1000">
                <a:solidFill>
                  <a:srgbClr val="DD5540"/>
                </a:solidFill>
              </a:rPr>
              <a:t>Redirect actions</a:t>
            </a:r>
            <a:endParaRPr b="1" sz="1000">
              <a:solidFill>
                <a:srgbClr val="DD5540"/>
              </a:solidFill>
            </a:endParaRPr>
          </a:p>
          <a:p>
            <a:pPr indent="0" lvl="0" marL="0" rtl="0" algn="l">
              <a:lnSpc>
                <a:spcPct val="100000"/>
              </a:lnSpc>
              <a:spcBef>
                <a:spcPts val="1400"/>
              </a:spcBef>
              <a:spcAft>
                <a:spcPts val="0"/>
              </a:spcAft>
              <a:buNone/>
            </a:pPr>
            <a:r>
              <a:rPr lang="en" sz="1000">
                <a:solidFill>
                  <a:schemeClr val="dk1"/>
                </a:solidFill>
              </a:rPr>
              <a:t>You can use </a:t>
            </a:r>
            <a:r>
              <a:rPr lang="en" sz="1000">
                <a:solidFill>
                  <a:schemeClr val="dk1"/>
                </a:solidFill>
                <a:latin typeface="Courier New"/>
                <a:ea typeface="Courier New"/>
                <a:cs typeface="Courier New"/>
                <a:sym typeface="Courier New"/>
              </a:rPr>
              <a:t>redirect</a:t>
            </a:r>
            <a:r>
              <a:rPr lang="en" sz="1000">
                <a:solidFill>
                  <a:schemeClr val="dk1"/>
                </a:solidFill>
              </a:rPr>
              <a:t> actions to redirect client requests from one URL to another. You can configure redirects as either temporary (HTTP 302) or permanent (HTTP 301) based on your needs.</a:t>
            </a:r>
            <a:endParaRPr sz="1000">
              <a:solidFill>
                <a:schemeClr val="dk1"/>
              </a:solidFill>
            </a:endParaRPr>
          </a:p>
          <a:p>
            <a:pPr indent="0" lvl="0" marL="0" rtl="0" algn="l">
              <a:lnSpc>
                <a:spcPct val="100000"/>
              </a:lnSpc>
              <a:spcBef>
                <a:spcPts val="1200"/>
              </a:spcBef>
              <a:spcAft>
                <a:spcPts val="0"/>
              </a:spcAft>
              <a:buNone/>
            </a:pPr>
            <a:r>
              <a:rPr lang="en" sz="1000">
                <a:solidFill>
                  <a:schemeClr val="dk1"/>
                </a:solidFill>
              </a:rPr>
              <a:t>A URI consists of the following components:</a:t>
            </a:r>
            <a:endParaRPr sz="1000">
              <a:solidFill>
                <a:schemeClr val="dk1"/>
              </a:solidFill>
            </a:endParaRPr>
          </a:p>
          <a:p>
            <a:pPr indent="0" lvl="0" marL="152400" marR="482600" rtl="0" algn="l">
              <a:lnSpc>
                <a:spcPct val="100000"/>
              </a:lnSpc>
              <a:spcBef>
                <a:spcPts val="1200"/>
              </a:spcBef>
              <a:spcAft>
                <a:spcPts val="0"/>
              </a:spcAft>
              <a:buNone/>
            </a:pPr>
            <a:r>
              <a:rPr b="1" i="1" lang="en" sz="1000">
                <a:solidFill>
                  <a:srgbClr val="DD5540"/>
                </a:solidFill>
                <a:latin typeface="Courier New"/>
                <a:ea typeface="Courier New"/>
                <a:cs typeface="Courier New"/>
                <a:sym typeface="Courier New"/>
              </a:rPr>
              <a:t>protocol</a:t>
            </a:r>
            <a:r>
              <a:rPr b="1" lang="en" sz="1000">
                <a:solidFill>
                  <a:srgbClr val="DD5540"/>
                </a:solidFill>
                <a:latin typeface="Courier New"/>
                <a:ea typeface="Courier New"/>
                <a:cs typeface="Courier New"/>
                <a:sym typeface="Courier New"/>
              </a:rPr>
              <a:t>://</a:t>
            </a:r>
            <a:r>
              <a:rPr b="1" i="1" lang="en" sz="1000">
                <a:solidFill>
                  <a:srgbClr val="DD5540"/>
                </a:solidFill>
                <a:latin typeface="Courier New"/>
                <a:ea typeface="Courier New"/>
                <a:cs typeface="Courier New"/>
                <a:sym typeface="Courier New"/>
              </a:rPr>
              <a:t>hostname</a:t>
            </a:r>
            <a:r>
              <a:rPr b="1" lang="en" sz="1000">
                <a:solidFill>
                  <a:srgbClr val="DD5540"/>
                </a:solidFill>
                <a:latin typeface="Courier New"/>
                <a:ea typeface="Courier New"/>
                <a:cs typeface="Courier New"/>
                <a:sym typeface="Courier New"/>
              </a:rPr>
              <a:t>:</a:t>
            </a:r>
            <a:r>
              <a:rPr b="1" i="1" lang="en" sz="1000">
                <a:solidFill>
                  <a:srgbClr val="DD5540"/>
                </a:solidFill>
                <a:latin typeface="Courier New"/>
                <a:ea typeface="Courier New"/>
                <a:cs typeface="Courier New"/>
                <a:sym typeface="Courier New"/>
              </a:rPr>
              <a:t>port</a:t>
            </a:r>
            <a:r>
              <a:rPr b="1" lang="en" sz="1000">
                <a:solidFill>
                  <a:srgbClr val="DD5540"/>
                </a:solidFill>
                <a:latin typeface="Courier New"/>
                <a:ea typeface="Courier New"/>
                <a:cs typeface="Courier New"/>
                <a:sym typeface="Courier New"/>
              </a:rPr>
              <a:t>/</a:t>
            </a:r>
            <a:r>
              <a:rPr b="1" i="1" lang="en" sz="1000">
                <a:solidFill>
                  <a:srgbClr val="DD5540"/>
                </a:solidFill>
                <a:latin typeface="Courier New"/>
                <a:ea typeface="Courier New"/>
                <a:cs typeface="Courier New"/>
                <a:sym typeface="Courier New"/>
              </a:rPr>
              <a:t>path</a:t>
            </a:r>
            <a:r>
              <a:rPr b="1" lang="en" sz="1000">
                <a:solidFill>
                  <a:srgbClr val="DD5540"/>
                </a:solidFill>
                <a:latin typeface="Courier New"/>
                <a:ea typeface="Courier New"/>
                <a:cs typeface="Courier New"/>
                <a:sym typeface="Courier New"/>
              </a:rPr>
              <a:t>?</a:t>
            </a:r>
            <a:r>
              <a:rPr b="1" i="1" lang="en" sz="1000">
                <a:solidFill>
                  <a:srgbClr val="DD5540"/>
                </a:solidFill>
                <a:latin typeface="Courier New"/>
                <a:ea typeface="Courier New"/>
                <a:cs typeface="Courier New"/>
                <a:sym typeface="Courier New"/>
              </a:rPr>
              <a:t>query</a:t>
            </a:r>
            <a:endParaRPr i="1" sz="1000">
              <a:solidFill>
                <a:schemeClr val="dk1"/>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lang="en" sz="1000">
                <a:solidFill>
                  <a:schemeClr val="dk1"/>
                </a:solidFill>
              </a:rPr>
              <a:t>You must modify at least one of the following components to avoid a redirect loop: protocol, hostname, port, or path. Any components that you do not modify retain their original values.</a:t>
            </a:r>
            <a:endParaRPr i="1" sz="10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203600"/>
            <a:ext cx="8520600" cy="572700"/>
          </a:xfrm>
          <a:prstGeom prst="rect">
            <a:avLst/>
          </a:prstGeom>
        </p:spPr>
        <p:txBody>
          <a:bodyPr anchorCtr="0" anchor="t" bIns="91425" lIns="91425" spcFirstLastPara="1" rIns="91425" wrap="square" tIns="91425">
            <a:noAutofit/>
          </a:bodyPr>
          <a:lstStyle/>
          <a:p>
            <a:pPr indent="0" lvl="0" marL="0" rtl="0" algn="l">
              <a:lnSpc>
                <a:spcPct val="122600"/>
              </a:lnSpc>
              <a:spcBef>
                <a:spcPts val="2300"/>
              </a:spcBef>
              <a:spcAft>
                <a:spcPts val="800"/>
              </a:spcAft>
              <a:buNone/>
            </a:pPr>
            <a:r>
              <a:rPr lang="en" sz="2400"/>
              <a:t>AWS ALB: HTTP headers</a:t>
            </a:r>
            <a:endParaRPr sz="2400"/>
          </a:p>
        </p:txBody>
      </p:sp>
      <p:sp>
        <p:nvSpPr>
          <p:cNvPr id="121" name="Google Shape;121;p21"/>
          <p:cNvSpPr txBox="1"/>
          <p:nvPr>
            <p:ph idx="1" type="body"/>
          </p:nvPr>
        </p:nvSpPr>
        <p:spPr>
          <a:xfrm>
            <a:off x="80475" y="776300"/>
            <a:ext cx="5499000" cy="1980000"/>
          </a:xfrm>
          <a:prstGeom prst="rect">
            <a:avLst/>
          </a:prstGeom>
        </p:spPr>
        <p:txBody>
          <a:bodyPr anchorCtr="0" anchor="t" bIns="91425" lIns="91425" spcFirstLastPara="1" rIns="91425" wrap="square" tIns="91425">
            <a:noAutofit/>
          </a:bodyPr>
          <a:lstStyle/>
          <a:p>
            <a:pPr indent="0" lvl="0" marL="0" rtl="0" algn="l">
              <a:lnSpc>
                <a:spcPct val="100000"/>
              </a:lnSpc>
              <a:spcBef>
                <a:spcPts val="2800"/>
              </a:spcBef>
              <a:spcAft>
                <a:spcPts val="0"/>
              </a:spcAft>
              <a:buNone/>
            </a:pPr>
            <a:r>
              <a:rPr b="1" lang="en" sz="1000">
                <a:solidFill>
                  <a:srgbClr val="DD5540"/>
                </a:solidFill>
              </a:rPr>
              <a:t>X-Forwarded-For</a:t>
            </a:r>
            <a:endParaRPr b="1" sz="1000">
              <a:solidFill>
                <a:srgbClr val="DD5540"/>
              </a:solidFill>
            </a:endParaRPr>
          </a:p>
          <a:p>
            <a:pPr indent="0" lvl="0" marL="0" rtl="0" algn="l">
              <a:lnSpc>
                <a:spcPct val="100000"/>
              </a:lnSpc>
              <a:spcBef>
                <a:spcPts val="2100"/>
              </a:spcBef>
              <a:spcAft>
                <a:spcPts val="0"/>
              </a:spcAft>
              <a:buNone/>
            </a:pPr>
            <a:r>
              <a:rPr lang="en" sz="1000">
                <a:solidFill>
                  <a:schemeClr val="dk1"/>
                </a:solidFill>
              </a:rPr>
              <a:t>The </a:t>
            </a:r>
            <a:r>
              <a:rPr b="1" lang="en" sz="1000">
                <a:solidFill>
                  <a:srgbClr val="DD5540"/>
                </a:solidFill>
                <a:latin typeface="Courier New"/>
                <a:ea typeface="Courier New"/>
                <a:cs typeface="Courier New"/>
                <a:sym typeface="Courier New"/>
              </a:rPr>
              <a:t>X-Forwarded-For</a:t>
            </a:r>
            <a:r>
              <a:rPr lang="en" sz="1000">
                <a:solidFill>
                  <a:srgbClr val="DD5540"/>
                </a:solidFill>
              </a:rPr>
              <a:t> </a:t>
            </a:r>
            <a:r>
              <a:rPr lang="en" sz="1000">
                <a:solidFill>
                  <a:schemeClr val="dk1"/>
                </a:solidFill>
              </a:rPr>
              <a:t>request header helps you identify the IP address of a client when you use an HTTP or HTTPS load balancer. Because load balancers intercept traffic between clients and servers, your server access logs only contain the IP address of the load balancer. To see the IP address of the client, use the </a:t>
            </a:r>
            <a:r>
              <a:rPr lang="en" sz="1000">
                <a:solidFill>
                  <a:schemeClr val="dk1"/>
                </a:solidFill>
                <a:latin typeface="Courier New"/>
                <a:ea typeface="Courier New"/>
                <a:cs typeface="Courier New"/>
                <a:sym typeface="Courier New"/>
              </a:rPr>
              <a:t>routing.http.xff_header_processing.mode</a:t>
            </a:r>
            <a:r>
              <a:rPr lang="en" sz="1000">
                <a:solidFill>
                  <a:schemeClr val="dk1"/>
                </a:solidFill>
              </a:rPr>
              <a:t> attribute. This attribute enables you to modify, preserve, or remove the </a:t>
            </a:r>
            <a:r>
              <a:rPr lang="en" sz="1000">
                <a:solidFill>
                  <a:schemeClr val="dk1"/>
                </a:solidFill>
                <a:latin typeface="Courier New"/>
                <a:ea typeface="Courier New"/>
                <a:cs typeface="Courier New"/>
                <a:sym typeface="Courier New"/>
              </a:rPr>
              <a:t>X-Forwarded-For</a:t>
            </a:r>
            <a:r>
              <a:rPr lang="en" sz="1000">
                <a:solidFill>
                  <a:schemeClr val="dk1"/>
                </a:solidFill>
              </a:rPr>
              <a:t> header in the HTTP request before the Application Load Balancer sends the request to the target. The possible values for this attribute are </a:t>
            </a:r>
            <a:r>
              <a:rPr lang="en" sz="1000">
                <a:solidFill>
                  <a:schemeClr val="dk1"/>
                </a:solidFill>
                <a:latin typeface="Courier New"/>
                <a:ea typeface="Courier New"/>
                <a:cs typeface="Courier New"/>
                <a:sym typeface="Courier New"/>
              </a:rPr>
              <a:t>append</a:t>
            </a:r>
            <a:r>
              <a:rPr lang="en" sz="1000">
                <a:solidFill>
                  <a:schemeClr val="dk1"/>
                </a:solidFill>
              </a:rPr>
              <a:t>, </a:t>
            </a:r>
            <a:r>
              <a:rPr lang="en" sz="1000">
                <a:solidFill>
                  <a:schemeClr val="dk1"/>
                </a:solidFill>
                <a:latin typeface="Courier New"/>
                <a:ea typeface="Courier New"/>
                <a:cs typeface="Courier New"/>
                <a:sym typeface="Courier New"/>
              </a:rPr>
              <a:t>preserve</a:t>
            </a:r>
            <a:r>
              <a:rPr lang="en" sz="1000">
                <a:solidFill>
                  <a:schemeClr val="dk1"/>
                </a:solidFill>
              </a:rPr>
              <a:t>, and </a:t>
            </a:r>
            <a:r>
              <a:rPr lang="en" sz="1000">
                <a:solidFill>
                  <a:schemeClr val="dk1"/>
                </a:solidFill>
                <a:latin typeface="Courier New"/>
                <a:ea typeface="Courier New"/>
                <a:cs typeface="Courier New"/>
                <a:sym typeface="Courier New"/>
              </a:rPr>
              <a:t>remove</a:t>
            </a:r>
            <a:r>
              <a:rPr lang="en" sz="1000">
                <a:solidFill>
                  <a:schemeClr val="dk1"/>
                </a:solidFill>
              </a:rPr>
              <a:t>. The default value for this attribute is </a:t>
            </a:r>
            <a:r>
              <a:rPr lang="en" sz="1000">
                <a:solidFill>
                  <a:schemeClr val="dk1"/>
                </a:solidFill>
                <a:latin typeface="Courier New"/>
                <a:ea typeface="Courier New"/>
                <a:cs typeface="Courier New"/>
                <a:sym typeface="Courier New"/>
              </a:rPr>
              <a:t>append</a:t>
            </a:r>
            <a:r>
              <a:rPr lang="en" sz="1000">
                <a:solidFill>
                  <a:schemeClr val="dk1"/>
                </a:solidFill>
              </a:rPr>
              <a:t>.</a:t>
            </a:r>
            <a:endParaRPr sz="1000">
              <a:solidFill>
                <a:schemeClr val="dk1"/>
              </a:solidFill>
            </a:endParaRPr>
          </a:p>
          <a:p>
            <a:pPr indent="0" lvl="0" marL="0" rtl="0" algn="l">
              <a:lnSpc>
                <a:spcPct val="100000"/>
              </a:lnSpc>
              <a:spcBef>
                <a:spcPts val="1200"/>
              </a:spcBef>
              <a:spcAft>
                <a:spcPts val="1200"/>
              </a:spcAft>
              <a:buNone/>
            </a:pPr>
            <a:r>
              <a:t/>
            </a:r>
            <a:endParaRPr sz="1000">
              <a:solidFill>
                <a:schemeClr val="dk1"/>
              </a:solidFill>
            </a:endParaRPr>
          </a:p>
        </p:txBody>
      </p:sp>
      <p:sp>
        <p:nvSpPr>
          <p:cNvPr id="122" name="Google Shape;122;p21"/>
          <p:cNvSpPr txBox="1"/>
          <p:nvPr/>
        </p:nvSpPr>
        <p:spPr>
          <a:xfrm>
            <a:off x="6047575" y="776300"/>
            <a:ext cx="3000000" cy="12585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800"/>
              </a:spcBef>
              <a:spcAft>
                <a:spcPts val="0"/>
              </a:spcAft>
              <a:buNone/>
            </a:pPr>
            <a:r>
              <a:rPr b="1" lang="en" sz="1000">
                <a:solidFill>
                  <a:srgbClr val="DD5540"/>
                </a:solidFill>
              </a:rPr>
              <a:t>X-Forwarded-Proto</a:t>
            </a:r>
            <a:endParaRPr b="1" sz="1000">
              <a:solidFill>
                <a:srgbClr val="DD5540"/>
              </a:solidFill>
            </a:endParaRPr>
          </a:p>
          <a:p>
            <a:pPr indent="0" lvl="0" marL="0" rtl="0" algn="l">
              <a:lnSpc>
                <a:spcPct val="150000"/>
              </a:lnSpc>
              <a:spcBef>
                <a:spcPts val="2100"/>
              </a:spcBef>
              <a:spcAft>
                <a:spcPts val="1200"/>
              </a:spcAft>
              <a:buNone/>
            </a:pPr>
            <a:r>
              <a:rPr lang="en" sz="1000">
                <a:solidFill>
                  <a:schemeClr val="dk1"/>
                </a:solidFill>
              </a:rPr>
              <a:t>The </a:t>
            </a:r>
            <a:r>
              <a:rPr lang="en" sz="1000">
                <a:solidFill>
                  <a:schemeClr val="dk1"/>
                </a:solidFill>
                <a:latin typeface="Courier New"/>
                <a:ea typeface="Courier New"/>
                <a:cs typeface="Courier New"/>
                <a:sym typeface="Courier New"/>
              </a:rPr>
              <a:t>X-Forwarded-Proto</a:t>
            </a:r>
            <a:r>
              <a:rPr lang="en" sz="1000">
                <a:solidFill>
                  <a:schemeClr val="dk1"/>
                </a:solidFill>
              </a:rPr>
              <a:t> request header helps you identify the protocol (HTTP or HTTPS) that a client used to connect to your load balancer.</a:t>
            </a:r>
            <a:endParaRPr sz="1000">
              <a:solidFill>
                <a:schemeClr val="dk1"/>
              </a:solidFill>
            </a:endParaRPr>
          </a:p>
        </p:txBody>
      </p:sp>
      <p:sp>
        <p:nvSpPr>
          <p:cNvPr id="123" name="Google Shape;123;p21"/>
          <p:cNvSpPr txBox="1"/>
          <p:nvPr/>
        </p:nvSpPr>
        <p:spPr>
          <a:xfrm>
            <a:off x="6028675" y="2068825"/>
            <a:ext cx="3037800" cy="12585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800"/>
              </a:spcBef>
              <a:spcAft>
                <a:spcPts val="0"/>
              </a:spcAft>
              <a:buNone/>
            </a:pPr>
            <a:r>
              <a:rPr b="1" lang="en" sz="1000">
                <a:solidFill>
                  <a:srgbClr val="DD5540"/>
                </a:solidFill>
              </a:rPr>
              <a:t>X-Forwarded-Port</a:t>
            </a:r>
            <a:endParaRPr b="1" sz="1000">
              <a:solidFill>
                <a:srgbClr val="DD5540"/>
              </a:solidFill>
            </a:endParaRPr>
          </a:p>
          <a:p>
            <a:pPr indent="0" lvl="0" marL="0" rtl="0" algn="l">
              <a:lnSpc>
                <a:spcPct val="150000"/>
              </a:lnSpc>
              <a:spcBef>
                <a:spcPts val="2100"/>
              </a:spcBef>
              <a:spcAft>
                <a:spcPts val="1200"/>
              </a:spcAft>
              <a:buNone/>
            </a:pPr>
            <a:r>
              <a:rPr lang="en" sz="1000">
                <a:solidFill>
                  <a:schemeClr val="dk1"/>
                </a:solidFill>
              </a:rPr>
              <a:t>The </a:t>
            </a:r>
            <a:r>
              <a:rPr lang="en" sz="1000">
                <a:solidFill>
                  <a:schemeClr val="dk1"/>
                </a:solidFill>
                <a:latin typeface="Courier New"/>
                <a:ea typeface="Courier New"/>
                <a:cs typeface="Courier New"/>
                <a:sym typeface="Courier New"/>
              </a:rPr>
              <a:t>X-Forwarded-Port</a:t>
            </a:r>
            <a:r>
              <a:rPr lang="en" sz="1000">
                <a:solidFill>
                  <a:schemeClr val="dk1"/>
                </a:solidFill>
              </a:rPr>
              <a:t> request header helps you identify the destination port that the client used to connect to the load balancer.</a:t>
            </a:r>
            <a:endParaRPr sz="1000">
              <a:solidFill>
                <a:schemeClr val="dk1"/>
              </a:solidFill>
            </a:endParaRPr>
          </a:p>
        </p:txBody>
      </p:sp>
      <p:sp>
        <p:nvSpPr>
          <p:cNvPr id="124" name="Google Shape;124;p21"/>
          <p:cNvSpPr txBox="1"/>
          <p:nvPr/>
        </p:nvSpPr>
        <p:spPr>
          <a:xfrm>
            <a:off x="80475" y="2695700"/>
            <a:ext cx="1783800" cy="18612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300"/>
              </a:spcBef>
              <a:spcAft>
                <a:spcPts val="0"/>
              </a:spcAft>
              <a:buNone/>
            </a:pPr>
            <a:r>
              <a:rPr b="1" lang="en" sz="1000">
                <a:solidFill>
                  <a:srgbClr val="DD5540"/>
                </a:solidFill>
              </a:rPr>
              <a:t>Append</a:t>
            </a:r>
            <a:endParaRPr b="1" sz="1000">
              <a:solidFill>
                <a:srgbClr val="DD5540"/>
              </a:solidFill>
            </a:endParaRPr>
          </a:p>
          <a:p>
            <a:pPr indent="0" lvl="0" marL="0" rtl="0" algn="l">
              <a:lnSpc>
                <a:spcPct val="150000"/>
              </a:lnSpc>
              <a:spcBef>
                <a:spcPts val="1400"/>
              </a:spcBef>
              <a:spcAft>
                <a:spcPts val="1200"/>
              </a:spcAft>
              <a:buNone/>
            </a:pPr>
            <a:r>
              <a:rPr lang="en" sz="1000">
                <a:solidFill>
                  <a:schemeClr val="dk1"/>
                </a:solidFill>
              </a:rPr>
              <a:t>By default, the Application Load Balancer stores the IP address of the client in the </a:t>
            </a:r>
            <a:r>
              <a:rPr lang="en" sz="1000">
                <a:solidFill>
                  <a:schemeClr val="dk1"/>
                </a:solidFill>
                <a:latin typeface="Courier New"/>
                <a:ea typeface="Courier New"/>
                <a:cs typeface="Courier New"/>
                <a:sym typeface="Courier New"/>
              </a:rPr>
              <a:t>X-Forwarded-For</a:t>
            </a:r>
            <a:r>
              <a:rPr lang="en" sz="1000">
                <a:solidFill>
                  <a:schemeClr val="dk1"/>
                </a:solidFill>
              </a:rPr>
              <a:t> request header and passes the header to your server</a:t>
            </a:r>
            <a:endParaRPr sz="1000">
              <a:solidFill>
                <a:schemeClr val="dk1"/>
              </a:solidFill>
            </a:endParaRPr>
          </a:p>
        </p:txBody>
      </p:sp>
      <p:sp>
        <p:nvSpPr>
          <p:cNvPr id="125" name="Google Shape;125;p21"/>
          <p:cNvSpPr txBox="1"/>
          <p:nvPr/>
        </p:nvSpPr>
        <p:spPr>
          <a:xfrm>
            <a:off x="2005325" y="2695700"/>
            <a:ext cx="1958100" cy="22461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300"/>
              </a:spcBef>
              <a:spcAft>
                <a:spcPts val="0"/>
              </a:spcAft>
              <a:buNone/>
            </a:pPr>
            <a:r>
              <a:rPr b="1" lang="en" sz="1000">
                <a:solidFill>
                  <a:srgbClr val="DD5540"/>
                </a:solidFill>
              </a:rPr>
              <a:t>Preserve</a:t>
            </a:r>
            <a:endParaRPr b="1" sz="1000">
              <a:solidFill>
                <a:srgbClr val="DD5540"/>
              </a:solidFill>
            </a:endParaRPr>
          </a:p>
          <a:p>
            <a:pPr indent="0" lvl="0" marL="0" rtl="0" algn="l">
              <a:lnSpc>
                <a:spcPct val="150000"/>
              </a:lnSpc>
              <a:spcBef>
                <a:spcPts val="1400"/>
              </a:spcBef>
              <a:spcAft>
                <a:spcPts val="0"/>
              </a:spcAft>
              <a:buNone/>
            </a:pPr>
            <a:r>
              <a:rPr lang="en" sz="1000">
                <a:solidFill>
                  <a:schemeClr val="dk1"/>
                </a:solidFill>
              </a:rPr>
              <a:t>The </a:t>
            </a:r>
            <a:r>
              <a:rPr lang="en" sz="1000">
                <a:solidFill>
                  <a:schemeClr val="dk1"/>
                </a:solidFill>
                <a:latin typeface="Courier New"/>
                <a:ea typeface="Courier New"/>
                <a:cs typeface="Courier New"/>
                <a:sym typeface="Courier New"/>
              </a:rPr>
              <a:t>preserve</a:t>
            </a:r>
            <a:r>
              <a:rPr lang="en" sz="1000">
                <a:solidFill>
                  <a:schemeClr val="dk1"/>
                </a:solidFill>
              </a:rPr>
              <a:t> mode in the attribute ensures that the </a:t>
            </a:r>
            <a:r>
              <a:rPr lang="en" sz="1000">
                <a:solidFill>
                  <a:schemeClr val="dk1"/>
                </a:solidFill>
                <a:latin typeface="Courier New"/>
                <a:ea typeface="Courier New"/>
                <a:cs typeface="Courier New"/>
                <a:sym typeface="Courier New"/>
              </a:rPr>
              <a:t>X-Forwarded-For</a:t>
            </a:r>
            <a:r>
              <a:rPr lang="en" sz="1000">
                <a:solidFill>
                  <a:schemeClr val="dk1"/>
                </a:solidFill>
              </a:rPr>
              <a:t> header in the HTTP request is not modified in any way before it is sent to targets.</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p:txBody>
      </p:sp>
      <p:sp>
        <p:nvSpPr>
          <p:cNvPr id="126" name="Google Shape;126;p21"/>
          <p:cNvSpPr txBox="1"/>
          <p:nvPr/>
        </p:nvSpPr>
        <p:spPr>
          <a:xfrm>
            <a:off x="3963425" y="2695700"/>
            <a:ext cx="1985100" cy="16305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300"/>
              </a:spcBef>
              <a:spcAft>
                <a:spcPts val="0"/>
              </a:spcAft>
              <a:buNone/>
            </a:pPr>
            <a:r>
              <a:rPr b="1" lang="en" sz="1000">
                <a:solidFill>
                  <a:srgbClr val="DD5540"/>
                </a:solidFill>
              </a:rPr>
              <a:t>Remove</a:t>
            </a:r>
            <a:endParaRPr b="1" sz="1000">
              <a:solidFill>
                <a:srgbClr val="DD5540"/>
              </a:solidFill>
            </a:endParaRPr>
          </a:p>
          <a:p>
            <a:pPr indent="0" lvl="0" marL="0" rtl="0" algn="l">
              <a:lnSpc>
                <a:spcPct val="150000"/>
              </a:lnSpc>
              <a:spcBef>
                <a:spcPts val="1400"/>
              </a:spcBef>
              <a:spcAft>
                <a:spcPts val="1200"/>
              </a:spcAft>
              <a:buNone/>
            </a:pPr>
            <a:r>
              <a:rPr lang="en" sz="1000">
                <a:solidFill>
                  <a:schemeClr val="dk1"/>
                </a:solidFill>
              </a:rPr>
              <a:t>The </a:t>
            </a:r>
            <a:r>
              <a:rPr lang="en" sz="1000">
                <a:solidFill>
                  <a:schemeClr val="dk1"/>
                </a:solidFill>
                <a:latin typeface="Courier New"/>
                <a:ea typeface="Courier New"/>
                <a:cs typeface="Courier New"/>
                <a:sym typeface="Courier New"/>
              </a:rPr>
              <a:t>remove</a:t>
            </a:r>
            <a:r>
              <a:rPr lang="en" sz="1000">
                <a:solidFill>
                  <a:schemeClr val="dk1"/>
                </a:solidFill>
              </a:rPr>
              <a:t> mode in the attribute removes the </a:t>
            </a:r>
            <a:r>
              <a:rPr lang="en" sz="1000">
                <a:solidFill>
                  <a:schemeClr val="dk1"/>
                </a:solidFill>
                <a:latin typeface="Courier New"/>
                <a:ea typeface="Courier New"/>
                <a:cs typeface="Courier New"/>
                <a:sym typeface="Courier New"/>
              </a:rPr>
              <a:t>X-Forwarded-For</a:t>
            </a:r>
            <a:r>
              <a:rPr lang="en" sz="1000">
                <a:solidFill>
                  <a:schemeClr val="dk1"/>
                </a:solidFill>
              </a:rPr>
              <a:t> header in the HTTP request before it is sent to targets.</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