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5"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6858000" cy="9144000"/>
  <p:embeddedFontLst>
    <p:embeddedFont>
      <p:font typeface="Economica" panose="02000506040000020004"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20"/>
  </p:normalViewPr>
  <p:slideViewPr>
    <p:cSldViewPr snapToGrid="0">
      <p:cViewPr varScale="1">
        <p:scale>
          <a:sx n="282" d="100"/>
          <a:sy n="282" d="100"/>
        </p:scale>
        <p:origin x="14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f3625bc77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f3625bc7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3625bc7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25f3625bc77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f3625bc7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25f3625bc7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f3625bc7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25f3625bc77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f3625bc77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5f3625bc77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f3625bc77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5f3625bc77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f3625bc77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f3625bc77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625bc77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625bc77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f3625bc77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f3625bc77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f3625bc77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f3625bc77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f3625bc77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f3625bc77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f3625bc77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25f3625bc77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f3625bc77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f3625bc77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5f3625bc77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5f3625bc7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f3625bc77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5f3625bc77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f3625bc77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5f3625bc77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f3625bc77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f3625bc77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5f3625bc77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5f3625bc77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5f3625bc77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5f3625bc77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5f3625bc77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5f3625bc77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f3625bc77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5f3625bc77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625bc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5f3625bc7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f3625bc77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5f3625bc77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f3625bc77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25f3625bc77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5f3625bc77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25f3625bc77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3625bc77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25f3625bc77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f3625bc7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5f3625bc77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646-1874-76CE-1961-F3B212E99EE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66F9B4DF-6E82-A72D-44DE-A7B27BB53A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F9242A2-AFC7-A1C2-1D60-EE6BD9380275}"/>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5" name="Footer Placeholder 4">
            <a:extLst>
              <a:ext uri="{FF2B5EF4-FFF2-40B4-BE49-F238E27FC236}">
                <a16:creationId xmlns:a16="http://schemas.microsoft.com/office/drawing/2014/main" id="{8C17425B-4A32-C38A-31AC-165608E8E8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765BE1-E0E6-6374-D779-AB62BBD30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87201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0525-8F2E-9DAF-3486-3469790E17A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431E9CA-044E-FF05-C326-A295C7D59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C65031-2CF0-3339-1E36-F31AA49AE001}"/>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5" name="Footer Placeholder 4">
            <a:extLst>
              <a:ext uri="{FF2B5EF4-FFF2-40B4-BE49-F238E27FC236}">
                <a16:creationId xmlns:a16="http://schemas.microsoft.com/office/drawing/2014/main" id="{A4818DEB-1AE1-9995-1F39-CFFB6B4D413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1418A5F-6AAA-D59C-7466-EBEC7C9E1A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62709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FC9-3822-689E-E9A7-EBB47E31605C}"/>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86B16AC-103A-7082-D2DF-33D87DFA0A9A}"/>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DC7E68-912B-B41C-2915-15E7D2FB1FDC}"/>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5" name="Footer Placeholder 4">
            <a:extLst>
              <a:ext uri="{FF2B5EF4-FFF2-40B4-BE49-F238E27FC236}">
                <a16:creationId xmlns:a16="http://schemas.microsoft.com/office/drawing/2014/main" id="{D8E3A341-D15B-FCA0-590A-EF42C5E691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78B5513-0DB8-337F-E51F-9C9AA97AE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75163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CAE-C81F-113A-3927-5400F9476C7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E711FBC-674A-9EA5-BA67-D2CF90D0AA1E}"/>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ACE4EEB-896D-DDA2-21E7-F0C52CDDA2E6}"/>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7AA63FA-3D1D-9718-8C78-1998C655EC78}"/>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6" name="Footer Placeholder 5">
            <a:extLst>
              <a:ext uri="{FF2B5EF4-FFF2-40B4-BE49-F238E27FC236}">
                <a16:creationId xmlns:a16="http://schemas.microsoft.com/office/drawing/2014/main" id="{8A59149B-BB02-9615-DBDE-DA2FEBF0B52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0B29AD8-8750-7F61-488F-5D45EEFFDD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0253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C317-2D5D-D6C0-D073-A7C5F7601CC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108A8C8-AB2A-06AD-34FB-B5266A09179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71FD2E8-C4A0-C3C2-04E6-FE13E921D3DE}"/>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D0989D4-6CCB-D4DF-F55A-30BF5E7BE83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CECA1BA-2049-D084-A110-104C9FB70A60}"/>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3E8355F-D1CF-B544-51D3-427570F9A535}"/>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8" name="Footer Placeholder 7">
            <a:extLst>
              <a:ext uri="{FF2B5EF4-FFF2-40B4-BE49-F238E27FC236}">
                <a16:creationId xmlns:a16="http://schemas.microsoft.com/office/drawing/2014/main" id="{93D15FCA-ED36-17B4-BFAF-4C237EE64AE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71BE29D-BB1F-764F-C0DB-7CCB7E410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70673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4D6F-944B-D378-0987-7682F792902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F42B285-6BC4-06C0-3BAD-E12FE0D6E14A}"/>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4" name="Footer Placeholder 3">
            <a:extLst>
              <a:ext uri="{FF2B5EF4-FFF2-40B4-BE49-F238E27FC236}">
                <a16:creationId xmlns:a16="http://schemas.microsoft.com/office/drawing/2014/main" id="{DD30E1D1-FCA7-90EF-9F30-55B14DF4CF7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C33AA1F-0FCF-C820-6487-7978108CFD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700383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7E570-4CF0-DA4F-5DE7-403AD63D5F80}"/>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3" name="Footer Placeholder 2">
            <a:extLst>
              <a:ext uri="{FF2B5EF4-FFF2-40B4-BE49-F238E27FC236}">
                <a16:creationId xmlns:a16="http://schemas.microsoft.com/office/drawing/2014/main" id="{02D17AA1-A99A-AE7A-AC38-0401831A503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B33E984-2D70-71CC-BBF9-6DEE8A0926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0185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4247-627F-5C1C-8D65-842B5B0AEFE0}"/>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8DD903EB-323B-513B-59C7-D60319D6B3D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DF3AC3B-AF5F-F616-923D-8A7B3CA11A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936007C-98CC-9473-F4E4-B8570B50D167}"/>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6" name="Footer Placeholder 5">
            <a:extLst>
              <a:ext uri="{FF2B5EF4-FFF2-40B4-BE49-F238E27FC236}">
                <a16:creationId xmlns:a16="http://schemas.microsoft.com/office/drawing/2014/main" id="{89FF42EA-7184-9D12-47EE-7505F282512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BD56296-5634-B294-F9A2-17AA867724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11957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9284-A4A7-8208-9052-A0DD2BA7207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4925471-F229-75F2-EBE4-05BCBEDDE07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2BB8134-E9EF-6FC3-0FDB-F931D79E91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6FF7AB4-60B3-E239-BBA4-E3979390F7CE}"/>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6" name="Footer Placeholder 5">
            <a:extLst>
              <a:ext uri="{FF2B5EF4-FFF2-40B4-BE49-F238E27FC236}">
                <a16:creationId xmlns:a16="http://schemas.microsoft.com/office/drawing/2014/main" id="{228F2A24-0CB6-6541-E279-6687C8E858A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C82D91-2C84-58CA-ADA4-BEDE3DF398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834495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9AEB-F34C-E574-F056-ADB2C6986E6F}"/>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63C1E2D-B00B-3EFC-0A4F-21F78EA27E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95BBECD-6B91-FF64-4B22-7FDFC95203EA}"/>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5" name="Footer Placeholder 4">
            <a:extLst>
              <a:ext uri="{FF2B5EF4-FFF2-40B4-BE49-F238E27FC236}">
                <a16:creationId xmlns:a16="http://schemas.microsoft.com/office/drawing/2014/main" id="{8E6BFC41-1EE9-E51C-1269-620B10258CA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E5A6FE-ED3B-7BCE-D9FB-A8196506D9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764269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76FAC-0DDB-5009-7125-FCC4747EDE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8CC126A-9577-53C4-C45E-00A7AA94BA9F}"/>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C66B940-AF7C-78B0-7641-055D0FFF80A3}"/>
              </a:ext>
            </a:extLst>
          </p:cNvPr>
          <p:cNvSpPr>
            <a:spLocks noGrp="1"/>
          </p:cNvSpPr>
          <p:nvPr>
            <p:ph type="dt" sz="half" idx="10"/>
          </p:nvPr>
        </p:nvSpPr>
        <p:spPr/>
        <p:txBody>
          <a:bodyPr/>
          <a:lstStyle/>
          <a:p>
            <a:fld id="{9333598D-5CB0-4442-8EE9-5C9DA07BC8EE}" type="datetimeFigureOut">
              <a:rPr lang="en-CH" smtClean="0"/>
              <a:t>14.01.2024</a:t>
            </a:fld>
            <a:endParaRPr lang="en-CH"/>
          </a:p>
        </p:txBody>
      </p:sp>
      <p:sp>
        <p:nvSpPr>
          <p:cNvPr id="5" name="Footer Placeholder 4">
            <a:extLst>
              <a:ext uri="{FF2B5EF4-FFF2-40B4-BE49-F238E27FC236}">
                <a16:creationId xmlns:a16="http://schemas.microsoft.com/office/drawing/2014/main" id="{0FC48938-DFFE-E24A-F282-4B88F061346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918DCD1-896C-24D3-101E-CCCDA39D47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98818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C4D7B-4668-A207-E445-D8D8DDD9C10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E119EA-B26F-140D-2748-C130226E2B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5F2B80E-E295-6E82-40DA-D862F2799D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3598D-5CB0-4442-8EE9-5C9DA07BC8EE}" type="datetimeFigureOut">
              <a:rPr lang="en-CH" smtClean="0"/>
              <a:t>14.01.2024</a:t>
            </a:fld>
            <a:endParaRPr lang="en-CH"/>
          </a:p>
        </p:txBody>
      </p:sp>
      <p:sp>
        <p:nvSpPr>
          <p:cNvPr id="5" name="Footer Placeholder 4">
            <a:extLst>
              <a:ext uri="{FF2B5EF4-FFF2-40B4-BE49-F238E27FC236}">
                <a16:creationId xmlns:a16="http://schemas.microsoft.com/office/drawing/2014/main" id="{B66AE58F-90B2-C936-8B6B-17877E5641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02FEB0D-8297-9342-64F3-97EFF5FA601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119451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28"/>
          <p:cNvSpPr txBox="1">
            <a:spLocks noGrp="1"/>
          </p:cNvSpPr>
          <p:nvPr>
            <p:ph type="ctrTitle"/>
          </p:nvPr>
        </p:nvSpPr>
        <p:spPr>
          <a:xfrm>
            <a:off x="628650" y="338535"/>
            <a:ext cx="7884414" cy="3049905"/>
          </a:xfrm>
        </p:spPr>
        <p:txBody>
          <a:bodyPr spcFirstLastPara="1" lIns="68575" tIns="34275" rIns="68575" bIns="34275" anchor="b" anchorCtr="0">
            <a:normAutofit/>
          </a:bodyPr>
          <a:lstStyle/>
          <a:p>
            <a:pPr marL="0" lvl="0" indent="0" algn="l" rtl="0">
              <a:spcBef>
                <a:spcPts val="0"/>
              </a:spcBef>
              <a:spcAft>
                <a:spcPts val="0"/>
              </a:spcAft>
              <a:buNone/>
            </a:pPr>
            <a:r>
              <a:rPr lang="en" sz="5000"/>
              <a:t>Autoscaling in AWS</a:t>
            </a:r>
            <a:endParaRPr lang="en-CH" sz="5000"/>
          </a:p>
        </p:txBody>
      </p:sp>
      <p:sp>
        <p:nvSpPr>
          <p:cNvPr id="136"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Google Shape;189;p37"/>
          <p:cNvSpPr txBox="1">
            <a:spLocks noGrp="1"/>
          </p:cNvSpPr>
          <p:nvPr>
            <p:ph type="title"/>
          </p:nvPr>
        </p:nvSpPr>
        <p:spPr>
          <a:xfrm>
            <a:off x="630936" y="411480"/>
            <a:ext cx="2700645" cy="4073652"/>
          </a:xfrm>
          <a:prstGeom prst="rect">
            <a:avLst/>
          </a:prstGeom>
        </p:spPr>
        <p:txBody>
          <a:bodyPr spcFirstLastPara="1" vert="horz" lIns="91440" tIns="45720" rIns="91440" bIns="45720" rtlCol="0" anchor="ctr" anchorCtr="0">
            <a:normAutofit/>
          </a:bodyPr>
          <a:lstStyle/>
          <a:p>
            <a:pPr marL="0" lvl="0" indent="0" defTabSz="914400">
              <a:spcAft>
                <a:spcPts val="1200"/>
              </a:spcAft>
              <a:buClr>
                <a:schemeClr val="dk1"/>
              </a:buClr>
              <a:buSzPts val="1100"/>
            </a:pPr>
            <a:r>
              <a:rPr lang="en-US" sz="4100" kern="1200">
                <a:solidFill>
                  <a:schemeClr val="tx1"/>
                </a:solidFill>
                <a:latin typeface="+mj-lt"/>
                <a:ea typeface="+mj-ea"/>
                <a:cs typeface="+mj-cs"/>
                <a:sym typeface="Economica"/>
              </a:rPr>
              <a:t>What is scheduled scaling?</a:t>
            </a:r>
          </a:p>
        </p:txBody>
      </p:sp>
      <p:sp>
        <p:nvSpPr>
          <p:cNvPr id="19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Google Shape;190;p37"/>
          <p:cNvSpPr txBox="1">
            <a:spLocks noGrp="1"/>
          </p:cNvSpPr>
          <p:nvPr>
            <p:ph sz="half" idx="1"/>
          </p:nvPr>
        </p:nvSpPr>
        <p:spPr>
          <a:xfrm>
            <a:off x="3844813" y="414068"/>
            <a:ext cx="4668251" cy="4073652"/>
          </a:xfrm>
          <a:prstGeom prst="rect">
            <a:avLst/>
          </a:prstGeom>
        </p:spPr>
        <p:txBody>
          <a:bodyPr spcFirstLastPara="1" vert="horz" lIns="91440" tIns="45720" rIns="91440" bIns="45720" rtlCol="0" anchor="ctr" anchorCtr="0">
            <a:normAutofit/>
          </a:bodyPr>
          <a:lstStyle/>
          <a:p>
            <a:pPr marL="0" lvl="0" indent="-228600" defTabSz="914400">
              <a:spcBef>
                <a:spcPts val="800"/>
              </a:spcBef>
              <a:spcAft>
                <a:spcPts val="0"/>
              </a:spcAft>
            </a:pPr>
            <a:r>
              <a:rPr lang="en-US" sz="1400" dirty="0"/>
              <a:t>Scheduled scaling helps you to set up your own scaling schedule according to predictable load changes. </a:t>
            </a:r>
          </a:p>
          <a:p>
            <a:pPr marL="0" lvl="0" indent="-228600" defTabSz="914400">
              <a:spcBef>
                <a:spcPts val="1200"/>
              </a:spcBef>
              <a:spcAft>
                <a:spcPts val="0"/>
              </a:spcAft>
              <a:buClr>
                <a:schemeClr val="dk1"/>
              </a:buClr>
              <a:buSzPts val="1100"/>
            </a:pPr>
            <a:r>
              <a:rPr lang="en-US" sz="1400" u="sng" dirty="0"/>
              <a:t>For example,</a:t>
            </a:r>
            <a:r>
              <a:rPr lang="en-US" sz="1400" dirty="0"/>
              <a:t> let's say that every week the traffic to your web application starts to increase on Wednesday, remains high on Thursday, and starts to decrease on Friday. </a:t>
            </a:r>
          </a:p>
          <a:p>
            <a:pPr marL="0" lvl="0" indent="-228600" defTabSz="914400">
              <a:spcBef>
                <a:spcPts val="1200"/>
              </a:spcBef>
              <a:spcAft>
                <a:spcPts val="0"/>
              </a:spcAft>
              <a:buClr>
                <a:schemeClr val="dk1"/>
              </a:buClr>
              <a:buSzPts val="1100"/>
            </a:pPr>
            <a:r>
              <a:rPr lang="en-US" sz="1400" dirty="0"/>
              <a:t>You can configure a schedule for Amazon EC2 Auto Scaling to increase capacity on Wednesday and decrease capacity on Friday.</a:t>
            </a:r>
          </a:p>
          <a:p>
            <a:pPr marL="0" lvl="0" indent="-228600" defTabSz="914400">
              <a:spcBef>
                <a:spcPts val="1200"/>
              </a:spcBef>
              <a:spcAft>
                <a:spcPts val="0"/>
              </a:spcAft>
              <a:buClr>
                <a:schemeClr val="dk1"/>
              </a:buClr>
              <a:buSzPts val="1100"/>
            </a:pPr>
            <a:r>
              <a:rPr lang="en-US" sz="1400" dirty="0"/>
              <a:t>To use scheduled scaling, you create </a:t>
            </a:r>
            <a:r>
              <a:rPr lang="en-US" sz="1400" b="1" dirty="0"/>
              <a:t>scheduled actions</a:t>
            </a:r>
            <a:r>
              <a:rPr lang="en-US" sz="1400" dirty="0"/>
              <a:t>. </a:t>
            </a:r>
            <a:r>
              <a:rPr lang="en-US" sz="1400" b="1" dirty="0"/>
              <a:t>Scheduled actions</a:t>
            </a:r>
            <a:r>
              <a:rPr lang="en-US" sz="1400" dirty="0"/>
              <a:t> are performed automatically as a function of date and time. </a:t>
            </a:r>
          </a:p>
          <a:p>
            <a:pPr marL="0" lvl="0" indent="-228600" defTabSz="914400">
              <a:spcBef>
                <a:spcPts val="1200"/>
              </a:spcBef>
              <a:spcAft>
                <a:spcPts val="0"/>
              </a:spcAft>
              <a:buClr>
                <a:schemeClr val="dk1"/>
              </a:buClr>
              <a:buSzPts val="1100"/>
            </a:pPr>
            <a:r>
              <a:rPr lang="en-US" sz="1400" dirty="0"/>
              <a:t>When you create a scheduled action, you specify when the scaling activity should occur and the new desired, minimum, and maximum sizes for the scaling action. </a:t>
            </a:r>
          </a:p>
          <a:p>
            <a:pPr marL="0" lvl="0" indent="-228600" defTabSz="914400">
              <a:spcBef>
                <a:spcPts val="1200"/>
              </a:spcBef>
              <a:spcAft>
                <a:spcPts val="0"/>
              </a:spcAft>
              <a:buClr>
                <a:schemeClr val="dk1"/>
              </a:buClr>
              <a:buSzPts val="1100"/>
            </a:pPr>
            <a:r>
              <a:rPr lang="en-US" sz="1400" dirty="0"/>
              <a:t>You can create scheduled actions that scale one time only or that scale on a recurring schedule.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p38"/>
          <p:cNvSpPr txBox="1">
            <a:spLocks noGrp="1"/>
          </p:cNvSpPr>
          <p:nvPr>
            <p:ph type="title"/>
          </p:nvPr>
        </p:nvSpPr>
        <p:spPr>
          <a:xfrm>
            <a:off x="630936" y="411480"/>
            <a:ext cx="2700645" cy="4073652"/>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sym typeface="Economica"/>
              </a:rPr>
              <a:t>Monitoring and Reporting</a:t>
            </a:r>
          </a:p>
        </p:txBody>
      </p:sp>
      <p:sp>
        <p:nvSpPr>
          <p:cNvPr id="20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38"/>
          <p:cNvSpPr txBox="1">
            <a:spLocks noGrp="1"/>
          </p:cNvSpPr>
          <p:nvPr>
            <p:ph sz="half" idx="1"/>
          </p:nvPr>
        </p:nvSpPr>
        <p:spPr>
          <a:xfrm>
            <a:off x="3844813" y="414068"/>
            <a:ext cx="4668251" cy="4073652"/>
          </a:xfrm>
          <a:prstGeom prst="rect">
            <a:avLst/>
          </a:prstGeom>
        </p:spPr>
        <p:txBody>
          <a:bodyPr spcFirstLastPara="1" vert="horz" lIns="91440" tIns="45720" rIns="91440" bIns="45720" rtlCol="0" anchor="ctr" anchorCtr="0">
            <a:normAutofit fontScale="92500" lnSpcReduction="10000"/>
          </a:bodyPr>
          <a:lstStyle/>
          <a:p>
            <a:pPr marL="0" lvl="0" indent="-228600" defTabSz="914400">
              <a:spcBef>
                <a:spcPts val="300"/>
              </a:spcBef>
              <a:spcAft>
                <a:spcPts val="300"/>
              </a:spcAft>
              <a:buClr>
                <a:schemeClr val="dk1"/>
              </a:buClr>
              <a:buSzPts val="1100"/>
            </a:pPr>
            <a:r>
              <a:rPr lang="en-US" sz="1000" dirty="0"/>
              <a:t>When </a:t>
            </a:r>
            <a:r>
              <a:rPr lang="en-US" sz="1000" b="1" dirty="0"/>
              <a:t>Auto Scaling group metrics are enabled</a:t>
            </a:r>
            <a:r>
              <a:rPr lang="en-US" sz="1000" dirty="0"/>
              <a:t> the Auto Scaling group sends sampled data to CloudWatch every minute (no charge).</a:t>
            </a:r>
          </a:p>
          <a:p>
            <a:pPr marL="0" lvl="0" indent="-228600" defTabSz="914400">
              <a:spcBef>
                <a:spcPts val="300"/>
              </a:spcBef>
              <a:spcAft>
                <a:spcPts val="300"/>
              </a:spcAft>
              <a:buClr>
                <a:schemeClr val="dk1"/>
              </a:buClr>
              <a:buSzPts val="1100"/>
            </a:pPr>
            <a:r>
              <a:rPr lang="en-US" sz="1000" dirty="0"/>
              <a:t>You can enable and disable Auto Scaling group metrics using the AWS Management Console, AWS CLI, or AWS SDKs.</a:t>
            </a:r>
          </a:p>
          <a:p>
            <a:pPr marL="0" lvl="0" indent="-228600" defTabSz="914400">
              <a:spcBef>
                <a:spcPts val="300"/>
              </a:spcBef>
              <a:spcAft>
                <a:spcPts val="300"/>
              </a:spcAft>
              <a:buClr>
                <a:schemeClr val="dk1"/>
              </a:buClr>
              <a:buSzPts val="1100"/>
            </a:pPr>
            <a:r>
              <a:rPr lang="en-US" sz="1000" dirty="0"/>
              <a:t>The AWS/</a:t>
            </a:r>
            <a:r>
              <a:rPr lang="en-US" sz="1000" dirty="0" err="1"/>
              <a:t>AutoScaling</a:t>
            </a:r>
            <a:r>
              <a:rPr lang="en-US" sz="1000" dirty="0"/>
              <a:t> namespace includes the following metrics which are sent to CloudWatch every 1 minute:</a:t>
            </a:r>
          </a:p>
          <a:p>
            <a:pPr marL="457200" lvl="0" indent="-228600" defTabSz="914400">
              <a:spcBef>
                <a:spcPts val="300"/>
              </a:spcBef>
              <a:spcAft>
                <a:spcPts val="300"/>
              </a:spcAft>
              <a:buClr>
                <a:schemeClr val="dk1"/>
              </a:buClr>
              <a:buSzPts val="1100"/>
            </a:pPr>
            <a:r>
              <a:rPr lang="en-US" sz="1000" dirty="0" err="1"/>
              <a:t>GroupMinSize</a:t>
            </a:r>
            <a:endParaRPr lang="en-US" sz="1000" dirty="0"/>
          </a:p>
          <a:p>
            <a:pPr marL="457200" lvl="0" indent="-228600" defTabSz="914400">
              <a:spcBef>
                <a:spcPts val="300"/>
              </a:spcBef>
              <a:spcAft>
                <a:spcPts val="300"/>
              </a:spcAft>
              <a:buClr>
                <a:schemeClr val="dk1"/>
              </a:buClr>
              <a:buSzPts val="1100"/>
            </a:pPr>
            <a:r>
              <a:rPr lang="en-US" sz="1000" dirty="0" err="1"/>
              <a:t>GroupMaxSize</a:t>
            </a:r>
            <a:endParaRPr lang="en-US" sz="1000" dirty="0"/>
          </a:p>
          <a:p>
            <a:pPr marL="457200" lvl="0" indent="-228600" defTabSz="914400">
              <a:spcBef>
                <a:spcPts val="300"/>
              </a:spcBef>
              <a:spcAft>
                <a:spcPts val="300"/>
              </a:spcAft>
              <a:buClr>
                <a:schemeClr val="dk1"/>
              </a:buClr>
              <a:buSzPts val="1100"/>
            </a:pPr>
            <a:r>
              <a:rPr lang="en-US" sz="1000" dirty="0" err="1"/>
              <a:t>GroupDesiredCapacity</a:t>
            </a:r>
            <a:endParaRPr lang="en-US" sz="1000" dirty="0"/>
          </a:p>
          <a:p>
            <a:pPr marL="457200" lvl="0" indent="-228600" defTabSz="914400">
              <a:spcBef>
                <a:spcPts val="300"/>
              </a:spcBef>
              <a:spcAft>
                <a:spcPts val="300"/>
              </a:spcAft>
              <a:buClr>
                <a:schemeClr val="dk1"/>
              </a:buClr>
              <a:buSzPts val="1100"/>
            </a:pPr>
            <a:r>
              <a:rPr lang="en-US" sz="1000" dirty="0" err="1"/>
              <a:t>GroupInServiceInstances</a:t>
            </a:r>
            <a:endParaRPr lang="en-US" sz="1000" dirty="0"/>
          </a:p>
          <a:p>
            <a:pPr marL="457200" lvl="0" indent="-228600" defTabSz="914400">
              <a:spcBef>
                <a:spcPts val="300"/>
              </a:spcBef>
              <a:spcAft>
                <a:spcPts val="300"/>
              </a:spcAft>
              <a:buClr>
                <a:schemeClr val="dk1"/>
              </a:buClr>
              <a:buSzPts val="1100"/>
            </a:pPr>
            <a:r>
              <a:rPr lang="en-US" sz="1000" dirty="0" err="1"/>
              <a:t>GroupPendingInstances</a:t>
            </a:r>
            <a:endParaRPr lang="en-US" sz="1000" dirty="0"/>
          </a:p>
          <a:p>
            <a:pPr marL="457200" lvl="0" indent="-228600" defTabSz="914400">
              <a:spcBef>
                <a:spcPts val="300"/>
              </a:spcBef>
              <a:spcAft>
                <a:spcPts val="300"/>
              </a:spcAft>
              <a:buClr>
                <a:schemeClr val="dk1"/>
              </a:buClr>
              <a:buSzPts val="1100"/>
            </a:pPr>
            <a:r>
              <a:rPr lang="en-US" sz="1000" dirty="0" err="1"/>
              <a:t>GroupStandbyInstances</a:t>
            </a:r>
            <a:endParaRPr lang="en-US" sz="1000" dirty="0"/>
          </a:p>
          <a:p>
            <a:pPr marL="457200" lvl="0" indent="-228600" defTabSz="914400">
              <a:spcBef>
                <a:spcPts val="300"/>
              </a:spcBef>
              <a:spcAft>
                <a:spcPts val="300"/>
              </a:spcAft>
              <a:buClr>
                <a:schemeClr val="dk1"/>
              </a:buClr>
              <a:buSzPts val="1100"/>
            </a:pPr>
            <a:r>
              <a:rPr lang="en-US" sz="1000" dirty="0" err="1"/>
              <a:t>GroupTerminatingInstances</a:t>
            </a:r>
            <a:endParaRPr lang="en-US" sz="1000" dirty="0"/>
          </a:p>
          <a:p>
            <a:pPr marL="457200" lvl="0" indent="-228600" defTabSz="914400">
              <a:spcBef>
                <a:spcPts val="300"/>
              </a:spcBef>
              <a:spcAft>
                <a:spcPts val="300"/>
              </a:spcAft>
              <a:buClr>
                <a:schemeClr val="dk1"/>
              </a:buClr>
              <a:buSzPts val="1100"/>
            </a:pPr>
            <a:r>
              <a:rPr lang="en-US" sz="1000" dirty="0" err="1"/>
              <a:t>GroupTotalInstances</a:t>
            </a:r>
            <a:endParaRPr lang="en-US" sz="1000" dirty="0"/>
          </a:p>
          <a:p>
            <a:pPr marL="0" lvl="0" indent="-228600" defTabSz="914400">
              <a:spcBef>
                <a:spcPts val="300"/>
              </a:spcBef>
              <a:spcAft>
                <a:spcPts val="300"/>
              </a:spcAft>
              <a:buClr>
                <a:schemeClr val="dk1"/>
              </a:buClr>
              <a:buSzPts val="1100"/>
            </a:pPr>
            <a:r>
              <a:rPr lang="en-US" sz="1000" dirty="0"/>
              <a:t>Metrics are also sent from the Amazon EC2 instances to Amazon CloudWatch:</a:t>
            </a:r>
          </a:p>
          <a:p>
            <a:pPr marL="457200" lvl="0" indent="-228600" defTabSz="914400">
              <a:spcBef>
                <a:spcPts val="300"/>
              </a:spcBef>
              <a:spcAft>
                <a:spcPts val="300"/>
              </a:spcAft>
              <a:buClr>
                <a:schemeClr val="dk1"/>
              </a:buClr>
              <a:buSzPts val="1100"/>
            </a:pPr>
            <a:r>
              <a:rPr lang="en-US" sz="1000" dirty="0"/>
              <a:t>Basic monitoring sends EC2 metrics to CloudWatch about ASG instances every 5 minutes.</a:t>
            </a:r>
          </a:p>
          <a:p>
            <a:pPr marL="457200" lvl="0" indent="-228600" defTabSz="914400">
              <a:spcBef>
                <a:spcPts val="300"/>
              </a:spcBef>
              <a:spcAft>
                <a:spcPts val="300"/>
              </a:spcAft>
              <a:buClr>
                <a:schemeClr val="dk1"/>
              </a:buClr>
              <a:buSzPts val="1100"/>
            </a:pPr>
            <a:r>
              <a:rPr lang="en-US" sz="1000" dirty="0"/>
              <a:t>Detailed monitoring can be enabled and sends metrics every 1 minute (chargeable).</a:t>
            </a:r>
          </a:p>
          <a:p>
            <a:pPr marL="457200" lvl="0" indent="-228600" defTabSz="914400">
              <a:spcBef>
                <a:spcPts val="300"/>
              </a:spcBef>
              <a:spcAft>
                <a:spcPts val="300"/>
              </a:spcAft>
              <a:buClr>
                <a:schemeClr val="dk1"/>
              </a:buClr>
              <a:buSzPts val="1100"/>
            </a:pPr>
            <a:r>
              <a:rPr lang="en-US" sz="1000" dirty="0"/>
              <a:t>If the launch configuration is created from the console basic monitoring of EC2 instances is enabled by default.</a:t>
            </a:r>
          </a:p>
          <a:p>
            <a:pPr marL="457200" lvl="0" indent="-228600" defTabSz="914400">
              <a:spcBef>
                <a:spcPts val="300"/>
              </a:spcBef>
              <a:spcAft>
                <a:spcPts val="300"/>
              </a:spcAft>
              <a:buClr>
                <a:schemeClr val="dk1"/>
              </a:buClr>
              <a:buSzPts val="1100"/>
            </a:pPr>
            <a:r>
              <a:rPr lang="en-US" sz="1000" dirty="0"/>
              <a:t>If the launch configuration is created from the CLI detailed monitoring of EC2 instances is enabled by default.</a:t>
            </a:r>
          </a:p>
          <a:p>
            <a:pPr marL="0" lvl="0" indent="-228600" defTabSz="914400">
              <a:spcBef>
                <a:spcPts val="300"/>
              </a:spcBef>
              <a:spcAft>
                <a:spcPts val="300"/>
              </a:spcAft>
              <a:buClr>
                <a:schemeClr val="dk1"/>
              </a:buClr>
              <a:buSzPts val="1100"/>
            </a:pPr>
            <a:r>
              <a:rPr lang="en-US" sz="1000" dirty="0"/>
              <a:t>EC2 Auto Scaling uses health checks to check if instances are healthy and available.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useBgFill="1">
        <p:nvSpPr>
          <p:cNvPr id="208" name="Rectangle 20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Google Shape;201;p39"/>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sym typeface="Economica"/>
              </a:rPr>
              <a:t>Architecture with services</a:t>
            </a:r>
          </a:p>
        </p:txBody>
      </p:sp>
      <p:sp>
        <p:nvSpPr>
          <p:cNvPr id="21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39"/>
          <p:cNvSpPr txBox="1">
            <a:spLocks noGrp="1"/>
          </p:cNvSpPr>
          <p:nvPr>
            <p:ph sz="half" idx="1"/>
          </p:nvPr>
        </p:nvSpPr>
        <p:spPr>
          <a:xfrm>
            <a:off x="473202" y="2105406"/>
            <a:ext cx="2571750" cy="2558034"/>
          </a:xfrm>
          <a:prstGeom prst="rect">
            <a:avLst/>
          </a:prstGeom>
        </p:spPr>
        <p:txBody>
          <a:bodyPr spcFirstLastPara="1" vert="horz" lIns="91440" tIns="45720" rIns="91440" bIns="45720" rtlCol="0" anchor="t" anchorCtr="0">
            <a:normAutofit fontScale="92500" lnSpcReduction="10000"/>
          </a:bodyPr>
          <a:lstStyle/>
          <a:p>
            <a:pPr marL="0" lvl="0" indent="-228600" defTabSz="914400">
              <a:spcBef>
                <a:spcPts val="800"/>
              </a:spcBef>
              <a:spcAft>
                <a:spcPts val="1200"/>
              </a:spcAft>
            </a:pPr>
            <a:r>
              <a:rPr lang="en-US" sz="1400" dirty="0">
                <a:highlight>
                  <a:srgbClr val="FFFFFF"/>
                </a:highlight>
              </a:rPr>
              <a:t>In diagram below below, the left-hand side box marked with the number (1) shows components constituting an autoscaling workflow for EC2 instances backing a real-time services cluster. </a:t>
            </a:r>
          </a:p>
          <a:p>
            <a:pPr marL="0" lvl="0" indent="-228600" defTabSz="914400">
              <a:spcBef>
                <a:spcPts val="800"/>
              </a:spcBef>
              <a:spcAft>
                <a:spcPts val="1200"/>
              </a:spcAft>
            </a:pPr>
            <a:r>
              <a:rPr lang="en-US" sz="1400" dirty="0">
                <a:highlight>
                  <a:srgbClr val="FFFFFF"/>
                </a:highlight>
              </a:rPr>
              <a:t>The right-hand side box marked with the number (2) shows components constituting an autoscaling workflow for an ECS service.</a:t>
            </a:r>
            <a:endParaRPr lang="en-US" sz="1400" dirty="0"/>
          </a:p>
        </p:txBody>
      </p:sp>
      <p:pic>
        <p:nvPicPr>
          <p:cNvPr id="203" name="Google Shape;203;p39"/>
          <p:cNvPicPr preferRelativeResize="0"/>
          <p:nvPr/>
        </p:nvPicPr>
        <p:blipFill>
          <a:blip r:embed="rId3"/>
          <a:stretch>
            <a:fillRect/>
          </a:stretch>
        </p:blipFill>
        <p:spPr>
          <a:xfrm>
            <a:off x="3490722" y="1186691"/>
            <a:ext cx="5177790" cy="277011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7"/>
        <p:cNvGrpSpPr/>
        <p:nvPr/>
      </p:nvGrpSpPr>
      <p:grpSpPr>
        <a:xfrm>
          <a:off x="0" y="0"/>
          <a:ext cx="0" cy="0"/>
          <a:chOff x="0" y="0"/>
          <a:chExt cx="0" cy="0"/>
        </a:xfrm>
      </p:grpSpPr>
      <p:sp>
        <p:nvSpPr>
          <p:cNvPr id="2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Google Shape;208;p40"/>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2700" kern="1200">
                <a:solidFill>
                  <a:srgbClr val="FFFFFF"/>
                </a:solidFill>
                <a:latin typeface="+mj-lt"/>
                <a:ea typeface="+mj-ea"/>
                <a:cs typeface="+mj-cs"/>
                <a:sym typeface="Economica"/>
              </a:rPr>
              <a:t>How DynamoDB auto scaling works</a:t>
            </a:r>
          </a:p>
        </p:txBody>
      </p:sp>
      <p:pic>
        <p:nvPicPr>
          <p:cNvPr id="209" name="Google Shape;209;p40"/>
          <p:cNvPicPr preferRelativeResize="0"/>
          <p:nvPr/>
        </p:nvPicPr>
        <p:blipFill>
          <a:blip r:embed="rId3"/>
          <a:stretch>
            <a:fillRect/>
          </a:stretch>
        </p:blipFill>
        <p:spPr>
          <a:xfrm>
            <a:off x="3582987" y="803656"/>
            <a:ext cx="5085525" cy="353444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sp useBgFill="1">
        <p:nvSpPr>
          <p:cNvPr id="222" name="Rectangle 22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Google Shape;214;p41"/>
          <p:cNvSpPr txBox="1">
            <a:spLocks noGrp="1"/>
          </p:cNvSpPr>
          <p:nvPr>
            <p:ph type="title"/>
          </p:nvPr>
        </p:nvSpPr>
        <p:spPr>
          <a:xfrm>
            <a:off x="473202" y="342900"/>
            <a:ext cx="3257550" cy="1447038"/>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a:sym typeface="Economica"/>
              </a:rPr>
              <a:t>How Aurora auto scaling works</a:t>
            </a:r>
          </a:p>
        </p:txBody>
      </p:sp>
      <p:sp>
        <p:nvSpPr>
          <p:cNvPr id="22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53561" y="1059561"/>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Google Shape;215;p41"/>
          <p:cNvSpPr txBox="1">
            <a:spLocks noGrp="1"/>
          </p:cNvSpPr>
          <p:nvPr>
            <p:ph sz="half" idx="1"/>
          </p:nvPr>
        </p:nvSpPr>
        <p:spPr>
          <a:xfrm>
            <a:off x="4155947" y="342900"/>
            <a:ext cx="4505706" cy="1447038"/>
          </a:xfrm>
          <a:prstGeom prst="rect">
            <a:avLst/>
          </a:prstGeom>
        </p:spPr>
        <p:txBody>
          <a:bodyPr spcFirstLastPara="1" vert="horz" lIns="91440" tIns="45720" rIns="91440" bIns="45720" rtlCol="0" anchor="ctr" anchorCtr="0">
            <a:normAutofit fontScale="92500" lnSpcReduction="10000"/>
          </a:bodyPr>
          <a:lstStyle/>
          <a:p>
            <a:pPr marL="0" lvl="0" indent="-228600" defTabSz="914400">
              <a:spcBef>
                <a:spcPts val="800"/>
              </a:spcBef>
              <a:spcAft>
                <a:spcPts val="1200"/>
              </a:spcAft>
            </a:pPr>
            <a:r>
              <a:rPr lang="en-US" sz="1400" dirty="0"/>
              <a:t>In Aurora, the autoscaling works by creating more number of reader instances in multiple availability zones and when it has to scale down, it deletes the reader instances. </a:t>
            </a:r>
          </a:p>
          <a:p>
            <a:pPr marL="0" lvl="0" indent="-228600" defTabSz="914400">
              <a:spcBef>
                <a:spcPts val="800"/>
              </a:spcBef>
              <a:spcAft>
                <a:spcPts val="1200"/>
              </a:spcAft>
            </a:pPr>
            <a:r>
              <a:rPr lang="en-US" sz="1400" dirty="0"/>
              <a:t>This indeed takes some time to spin up so you should configure your autoscaling policy accordingly.</a:t>
            </a:r>
          </a:p>
        </p:txBody>
      </p:sp>
      <p:pic>
        <p:nvPicPr>
          <p:cNvPr id="216" name="Google Shape;216;p41"/>
          <p:cNvPicPr preferRelativeResize="0"/>
          <p:nvPr/>
        </p:nvPicPr>
        <p:blipFill>
          <a:blip r:embed="rId3"/>
          <a:stretch>
            <a:fillRect/>
          </a:stretch>
        </p:blipFill>
        <p:spPr>
          <a:xfrm>
            <a:off x="1020699" y="1927098"/>
            <a:ext cx="2759202" cy="2759202"/>
          </a:xfrm>
          <a:prstGeom prst="rect">
            <a:avLst/>
          </a:prstGeom>
          <a:noFill/>
        </p:spPr>
      </p:pic>
      <p:pic>
        <p:nvPicPr>
          <p:cNvPr id="217" name="Google Shape;217;p41"/>
          <p:cNvPicPr preferRelativeResize="0"/>
          <p:nvPr/>
        </p:nvPicPr>
        <p:blipFill>
          <a:blip r:embed="rId4"/>
          <a:stretch>
            <a:fillRect/>
          </a:stretch>
        </p:blipFill>
        <p:spPr>
          <a:xfrm>
            <a:off x="4920159" y="1927098"/>
            <a:ext cx="3642510" cy="275920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p:nvSpPr>
          <p:cNvPr id="229" name="Rectangle 22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Google Shape;222;p42"/>
          <p:cNvSpPr txBox="1">
            <a:spLocks noGrp="1"/>
          </p:cNvSpPr>
          <p:nvPr>
            <p:ph type="title"/>
          </p:nvPr>
        </p:nvSpPr>
        <p:spPr>
          <a:xfrm>
            <a:off x="628650" y="1059366"/>
            <a:ext cx="2174391" cy="3272883"/>
          </a:xfrm>
          <a:prstGeom prst="rect">
            <a:avLst/>
          </a:prstGeom>
        </p:spPr>
        <p:txBody>
          <a:bodyPr spcFirstLastPara="1" lIns="68575" tIns="34275" rIns="68575" bIns="34275" anchor="t" anchorCtr="0">
            <a:normAutofit/>
          </a:bodyPr>
          <a:lstStyle/>
          <a:p>
            <a:pPr marL="0" lvl="0" indent="0" rtl="0">
              <a:spcBef>
                <a:spcPts val="0"/>
              </a:spcBef>
              <a:spcAft>
                <a:spcPts val="0"/>
              </a:spcAft>
              <a:buNone/>
            </a:pPr>
            <a:r>
              <a:rPr lang="en-GB" sz="2800">
                <a:solidFill>
                  <a:srgbClr val="FFFFFF"/>
                </a:solidFill>
              </a:rPr>
              <a:t>AWS Startup Scaling Serverless vs microservices</a:t>
            </a:r>
          </a:p>
        </p:txBody>
      </p:sp>
      <p:sp>
        <p:nvSpPr>
          <p:cNvPr id="223" name="Google Shape;223;p42"/>
          <p:cNvSpPr txBox="1">
            <a:spLocks noGrp="1"/>
          </p:cNvSpPr>
          <p:nvPr>
            <p:ph sz="half" idx="1"/>
          </p:nvPr>
        </p:nvSpPr>
        <p:spPr>
          <a:xfrm>
            <a:off x="3285641" y="1059366"/>
            <a:ext cx="2570462" cy="3272883"/>
          </a:xfrm>
          <a:prstGeom prst="rect">
            <a:avLst/>
          </a:prstGeom>
        </p:spPr>
        <p:txBody>
          <a:bodyPr spcFirstLastPara="1" lIns="68575" tIns="34275" rIns="68575" bIns="34275" anchorCtr="0">
            <a:normAutofit/>
          </a:bodyPr>
          <a:lstStyle/>
          <a:p>
            <a:pPr marL="457200" lvl="0" indent="0" rtl="0">
              <a:spcBef>
                <a:spcPts val="800"/>
              </a:spcBef>
              <a:spcAft>
                <a:spcPts val="0"/>
              </a:spcAft>
              <a:buNone/>
            </a:pPr>
            <a:r>
              <a:rPr lang="en-GB" sz="1500">
                <a:latin typeface="Arial"/>
                <a:ea typeface="Arial"/>
                <a:cs typeface="Arial"/>
                <a:sym typeface="Arial"/>
              </a:rPr>
              <a:t>Serverless</a:t>
            </a:r>
            <a:br>
              <a:rPr lang="en-GB" sz="1500">
                <a:latin typeface="Arial"/>
                <a:ea typeface="Arial"/>
                <a:cs typeface="Arial"/>
                <a:sym typeface="Arial"/>
              </a:rPr>
            </a:br>
            <a:endParaRPr lang="en-GB" sz="1500">
              <a:latin typeface="Arial"/>
              <a:ea typeface="Arial"/>
              <a:cs typeface="Arial"/>
              <a:sym typeface="Arial"/>
            </a:endParaRPr>
          </a:p>
          <a:p>
            <a:pPr marL="457200" lvl="0" indent="-298450" rtl="0">
              <a:spcBef>
                <a:spcPts val="1200"/>
              </a:spcBef>
              <a:spcAft>
                <a:spcPts val="0"/>
              </a:spcAft>
              <a:buSzPts val="1100"/>
              <a:buFont typeface="Arial"/>
              <a:buChar char="●"/>
            </a:pPr>
            <a:r>
              <a:rPr lang="en-GB" sz="1500">
                <a:latin typeface="Arial"/>
                <a:ea typeface="Arial"/>
                <a:cs typeface="Arial"/>
                <a:sym typeface="Arial"/>
              </a:rPr>
              <a:t>Lambda</a:t>
            </a:r>
          </a:p>
          <a:p>
            <a:pPr marL="457200" lvl="0" indent="-298450" rtl="0">
              <a:spcBef>
                <a:spcPts val="0"/>
              </a:spcBef>
              <a:spcAft>
                <a:spcPts val="0"/>
              </a:spcAft>
              <a:buSzPts val="1100"/>
              <a:buFont typeface="Arial"/>
              <a:buChar char="●"/>
            </a:pPr>
            <a:r>
              <a:rPr lang="en-GB" sz="1500">
                <a:latin typeface="Arial"/>
                <a:ea typeface="Arial"/>
                <a:cs typeface="Arial"/>
                <a:sym typeface="Arial"/>
              </a:rPr>
              <a:t>Api Gateway</a:t>
            </a:r>
          </a:p>
          <a:p>
            <a:pPr marL="457200" lvl="0" indent="-298450" rtl="0">
              <a:spcBef>
                <a:spcPts val="0"/>
              </a:spcBef>
              <a:spcAft>
                <a:spcPts val="0"/>
              </a:spcAft>
              <a:buSzPts val="1100"/>
              <a:buFont typeface="Arial"/>
              <a:buChar char="●"/>
            </a:pPr>
            <a:r>
              <a:rPr lang="en-GB" sz="1500">
                <a:latin typeface="Arial"/>
                <a:ea typeface="Arial"/>
                <a:cs typeface="Arial"/>
                <a:sym typeface="Arial"/>
              </a:rPr>
              <a:t>S3</a:t>
            </a:r>
          </a:p>
          <a:p>
            <a:pPr marL="457200" lvl="0" indent="-298450" rtl="0">
              <a:spcBef>
                <a:spcPts val="0"/>
              </a:spcBef>
              <a:spcAft>
                <a:spcPts val="0"/>
              </a:spcAft>
              <a:buSzPts val="1100"/>
              <a:buFont typeface="Arial"/>
              <a:buChar char="●"/>
            </a:pPr>
            <a:r>
              <a:rPr lang="en-GB" sz="1500">
                <a:latin typeface="Arial"/>
                <a:ea typeface="Arial"/>
                <a:cs typeface="Arial"/>
                <a:sym typeface="Arial"/>
              </a:rPr>
              <a:t>SQS</a:t>
            </a:r>
          </a:p>
          <a:p>
            <a:pPr marL="457200" lvl="0" indent="-298450" rtl="0">
              <a:spcBef>
                <a:spcPts val="0"/>
              </a:spcBef>
              <a:spcAft>
                <a:spcPts val="0"/>
              </a:spcAft>
              <a:buSzPts val="1100"/>
              <a:buFont typeface="Arial"/>
              <a:buChar char="●"/>
            </a:pPr>
            <a:r>
              <a:rPr lang="en-GB" sz="1500">
                <a:latin typeface="Arial"/>
                <a:ea typeface="Arial"/>
                <a:cs typeface="Arial"/>
                <a:sym typeface="Arial"/>
              </a:rPr>
              <a:t>SNS</a:t>
            </a:r>
          </a:p>
          <a:p>
            <a:pPr marL="457200" lvl="0" indent="-298450" rtl="0">
              <a:spcBef>
                <a:spcPts val="0"/>
              </a:spcBef>
              <a:spcAft>
                <a:spcPts val="0"/>
              </a:spcAft>
              <a:buSzPts val="1100"/>
              <a:buFont typeface="Arial"/>
              <a:buChar char="●"/>
            </a:pPr>
            <a:r>
              <a:rPr lang="en-GB" sz="1500">
                <a:latin typeface="Arial"/>
                <a:ea typeface="Arial"/>
                <a:cs typeface="Arial"/>
                <a:sym typeface="Arial"/>
              </a:rPr>
              <a:t>Etc</a:t>
            </a:r>
          </a:p>
          <a:p>
            <a:pPr marL="0" lvl="0" indent="0" rtl="0">
              <a:spcBef>
                <a:spcPts val="1800"/>
              </a:spcBef>
              <a:spcAft>
                <a:spcPts val="0"/>
              </a:spcAft>
              <a:buNone/>
            </a:pPr>
            <a:r>
              <a:rPr lang="en-GB" sz="1500" b="1">
                <a:latin typeface="Arial"/>
                <a:ea typeface="Arial"/>
                <a:cs typeface="Arial"/>
                <a:sym typeface="Arial"/>
              </a:rPr>
              <a:t>With serverless you can rebuild instead of refactor</a:t>
            </a:r>
          </a:p>
          <a:p>
            <a:pPr marL="0" lvl="0" indent="0" rtl="0">
              <a:spcBef>
                <a:spcPts val="800"/>
              </a:spcBef>
              <a:spcAft>
                <a:spcPts val="1200"/>
              </a:spcAft>
              <a:buNone/>
            </a:pPr>
            <a:endParaRPr lang="en-GB" sz="1500">
              <a:latin typeface="Arial"/>
              <a:ea typeface="Arial"/>
              <a:cs typeface="Arial"/>
              <a:sym typeface="Arial"/>
            </a:endParaRPr>
          </a:p>
        </p:txBody>
      </p:sp>
      <p:cxnSp>
        <p:nvCxnSpPr>
          <p:cNvPr id="231" name="Straight Connector 23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059366"/>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4" name="Google Shape;224;p42"/>
          <p:cNvSpPr txBox="1">
            <a:spLocks noGrp="1"/>
          </p:cNvSpPr>
          <p:nvPr>
            <p:ph sz="half" idx="2"/>
          </p:nvPr>
        </p:nvSpPr>
        <p:spPr>
          <a:xfrm>
            <a:off x="6338703" y="1059366"/>
            <a:ext cx="2398275" cy="3272883"/>
          </a:xfrm>
          <a:prstGeom prst="rect">
            <a:avLst/>
          </a:prstGeom>
        </p:spPr>
        <p:txBody>
          <a:bodyPr spcFirstLastPara="1" lIns="68575" tIns="34275" rIns="68575" bIns="34275" anchorCtr="0">
            <a:normAutofit/>
          </a:bodyPr>
          <a:lstStyle/>
          <a:p>
            <a:pPr marL="0" lvl="0" indent="0" rtl="0">
              <a:spcBef>
                <a:spcPts val="800"/>
              </a:spcBef>
              <a:spcAft>
                <a:spcPts val="0"/>
              </a:spcAft>
              <a:buNone/>
            </a:pPr>
            <a:r>
              <a:rPr lang="en-GB" sz="1500">
                <a:latin typeface="Arial"/>
                <a:ea typeface="Arial"/>
                <a:cs typeface="Arial"/>
                <a:sym typeface="Arial"/>
              </a:rPr>
              <a:t>Microservices</a:t>
            </a:r>
          </a:p>
          <a:p>
            <a:pPr marL="0" lvl="0" indent="0" rtl="0">
              <a:spcBef>
                <a:spcPts val="1200"/>
              </a:spcBef>
              <a:spcAft>
                <a:spcPts val="0"/>
              </a:spcAft>
              <a:buNone/>
            </a:pPr>
            <a:endParaRPr lang="en-GB" sz="1500">
              <a:latin typeface="Arial"/>
              <a:ea typeface="Arial"/>
              <a:cs typeface="Arial"/>
              <a:sym typeface="Arial"/>
            </a:endParaRPr>
          </a:p>
          <a:p>
            <a:pPr marL="457200" lvl="0" indent="-298450" rtl="0">
              <a:spcBef>
                <a:spcPts val="1200"/>
              </a:spcBef>
              <a:spcAft>
                <a:spcPts val="0"/>
              </a:spcAft>
              <a:buSzPts val="1100"/>
              <a:buFont typeface="Arial"/>
              <a:buChar char="●"/>
            </a:pPr>
            <a:r>
              <a:rPr lang="en-GB" sz="1500">
                <a:latin typeface="Arial"/>
                <a:ea typeface="Arial"/>
                <a:cs typeface="Arial"/>
                <a:sym typeface="Arial"/>
              </a:rPr>
              <a:t>Ec2</a:t>
            </a:r>
          </a:p>
          <a:p>
            <a:pPr marL="457200" lvl="0" indent="-298450" rtl="0">
              <a:spcBef>
                <a:spcPts val="0"/>
              </a:spcBef>
              <a:spcAft>
                <a:spcPts val="0"/>
              </a:spcAft>
              <a:buSzPts val="1100"/>
              <a:buFont typeface="Arial"/>
              <a:buChar char="●"/>
            </a:pPr>
            <a:r>
              <a:rPr lang="en-GB" sz="1500">
                <a:latin typeface="Arial"/>
                <a:ea typeface="Arial"/>
                <a:cs typeface="Arial"/>
                <a:sym typeface="Arial"/>
              </a:rPr>
              <a:t>ECS</a:t>
            </a:r>
          </a:p>
          <a:p>
            <a:pPr marL="457200" lvl="0" indent="-298450" rtl="0">
              <a:spcBef>
                <a:spcPts val="0"/>
              </a:spcBef>
              <a:spcAft>
                <a:spcPts val="0"/>
              </a:spcAft>
              <a:buSzPts val="1100"/>
              <a:buFont typeface="Arial"/>
              <a:buChar char="●"/>
            </a:pPr>
            <a:r>
              <a:rPr lang="en-GB" sz="1500">
                <a:latin typeface="Arial"/>
                <a:ea typeface="Arial"/>
                <a:cs typeface="Arial"/>
                <a:sym typeface="Arial"/>
              </a:rPr>
              <a:t>EKS</a:t>
            </a:r>
          </a:p>
          <a:p>
            <a:pPr marL="457200" lvl="0" indent="-298450" rtl="0">
              <a:spcBef>
                <a:spcPts val="0"/>
              </a:spcBef>
              <a:spcAft>
                <a:spcPts val="0"/>
              </a:spcAft>
              <a:buSzPts val="1100"/>
              <a:buFont typeface="Arial"/>
              <a:buChar char="●"/>
            </a:pPr>
            <a:r>
              <a:rPr lang="en-GB" sz="1500">
                <a:latin typeface="Arial"/>
                <a:ea typeface="Arial"/>
                <a:cs typeface="Arial"/>
                <a:sym typeface="Arial"/>
              </a:rPr>
              <a:t>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8"/>
        <p:cNvGrpSpPr/>
        <p:nvPr/>
      </p:nvGrpSpPr>
      <p:grpSpPr>
        <a:xfrm>
          <a:off x="0" y="0"/>
          <a:ext cx="0" cy="0"/>
          <a:chOff x="0" y="0"/>
          <a:chExt cx="0" cy="0"/>
        </a:xfrm>
      </p:grpSpPr>
      <p:sp useBgFill="1">
        <p:nvSpPr>
          <p:cNvPr id="236" name="Rectangle 2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Google Shape;229;p43"/>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4100" kern="1200">
                <a:solidFill>
                  <a:schemeClr val="tx1"/>
                </a:solidFill>
                <a:latin typeface="+mj-lt"/>
                <a:ea typeface="+mj-ea"/>
                <a:cs typeface="+mj-cs"/>
              </a:rPr>
              <a:t>RDS Autoscaling</a:t>
            </a:r>
          </a:p>
        </p:txBody>
      </p:sp>
      <p:sp>
        <p:nvSpPr>
          <p:cNvPr id="2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Google Shape;230;p43"/>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pPr>
            <a:r>
              <a:rPr lang="en-US" sz="1700">
                <a:sym typeface="Arial"/>
              </a:rPr>
              <a:t>Upscaling &amp; Downscaling</a:t>
            </a:r>
          </a:p>
          <a:p>
            <a:pPr marL="457200" lvl="0" indent="-228600" defTabSz="914400">
              <a:spcBef>
                <a:spcPts val="1200"/>
              </a:spcBef>
              <a:spcAft>
                <a:spcPts val="0"/>
              </a:spcAft>
              <a:buSzPts val="1100"/>
            </a:pPr>
            <a:r>
              <a:rPr lang="en-US" sz="1700" b="1">
                <a:sym typeface="Arial"/>
              </a:rPr>
              <a:t>Upscaling</a:t>
            </a:r>
            <a:r>
              <a:rPr lang="en-US" sz="1700">
                <a:sym typeface="Arial"/>
              </a:rPr>
              <a:t> means your database requires more resources like CPU or storage.</a:t>
            </a:r>
          </a:p>
          <a:p>
            <a:pPr marL="457200" lvl="0" indent="-228600" defTabSz="914400">
              <a:spcBef>
                <a:spcPts val="0"/>
              </a:spcBef>
              <a:spcAft>
                <a:spcPts val="0"/>
              </a:spcAft>
              <a:buSzPts val="1100"/>
            </a:pPr>
            <a:r>
              <a:rPr lang="en-US" sz="1700" b="1">
                <a:sym typeface="Arial"/>
              </a:rPr>
              <a:t>Downscaling </a:t>
            </a:r>
            <a:r>
              <a:rPr lang="en-US" sz="1700">
                <a:sym typeface="Arial"/>
              </a:rPr>
              <a:t>means that your database needs fewer resources to save costs.</a:t>
            </a:r>
          </a:p>
          <a:p>
            <a:pPr marL="0" lvl="0" indent="-228600" defTabSz="914400">
              <a:spcBef>
                <a:spcPts val="1200"/>
              </a:spcBef>
              <a:spcAft>
                <a:spcPts val="1200"/>
              </a:spcAft>
            </a:pPr>
            <a:endParaRPr lang="en-US" sz="1700">
              <a:sym typeface="Arial"/>
            </a:endParaRPr>
          </a:p>
        </p:txBody>
      </p:sp>
      <p:pic>
        <p:nvPicPr>
          <p:cNvPr id="231" name="Google Shape;231;p43"/>
          <p:cNvPicPr preferRelativeResize="0"/>
          <p:nvPr/>
        </p:nvPicPr>
        <p:blipFill>
          <a:blip r:embed="rId3"/>
          <a:stretch>
            <a:fillRect/>
          </a:stretch>
        </p:blipFill>
        <p:spPr>
          <a:xfrm>
            <a:off x="4574286" y="1440720"/>
            <a:ext cx="4094226" cy="226205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useBgFill="1">
        <p:nvSpPr>
          <p:cNvPr id="243" name="Rectangle 24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Google Shape;236;p44"/>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2900" kern="1200">
                <a:solidFill>
                  <a:schemeClr val="tx1"/>
                </a:solidFill>
                <a:latin typeface="+mj-lt"/>
                <a:ea typeface="+mj-ea"/>
                <a:cs typeface="+mj-cs"/>
              </a:rPr>
              <a:t>RDS Autoscaling horizontal vs vertical</a:t>
            </a:r>
          </a:p>
        </p:txBody>
      </p:sp>
      <p:sp>
        <p:nvSpPr>
          <p:cNvPr id="24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Google Shape;237;p44"/>
          <p:cNvSpPr txBox="1">
            <a:spLocks/>
          </p:cNvSpPr>
          <p:nvPr/>
        </p:nvSpPr>
        <p:spPr>
          <a:xfrm>
            <a:off x="3483752" y="443782"/>
            <a:ext cx="2401999" cy="3415908"/>
          </a:xfrm>
          <a:prstGeom prst="rect">
            <a:avLst/>
          </a:prstGeom>
        </p:spPr>
        <p:txBody>
          <a:bodyPr spcFirstLastPara="1" wrap="square" lIns="68575" tIns="34275" rIns="68575" bIns="34275" anchor="t" anchorCtr="0">
            <a:noAutofit/>
          </a:bodyPr>
          <a:lstStyle/>
          <a:p>
            <a:pPr marL="171450" indent="-171450">
              <a:lnSpc>
                <a:spcPct val="115000"/>
              </a:lnSpc>
              <a:spcBef>
                <a:spcPts val="456"/>
              </a:spcBef>
              <a:buFont typeface="Arial" panose="020B0604020202020204" pitchFamily="34" charset="0"/>
              <a:buChar char="•"/>
            </a:pPr>
            <a:r>
              <a:rPr lang="en" sz="1200" b="1" i="0" u="none" strike="noStrike" cap="none" dirty="0">
                <a:solidFill>
                  <a:srgbClr val="000000"/>
                </a:solidFill>
                <a:latin typeface="Arial"/>
                <a:ea typeface="Arial"/>
                <a:cs typeface="Arial"/>
                <a:sym typeface="Arial"/>
              </a:rPr>
              <a:t>Horizontal scaling</a:t>
            </a:r>
            <a:r>
              <a:rPr lang="en" sz="1200" b="0" i="0" u="none" strike="noStrike" cap="none" dirty="0">
                <a:solidFill>
                  <a:srgbClr val="000000"/>
                </a:solidFill>
                <a:latin typeface="Arial"/>
                <a:ea typeface="Arial"/>
                <a:cs typeface="Arial"/>
                <a:sym typeface="Arial"/>
              </a:rPr>
              <a:t> </a:t>
            </a:r>
            <a:r>
              <a:rPr lang="en" sz="1200" b="0" i="1" u="none" strike="noStrike" cap="none" dirty="0">
                <a:solidFill>
                  <a:srgbClr val="000000"/>
                </a:solidFill>
                <a:latin typeface="Arial"/>
                <a:ea typeface="Arial"/>
                <a:cs typeface="Arial"/>
                <a:sym typeface="Arial"/>
              </a:rPr>
              <a:t>means adding more instances</a:t>
            </a:r>
            <a:r>
              <a:rPr lang="en" sz="1200" b="0" i="0" u="none" strike="noStrike" cap="none" dirty="0">
                <a:solidFill>
                  <a:srgbClr val="000000"/>
                </a:solidFill>
                <a:latin typeface="Arial"/>
                <a:ea typeface="Arial"/>
                <a:cs typeface="Arial"/>
                <a:sym typeface="Arial"/>
              </a:rPr>
              <a:t>. Instead of having one database instance, you would have two or three for example. </a:t>
            </a:r>
            <a:endParaRPr sz="1200" b="0" i="0" u="none" strike="noStrike" cap="none" dirty="0">
              <a:solidFill>
                <a:srgbClr val="000000"/>
              </a:solidFill>
              <a:latin typeface="Arial"/>
              <a:ea typeface="Arial"/>
              <a:cs typeface="Arial"/>
              <a:sym typeface="Arial"/>
            </a:endParaRPr>
          </a:p>
          <a:p>
            <a:pPr marL="171450" indent="-171450">
              <a:lnSpc>
                <a:spcPct val="115000"/>
              </a:lnSpc>
              <a:spcBef>
                <a:spcPts val="684"/>
              </a:spcBef>
              <a:spcAft>
                <a:spcPts val="684"/>
              </a:spcAft>
              <a:buFont typeface="Arial" panose="020B0604020202020204" pitchFamily="34" charset="0"/>
              <a:buChar char="•"/>
            </a:pPr>
            <a:r>
              <a:rPr lang="en" sz="1200" b="0" i="0" u="none" strike="noStrike" cap="none" dirty="0">
                <a:solidFill>
                  <a:srgbClr val="000000"/>
                </a:solidFill>
                <a:latin typeface="Arial"/>
                <a:ea typeface="Arial"/>
                <a:cs typeface="Arial"/>
                <a:sym typeface="Arial"/>
              </a:rPr>
              <a:t>Adding read replicas is one of the most straightforward ways of horizontal scaling. </a:t>
            </a:r>
          </a:p>
          <a:p>
            <a:pPr marL="171450" indent="-171450">
              <a:lnSpc>
                <a:spcPct val="115000"/>
              </a:lnSpc>
              <a:spcBef>
                <a:spcPts val="684"/>
              </a:spcBef>
              <a:spcAft>
                <a:spcPts val="684"/>
              </a:spcAft>
              <a:buFont typeface="Arial" panose="020B0604020202020204" pitchFamily="34" charset="0"/>
              <a:buChar char="•"/>
            </a:pPr>
            <a:r>
              <a:rPr lang="en" sz="1200" b="0" i="0" u="none" strike="noStrike" cap="none" dirty="0">
                <a:solidFill>
                  <a:srgbClr val="000000"/>
                </a:solidFill>
                <a:latin typeface="Arial"/>
                <a:ea typeface="Arial"/>
                <a:cs typeface="Arial"/>
                <a:sym typeface="Arial"/>
              </a:rPr>
              <a:t>If your application only needs to scale for reading reasons, which is often the case, add a read replica and point all read applications to this database.</a:t>
            </a:r>
            <a:endParaRPr sz="1200" dirty="0">
              <a:latin typeface="Arial"/>
              <a:ea typeface="Arial"/>
              <a:cs typeface="Arial"/>
              <a:sym typeface="Arial"/>
            </a:endParaRPr>
          </a:p>
        </p:txBody>
      </p:sp>
      <p:sp>
        <p:nvSpPr>
          <p:cNvPr id="238" name="Google Shape;238;p44"/>
          <p:cNvSpPr txBox="1"/>
          <p:nvPr/>
        </p:nvSpPr>
        <p:spPr>
          <a:xfrm>
            <a:off x="5954505" y="443782"/>
            <a:ext cx="2707037" cy="3908732"/>
          </a:xfrm>
          <a:prstGeom prst="rect">
            <a:avLst/>
          </a:prstGeom>
          <a:noFill/>
          <a:ln>
            <a:noFill/>
          </a:ln>
        </p:spPr>
        <p:txBody>
          <a:bodyPr spcFirstLastPara="1" wrap="square" lIns="91425" tIns="91425" rIns="91425" bIns="91425" anchor="t" anchorCtr="0">
            <a:spAutoFit/>
          </a:bodyPr>
          <a:lstStyle/>
          <a:p>
            <a:pPr marL="171450" indent="-171450">
              <a:lnSpc>
                <a:spcPct val="115000"/>
              </a:lnSpc>
              <a:spcAft>
                <a:spcPts val="600"/>
              </a:spcAft>
              <a:buClr>
                <a:schemeClr val="dk1"/>
              </a:buClr>
              <a:buSzPts val="1100"/>
              <a:buFont typeface="Arial" panose="020B0604020202020204" pitchFamily="34" charset="0"/>
              <a:buChar char="•"/>
            </a:pPr>
            <a:r>
              <a:rPr lang="en-GB" sz="1200" b="1" i="0" u="none" strike="noStrike" cap="none" dirty="0">
                <a:solidFill>
                  <a:srgbClr val="000000"/>
                </a:solidFill>
                <a:latin typeface="Arial"/>
                <a:ea typeface="Arial"/>
                <a:cs typeface="Arial"/>
                <a:sym typeface="Arial"/>
              </a:rPr>
              <a:t>Vertical Scaling</a:t>
            </a:r>
            <a:r>
              <a:rPr lang="en-GB" sz="1200" b="0" i="0" u="none" strike="noStrike" cap="none" dirty="0">
                <a:solidFill>
                  <a:srgbClr val="000000"/>
                </a:solidFill>
                <a:latin typeface="Arial"/>
                <a:ea typeface="Arial"/>
                <a:cs typeface="Arial"/>
                <a:sym typeface="Arial"/>
              </a:rPr>
              <a:t> enhances the current database instance</a:t>
            </a:r>
          </a:p>
          <a:p>
            <a:pPr marL="171450" indent="-171450">
              <a:lnSpc>
                <a:spcPct val="115000"/>
              </a:lnSpc>
              <a:spcAft>
                <a:spcPts val="600"/>
              </a:spcAft>
              <a:buClr>
                <a:schemeClr val="dk1"/>
              </a:buClr>
              <a:buSzPts val="1100"/>
              <a:buFont typeface="Arial" panose="020B0604020202020204" pitchFamily="34" charset="0"/>
              <a:buChar char="•"/>
            </a:pPr>
            <a:r>
              <a:rPr lang="en-GB" sz="1200" b="0" i="0" u="none" strike="noStrike" cap="none" dirty="0">
                <a:solidFill>
                  <a:srgbClr val="000000"/>
                </a:solidFill>
                <a:latin typeface="Arial"/>
                <a:ea typeface="Arial"/>
                <a:cs typeface="Arial"/>
                <a:sym typeface="Arial"/>
              </a:rPr>
              <a:t>Vertical scaling refers to scaling the actual hardware. </a:t>
            </a:r>
          </a:p>
          <a:p>
            <a:pPr marL="171450" indent="-171450">
              <a:lnSpc>
                <a:spcPct val="115000"/>
              </a:lnSpc>
              <a:spcAft>
                <a:spcPts val="600"/>
              </a:spcAft>
              <a:buClr>
                <a:schemeClr val="dk1"/>
              </a:buClr>
              <a:buSzPts val="1100"/>
              <a:buFont typeface="Arial" panose="020B0604020202020204" pitchFamily="34" charset="0"/>
              <a:buChar char="•"/>
            </a:pPr>
            <a:r>
              <a:rPr lang="en-GB" sz="1200" b="0" i="1" u="sng" strike="noStrike" cap="none" dirty="0">
                <a:solidFill>
                  <a:srgbClr val="000000"/>
                </a:solidFill>
                <a:latin typeface="Arial"/>
                <a:ea typeface="Arial"/>
                <a:cs typeface="Arial"/>
                <a:sym typeface="Arial"/>
              </a:rPr>
              <a:t>For example</a:t>
            </a:r>
            <a:r>
              <a:rPr lang="en-GB" sz="1200" b="0" i="0" u="none" strike="noStrike" cap="none" dirty="0">
                <a:solidFill>
                  <a:srgbClr val="000000"/>
                </a:solidFill>
                <a:latin typeface="Arial"/>
                <a:ea typeface="Arial"/>
                <a:cs typeface="Arial"/>
                <a:sym typeface="Arial"/>
              </a:rPr>
              <a:t> more memory, more CPU, or more storage.</a:t>
            </a:r>
          </a:p>
          <a:p>
            <a:pPr marL="171450" indent="-171450">
              <a:lnSpc>
                <a:spcPct val="115000"/>
              </a:lnSpc>
              <a:spcAft>
                <a:spcPts val="600"/>
              </a:spcAft>
              <a:buClr>
                <a:schemeClr val="dk1"/>
              </a:buClr>
              <a:buSzPts val="1100"/>
              <a:buFont typeface="Arial" panose="020B0604020202020204" pitchFamily="34" charset="0"/>
              <a:buChar char="•"/>
            </a:pPr>
            <a:r>
              <a:rPr lang="en-GB" sz="1200" b="0" i="0" u="none" strike="noStrike" cap="none" dirty="0">
                <a:solidFill>
                  <a:srgbClr val="000000"/>
                </a:solidFill>
                <a:latin typeface="Arial"/>
                <a:ea typeface="Arial"/>
                <a:cs typeface="Arial"/>
                <a:sym typeface="Arial"/>
              </a:rPr>
              <a:t>Auto Scaling allows you to scale up and down automatically, based on a policy. </a:t>
            </a:r>
          </a:p>
          <a:p>
            <a:pPr marL="171450" indent="-171450">
              <a:lnSpc>
                <a:spcPct val="115000"/>
              </a:lnSpc>
              <a:spcAft>
                <a:spcPts val="600"/>
              </a:spcAft>
              <a:buClr>
                <a:schemeClr val="dk1"/>
              </a:buClr>
              <a:buSzPts val="1100"/>
              <a:buFont typeface="Arial" panose="020B0604020202020204" pitchFamily="34" charset="0"/>
              <a:buChar char="•"/>
            </a:pPr>
            <a:r>
              <a:rPr lang="en-GB" sz="1200" b="0" i="0" u="none" strike="noStrike" cap="none" dirty="0">
                <a:solidFill>
                  <a:srgbClr val="000000"/>
                </a:solidFill>
                <a:latin typeface="Arial"/>
                <a:ea typeface="Arial"/>
                <a:cs typeface="Arial"/>
                <a:sym typeface="Arial"/>
              </a:rPr>
              <a:t>A policy can be based on a metric like free storage.</a:t>
            </a:r>
          </a:p>
          <a:p>
            <a:pPr marL="171450" indent="-171450">
              <a:lnSpc>
                <a:spcPct val="115000"/>
              </a:lnSpc>
              <a:spcAft>
                <a:spcPts val="600"/>
              </a:spcAft>
              <a:buClr>
                <a:schemeClr val="dk1"/>
              </a:buClr>
              <a:buSzPts val="1100"/>
              <a:buFont typeface="Arial" panose="020B0604020202020204" pitchFamily="34" charset="0"/>
              <a:buChar char="•"/>
            </a:pPr>
            <a:r>
              <a:rPr lang="en-GB" sz="1200" b="0" i="1" u="sng" strike="noStrike" cap="none" dirty="0">
                <a:solidFill>
                  <a:srgbClr val="000000"/>
                </a:solidFill>
                <a:latin typeface="Arial"/>
                <a:ea typeface="Arial"/>
                <a:cs typeface="Arial"/>
                <a:sym typeface="Arial"/>
              </a:rPr>
              <a:t>A common example is:</a:t>
            </a:r>
            <a:r>
              <a:rPr lang="en-GB" sz="1200" b="0" i="0" u="none" strike="noStrike" cap="none" dirty="0">
                <a:solidFill>
                  <a:srgbClr val="000000"/>
                </a:solidFill>
                <a:latin typeface="Arial"/>
                <a:ea typeface="Arial"/>
                <a:cs typeface="Arial"/>
                <a:sym typeface="Arial"/>
              </a:rPr>
              <a:t> if there is only 10% free storage → Scale up</a:t>
            </a:r>
          </a:p>
          <a:p>
            <a:pPr marL="171450" indent="-171450">
              <a:lnSpc>
                <a:spcPct val="115000"/>
              </a:lnSpc>
              <a:spcAft>
                <a:spcPts val="600"/>
              </a:spcAft>
              <a:buClr>
                <a:schemeClr val="dk1"/>
              </a:buClr>
              <a:buSzPts val="1100"/>
              <a:buFont typeface="Arial" panose="020B0604020202020204" pitchFamily="34" charset="0"/>
              <a:buChar char="•"/>
            </a:pPr>
            <a:r>
              <a:rPr lang="en-GB" sz="1200" b="0" i="0" u="none" strike="noStrike" cap="none" dirty="0">
                <a:solidFill>
                  <a:srgbClr val="000000"/>
                </a:solidFill>
                <a:latin typeface="Arial"/>
                <a:ea typeface="Arial"/>
                <a:cs typeface="Arial"/>
                <a:sym typeface="Arial"/>
              </a:rPr>
              <a:t>You can enable auto-scaling in the RDS properties.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2"/>
        <p:cNvGrpSpPr/>
        <p:nvPr/>
      </p:nvGrpSpPr>
      <p:grpSpPr>
        <a:xfrm>
          <a:off x="0" y="0"/>
          <a:ext cx="0" cy="0"/>
          <a:chOff x="0" y="0"/>
          <a:chExt cx="0" cy="0"/>
        </a:xfrm>
      </p:grpSpPr>
      <p:sp>
        <p:nvSpPr>
          <p:cNvPr id="249" name="Rectangle 24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Google Shape;243;p45"/>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Aft>
                <a:spcPts val="0"/>
              </a:spcAft>
            </a:pPr>
            <a:r>
              <a:rPr lang="en-US" sz="2400" kern="1200">
                <a:solidFill>
                  <a:schemeClr val="bg1"/>
                </a:solidFill>
                <a:latin typeface="+mj-lt"/>
                <a:ea typeface="+mj-ea"/>
                <a:cs typeface="+mj-cs"/>
              </a:rPr>
              <a:t>RDS Autoscaling horizontal vs vertical diagram</a:t>
            </a:r>
          </a:p>
        </p:txBody>
      </p:sp>
      <p:pic>
        <p:nvPicPr>
          <p:cNvPr id="244" name="Google Shape;244;p45"/>
          <p:cNvPicPr preferRelativeResize="0"/>
          <p:nvPr/>
        </p:nvPicPr>
        <p:blipFill>
          <a:blip r:embed="rId3"/>
          <a:stretch>
            <a:fillRect/>
          </a:stretch>
        </p:blipFill>
        <p:spPr>
          <a:xfrm>
            <a:off x="1706218" y="1256420"/>
            <a:ext cx="5731563" cy="329564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8"/>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Google Shape;249;p46"/>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4100" kern="1200">
                <a:solidFill>
                  <a:schemeClr val="tx1"/>
                </a:solidFill>
                <a:latin typeface="+mj-lt"/>
                <a:ea typeface="+mj-ea"/>
                <a:cs typeface="+mj-cs"/>
              </a:rPr>
              <a:t>SQS Autoscaling</a:t>
            </a:r>
          </a:p>
        </p:txBody>
      </p:sp>
      <p:sp>
        <p:nvSpPr>
          <p:cNvPr id="25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Google Shape;250;p46"/>
          <p:cNvSpPr txBox="1">
            <a:spLocks noGrp="1"/>
          </p:cNvSpPr>
          <p:nvPr>
            <p:ph sz="half" idx="1"/>
          </p:nvPr>
        </p:nvSpPr>
        <p:spPr>
          <a:xfrm>
            <a:off x="270267" y="1995678"/>
            <a:ext cx="4198132" cy="2810350"/>
          </a:xfrm>
          <a:prstGeom prst="rect">
            <a:avLst/>
          </a:prstGeom>
        </p:spPr>
        <p:txBody>
          <a:bodyPr spcFirstLastPara="1" vert="horz" lIns="91440" tIns="45720" rIns="91440" bIns="45720" rtlCol="0" anchor="t" anchorCtr="0">
            <a:normAutofit fontScale="92500" lnSpcReduction="10000"/>
          </a:bodyPr>
          <a:lstStyle/>
          <a:p>
            <a:pPr marL="0" lvl="0" indent="-228600" defTabSz="914400">
              <a:spcBef>
                <a:spcPts val="300"/>
              </a:spcBef>
              <a:spcAft>
                <a:spcPts val="300"/>
              </a:spcAft>
            </a:pPr>
            <a:r>
              <a:rPr lang="en-US" sz="1000" dirty="0">
                <a:sym typeface="Arial"/>
              </a:rPr>
              <a:t>We have an </a:t>
            </a:r>
            <a:r>
              <a:rPr lang="en-US" sz="1000" b="1" dirty="0">
                <a:sym typeface="Arial"/>
              </a:rPr>
              <a:t>SQS queue</a:t>
            </a:r>
            <a:r>
              <a:rPr lang="en-US" sz="1000" dirty="0">
                <a:sym typeface="Arial"/>
              </a:rPr>
              <a:t>, and </a:t>
            </a:r>
            <a:r>
              <a:rPr lang="en-US" sz="1000" b="1" dirty="0">
                <a:sym typeface="Arial"/>
              </a:rPr>
              <a:t>an auto-scaling group</a:t>
            </a:r>
            <a:r>
              <a:rPr lang="en-US" sz="1000" dirty="0">
                <a:sym typeface="Arial"/>
              </a:rPr>
              <a:t> and the </a:t>
            </a:r>
            <a:r>
              <a:rPr lang="en-US" sz="1000" b="1" dirty="0">
                <a:sym typeface="Arial"/>
              </a:rPr>
              <a:t>EC2 instances</a:t>
            </a:r>
            <a:r>
              <a:rPr lang="en-US" sz="1000" dirty="0">
                <a:sym typeface="Arial"/>
              </a:rPr>
              <a:t> within the ASG are going to poll for messages from the SQS queue. </a:t>
            </a:r>
          </a:p>
          <a:p>
            <a:pPr marL="0" lvl="0" indent="-228600" defTabSz="914400">
              <a:spcBef>
                <a:spcPts val="300"/>
              </a:spcBef>
              <a:spcAft>
                <a:spcPts val="300"/>
              </a:spcAft>
            </a:pPr>
            <a:r>
              <a:rPr lang="en-US" sz="1000" dirty="0">
                <a:sym typeface="Arial"/>
              </a:rPr>
              <a:t>Now the idea is to scale the auto-scaling groups, automatically based on the queue size. </a:t>
            </a:r>
          </a:p>
          <a:p>
            <a:pPr marL="457200" lvl="0" indent="-228600" defTabSz="914400">
              <a:spcBef>
                <a:spcPts val="300"/>
              </a:spcBef>
              <a:spcAft>
                <a:spcPts val="300"/>
              </a:spcAft>
              <a:buSzPts val="1100"/>
            </a:pPr>
            <a:r>
              <a:rPr lang="en-US" sz="1000" dirty="0">
                <a:sym typeface="Arial"/>
              </a:rPr>
              <a:t>Therefore we can look at the CloudWatch metric called queue length or the approximate number of messages. which basically represents how many messages are left in the queue. </a:t>
            </a:r>
          </a:p>
          <a:p>
            <a:pPr marL="457200" lvl="0" indent="-228600" defTabSz="914400">
              <a:spcBef>
                <a:spcPts val="300"/>
              </a:spcBef>
              <a:spcAft>
                <a:spcPts val="300"/>
              </a:spcAft>
              <a:buSzPts val="1100"/>
            </a:pPr>
            <a:r>
              <a:rPr lang="en-US" sz="1000" dirty="0">
                <a:sym typeface="Arial"/>
              </a:rPr>
              <a:t>And then you can set the alarm if this metric is over for example 1000, which means there are 1000 messages in the queue waiting to be processed, which means we are lagging on the processing. </a:t>
            </a:r>
          </a:p>
          <a:p>
            <a:pPr marL="457200" lvl="0" indent="-228600" defTabSz="914400">
              <a:spcBef>
                <a:spcPts val="300"/>
              </a:spcBef>
              <a:spcAft>
                <a:spcPts val="300"/>
              </a:spcAft>
              <a:buSzPts val="1100"/>
            </a:pPr>
            <a:r>
              <a:rPr lang="en-US" sz="1000" dirty="0">
                <a:sym typeface="Arial"/>
              </a:rPr>
              <a:t>Therefore, we are going to create an alarm saying, over 1000 is going to be an alarm, and this alarm is going to trigger a scaling action in your auto-scaling group. Because we don't have enough EC2 instances. </a:t>
            </a:r>
          </a:p>
          <a:p>
            <a:pPr marL="457200" lvl="0" indent="-228600" defTabSz="914400">
              <a:spcBef>
                <a:spcPts val="300"/>
              </a:spcBef>
              <a:spcAft>
                <a:spcPts val="300"/>
              </a:spcAft>
              <a:buSzPts val="1100"/>
            </a:pPr>
            <a:r>
              <a:rPr lang="en-US" sz="1000" dirty="0">
                <a:sym typeface="Arial"/>
              </a:rPr>
              <a:t>Therefore more EC2 instances are going to be added to your auto-scaling group, which will scale. </a:t>
            </a:r>
          </a:p>
          <a:p>
            <a:pPr marL="457200" lvl="0" indent="-228600" defTabSz="914400">
              <a:spcBef>
                <a:spcPts val="300"/>
              </a:spcBef>
              <a:spcAft>
                <a:spcPts val="300"/>
              </a:spcAft>
              <a:buSzPts val="1100"/>
            </a:pPr>
            <a:r>
              <a:rPr lang="en-US" sz="1000" dirty="0">
                <a:sym typeface="Arial"/>
              </a:rPr>
              <a:t>Therefore, the message will be processed faster. The SQS size will decrease and you will have scaled for it. And this works in both ways. </a:t>
            </a:r>
          </a:p>
          <a:p>
            <a:pPr marL="457200" lvl="0" indent="-228600" defTabSz="914400">
              <a:spcBef>
                <a:spcPts val="300"/>
              </a:spcBef>
              <a:spcAft>
                <a:spcPts val="300"/>
              </a:spcAft>
              <a:buSzPts val="1100"/>
            </a:pPr>
            <a:r>
              <a:rPr lang="en-US" sz="1000" dirty="0">
                <a:sym typeface="Arial"/>
              </a:rPr>
              <a:t>You can scale up or scale down. So this is the main idea of using an auto-scaling group and SQS queue.</a:t>
            </a:r>
          </a:p>
        </p:txBody>
      </p:sp>
      <p:pic>
        <p:nvPicPr>
          <p:cNvPr id="251" name="Google Shape;251;p46"/>
          <p:cNvPicPr preferRelativeResize="0"/>
          <p:nvPr/>
        </p:nvPicPr>
        <p:blipFill>
          <a:blip r:embed="rId3"/>
          <a:stretch>
            <a:fillRect/>
          </a:stretch>
        </p:blipFill>
        <p:spPr>
          <a:xfrm>
            <a:off x="4574286" y="1404896"/>
            <a:ext cx="4094226" cy="233370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Google Shape;136;p2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dirty="0">
                <a:solidFill>
                  <a:schemeClr val="tx1"/>
                </a:solidFill>
                <a:latin typeface="+mj-lt"/>
                <a:ea typeface="+mj-ea"/>
                <a:cs typeface="+mj-cs"/>
                <a:sym typeface="Economica"/>
              </a:rPr>
              <a:t>Auto Scaling - </a:t>
            </a:r>
            <a:r>
              <a:rPr lang="en-US" sz="4100" kern="1200" dirty="0">
                <a:solidFill>
                  <a:schemeClr val="tx1"/>
                </a:solidFill>
                <a:highlight>
                  <a:srgbClr val="FFFFFF"/>
                </a:highlight>
                <a:latin typeface="+mj-lt"/>
                <a:ea typeface="+mj-ea"/>
                <a:cs typeface="+mj-cs"/>
                <a:sym typeface="Economica"/>
              </a:rPr>
              <a:t>Supported resources</a:t>
            </a:r>
            <a:endParaRPr lang="en-US" sz="4100" kern="1200" dirty="0">
              <a:solidFill>
                <a:schemeClr val="tx1"/>
              </a:solidFill>
              <a:latin typeface="+mj-lt"/>
              <a:ea typeface="+mj-ea"/>
              <a:cs typeface="+mj-cs"/>
              <a:sym typeface="Economica"/>
            </a:endParaRPr>
          </a:p>
        </p:txBody>
      </p:sp>
      <p:sp>
        <p:nvSpPr>
          <p:cNvPr id="14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29"/>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lnSpcReduction="10000"/>
          </a:bodyPr>
          <a:lstStyle/>
          <a:p>
            <a:pPr marL="0" lvl="0" indent="-228600" defTabSz="914400">
              <a:spcBef>
                <a:spcPts val="300"/>
              </a:spcBef>
              <a:spcAft>
                <a:spcPts val="300"/>
              </a:spcAft>
              <a:buClr>
                <a:schemeClr val="dk1"/>
              </a:buClr>
              <a:buSzPts val="1100"/>
            </a:pPr>
            <a:r>
              <a:rPr lang="en-US" sz="1700" b="1" dirty="0"/>
              <a:t>AWS Auto Scaling</a:t>
            </a:r>
            <a:r>
              <a:rPr lang="en-US" sz="1700" dirty="0"/>
              <a:t> </a:t>
            </a:r>
            <a:r>
              <a:rPr lang="en-US" sz="1700" u="sng" dirty="0"/>
              <a:t>supports the use of scaling plans for the following services and resources:</a:t>
            </a:r>
          </a:p>
          <a:p>
            <a:pPr marL="457200" lvl="0" indent="-228600" defTabSz="914400">
              <a:spcBef>
                <a:spcPts val="300"/>
              </a:spcBef>
              <a:spcAft>
                <a:spcPts val="300"/>
              </a:spcAft>
              <a:buClr>
                <a:schemeClr val="dk1"/>
              </a:buClr>
              <a:buSzPts val="1100"/>
            </a:pPr>
            <a:r>
              <a:rPr lang="en-US" sz="1700" b="1" dirty="0"/>
              <a:t>Amazon Aurora</a:t>
            </a:r>
            <a:r>
              <a:rPr lang="en-US" sz="1700" dirty="0"/>
              <a:t> – Increase or decrease the number of Aurora read replicas that are provisioned for an Aurora DB cluster.</a:t>
            </a:r>
          </a:p>
          <a:p>
            <a:pPr marL="457200" lvl="0" indent="-228600" defTabSz="914400">
              <a:spcBef>
                <a:spcPts val="300"/>
              </a:spcBef>
              <a:spcAft>
                <a:spcPts val="300"/>
              </a:spcAft>
              <a:buClr>
                <a:schemeClr val="dk1"/>
              </a:buClr>
              <a:buSzPts val="1100"/>
            </a:pPr>
            <a:r>
              <a:rPr lang="en-US" sz="1700" b="1" dirty="0"/>
              <a:t>Amazon EC2 Auto Scaling</a:t>
            </a:r>
            <a:r>
              <a:rPr lang="en-US" sz="1700" dirty="0"/>
              <a:t> – Launch or terminate EC2 instances by increasing or decreasing the desired capacity of an Auto Scaling group.</a:t>
            </a:r>
          </a:p>
          <a:p>
            <a:pPr marL="457200" lvl="0" indent="-228600" defTabSz="914400">
              <a:spcBef>
                <a:spcPts val="300"/>
              </a:spcBef>
              <a:spcAft>
                <a:spcPts val="300"/>
              </a:spcAft>
              <a:buClr>
                <a:schemeClr val="dk1"/>
              </a:buClr>
              <a:buSzPts val="1100"/>
            </a:pPr>
            <a:r>
              <a:rPr lang="en-US" sz="1700" b="1" dirty="0"/>
              <a:t>Amazon Elastic Container Service</a:t>
            </a:r>
            <a:r>
              <a:rPr lang="en-US" sz="1700" dirty="0"/>
              <a:t> – Increase or decrease the desired task count in Amazon ECS.</a:t>
            </a:r>
          </a:p>
          <a:p>
            <a:pPr marL="457200" lvl="0" indent="-228600" defTabSz="914400">
              <a:spcBef>
                <a:spcPts val="300"/>
              </a:spcBef>
              <a:spcAft>
                <a:spcPts val="300"/>
              </a:spcAft>
              <a:buClr>
                <a:schemeClr val="dk1"/>
              </a:buClr>
              <a:buSzPts val="1100"/>
            </a:pPr>
            <a:r>
              <a:rPr lang="en-US" sz="1700" b="1" dirty="0"/>
              <a:t>Amazon DynamoDB</a:t>
            </a:r>
            <a:r>
              <a:rPr lang="en-US" sz="1700" dirty="0"/>
              <a:t> – Increase or decrease the provisioned read and write capacity of a DynamoDB table or a global secondary index.</a:t>
            </a:r>
          </a:p>
          <a:p>
            <a:pPr marL="457200" lvl="0" indent="-228600" defTabSz="914400">
              <a:spcBef>
                <a:spcPts val="300"/>
              </a:spcBef>
              <a:spcAft>
                <a:spcPts val="300"/>
              </a:spcAft>
              <a:buClr>
                <a:schemeClr val="dk1"/>
              </a:buClr>
              <a:buSzPts val="1100"/>
            </a:pPr>
            <a:r>
              <a:rPr lang="en-US" sz="1700" b="1" dirty="0"/>
              <a:t>Spot Fleet</a:t>
            </a:r>
            <a:r>
              <a:rPr lang="en-US" sz="1700" dirty="0"/>
              <a:t> – Launch or terminate EC2 instances by increasing or decreasing the target capacity of a Spot Fleet.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5"/>
        <p:cNvGrpSpPr/>
        <p:nvPr/>
      </p:nvGrpSpPr>
      <p:grpSpPr>
        <a:xfrm>
          <a:off x="0" y="0"/>
          <a:ext cx="0" cy="0"/>
          <a:chOff x="0" y="0"/>
          <a:chExt cx="0" cy="0"/>
        </a:xfrm>
      </p:grpSpPr>
      <p:sp useBgFill="1">
        <p:nvSpPr>
          <p:cNvPr id="262" name="Rectangle 26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4" name="Rectangle 26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6" name="Rectangle 26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 name="Google Shape;256;p47"/>
          <p:cNvSpPr txBox="1">
            <a:spLocks noGrp="1"/>
          </p:cNvSpPr>
          <p:nvPr>
            <p:ph type="title"/>
          </p:nvPr>
        </p:nvSpPr>
        <p:spPr>
          <a:xfrm>
            <a:off x="836676" y="411480"/>
            <a:ext cx="7626096" cy="884682"/>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800" kern="1200">
                <a:solidFill>
                  <a:schemeClr val="tx1"/>
                </a:solidFill>
                <a:latin typeface="+mj-lt"/>
                <a:ea typeface="+mj-ea"/>
                <a:cs typeface="+mj-cs"/>
              </a:rPr>
              <a:t>SQS Autoscaling - Use target tracking with the right metric</a:t>
            </a:r>
          </a:p>
        </p:txBody>
      </p:sp>
      <p:sp>
        <p:nvSpPr>
          <p:cNvPr id="268" name="Rectangle 26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7" name="Google Shape;257;p47"/>
          <p:cNvSpPr txBox="1">
            <a:spLocks noGrp="1"/>
          </p:cNvSpPr>
          <p:nvPr>
            <p:ph sz="half" idx="1"/>
          </p:nvPr>
        </p:nvSpPr>
        <p:spPr>
          <a:xfrm>
            <a:off x="836676" y="1861457"/>
            <a:ext cx="7626096" cy="2771265"/>
          </a:xfrm>
          <a:prstGeom prst="rect">
            <a:avLst/>
          </a:prstGeom>
        </p:spPr>
        <p:txBody>
          <a:bodyPr spcFirstLastPara="1" vert="horz" lIns="91440" tIns="45720" rIns="91440" bIns="45720" rtlCol="0" anchorCtr="0">
            <a:normAutofit/>
          </a:bodyPr>
          <a:lstStyle/>
          <a:p>
            <a:pPr marL="0" lvl="0" indent="-228600" defTabSz="914400">
              <a:spcBef>
                <a:spcPts val="300"/>
              </a:spcBef>
              <a:spcAft>
                <a:spcPts val="300"/>
              </a:spcAft>
            </a:pPr>
            <a:r>
              <a:rPr lang="en-US" sz="1400" dirty="0">
                <a:sym typeface="Arial"/>
              </a:rPr>
              <a:t>If you use a </a:t>
            </a:r>
            <a:r>
              <a:rPr lang="en-US" sz="1400" b="1" dirty="0">
                <a:sym typeface="Arial"/>
              </a:rPr>
              <a:t>target tracking scaling policy</a:t>
            </a:r>
            <a:r>
              <a:rPr lang="en-US" sz="1400" dirty="0">
                <a:sym typeface="Arial"/>
              </a:rPr>
              <a:t> based on a custom </a:t>
            </a:r>
            <a:r>
              <a:rPr lang="en-US" sz="1400" b="1" dirty="0">
                <a:sym typeface="Arial"/>
              </a:rPr>
              <a:t>Amazon SQS queue metric</a:t>
            </a:r>
            <a:r>
              <a:rPr lang="en-US" sz="1400" dirty="0">
                <a:sym typeface="Arial"/>
              </a:rPr>
              <a:t>, dynamic scaling can adjust to the demand curve of your application more effectively.</a:t>
            </a:r>
          </a:p>
          <a:p>
            <a:pPr marL="0" lvl="0" indent="-228600" defTabSz="914400">
              <a:spcBef>
                <a:spcPts val="300"/>
              </a:spcBef>
              <a:spcAft>
                <a:spcPts val="300"/>
              </a:spcAft>
            </a:pPr>
            <a:r>
              <a:rPr lang="en-US" sz="1400" b="1" dirty="0">
                <a:sym typeface="Arial"/>
              </a:rPr>
              <a:t>The issue</a:t>
            </a:r>
            <a:r>
              <a:rPr lang="en-US" sz="1400" dirty="0">
                <a:sym typeface="Arial"/>
              </a:rPr>
              <a:t> with </a:t>
            </a:r>
            <a:r>
              <a:rPr lang="en-US" sz="1400" u="sng" dirty="0">
                <a:sym typeface="Arial"/>
              </a:rPr>
              <a:t>using a CloudWatch Amazon SQS metric</a:t>
            </a:r>
            <a:r>
              <a:rPr lang="en-US" sz="1400" dirty="0">
                <a:sym typeface="Arial"/>
              </a:rPr>
              <a:t> like </a:t>
            </a:r>
            <a:r>
              <a:rPr lang="en-US" sz="1400" b="1" dirty="0" err="1">
                <a:sym typeface="Arial"/>
              </a:rPr>
              <a:t>ApproximateNumberOfMessagesVisible</a:t>
            </a:r>
            <a:r>
              <a:rPr lang="en-US" sz="1400" dirty="0">
                <a:sym typeface="Arial"/>
              </a:rPr>
              <a:t> for target tracking is that the number of messages in the queue might not change proportionally to the size of the Auto Scaling group that processes messages from the queue. </a:t>
            </a:r>
          </a:p>
          <a:p>
            <a:pPr marL="0" lvl="0" indent="-228600" defTabSz="914400">
              <a:spcBef>
                <a:spcPts val="300"/>
              </a:spcBef>
              <a:spcAft>
                <a:spcPts val="300"/>
              </a:spcAft>
            </a:pPr>
            <a:r>
              <a:rPr lang="en-US" sz="1400" dirty="0">
                <a:sym typeface="Arial"/>
              </a:rPr>
              <a:t>That's because the number of messages in your SQS queue does not solely define the number of instances needed. </a:t>
            </a:r>
          </a:p>
          <a:p>
            <a:pPr marL="0" lvl="0" indent="-228600" defTabSz="914400">
              <a:spcBef>
                <a:spcPts val="300"/>
              </a:spcBef>
              <a:spcAft>
                <a:spcPts val="300"/>
              </a:spcAft>
            </a:pPr>
            <a:r>
              <a:rPr lang="en-US" sz="1400" dirty="0">
                <a:sym typeface="Arial"/>
              </a:rPr>
              <a:t>The number of instances in your Auto Scaling group can be driven by multiple factors, including how long it takes to process a message and the acceptable amount of latency (queue delay).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1"/>
        <p:cNvGrpSpPr/>
        <p:nvPr/>
      </p:nvGrpSpPr>
      <p:grpSpPr>
        <a:xfrm>
          <a:off x="0" y="0"/>
          <a:ext cx="0" cy="0"/>
          <a:chOff x="0" y="0"/>
          <a:chExt cx="0" cy="0"/>
        </a:xfrm>
      </p:grpSpPr>
      <p:sp useBgFill="1">
        <p:nvSpPr>
          <p:cNvPr id="268" name="Rectangle 26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0" name="Rectangle 26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2" name="Rectangle 27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 name="Google Shape;262;p48"/>
          <p:cNvSpPr txBox="1">
            <a:spLocks noGrp="1"/>
          </p:cNvSpPr>
          <p:nvPr>
            <p:ph type="title"/>
          </p:nvPr>
        </p:nvSpPr>
        <p:spPr>
          <a:xfrm>
            <a:off x="836676" y="411480"/>
            <a:ext cx="7626096" cy="884682"/>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800" kern="1200">
                <a:solidFill>
                  <a:schemeClr val="tx1"/>
                </a:solidFill>
                <a:latin typeface="+mj-lt"/>
                <a:ea typeface="+mj-ea"/>
                <a:cs typeface="+mj-cs"/>
              </a:rPr>
              <a:t>SQS Autoscaling - Use target tracking with the right metric - solution</a:t>
            </a:r>
          </a:p>
        </p:txBody>
      </p:sp>
      <p:sp>
        <p:nvSpPr>
          <p:cNvPr id="274" name="Rectangle 27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3" name="Google Shape;263;p48"/>
          <p:cNvSpPr txBox="1">
            <a:spLocks noGrp="1"/>
          </p:cNvSpPr>
          <p:nvPr>
            <p:ph sz="half" idx="1"/>
          </p:nvPr>
        </p:nvSpPr>
        <p:spPr>
          <a:xfrm>
            <a:off x="836676" y="1861457"/>
            <a:ext cx="7626096" cy="2771265"/>
          </a:xfrm>
          <a:prstGeom prst="rect">
            <a:avLst/>
          </a:prstGeom>
        </p:spPr>
        <p:txBody>
          <a:bodyPr spcFirstLastPara="1" vert="horz" lIns="91440" tIns="45720" rIns="91440" bIns="45720" rtlCol="0" anchorCtr="0">
            <a:normAutofit/>
          </a:bodyPr>
          <a:lstStyle/>
          <a:p>
            <a:pPr marL="0" lvl="0" indent="-228600" defTabSz="914400">
              <a:spcBef>
                <a:spcPts val="300"/>
              </a:spcBef>
              <a:spcAft>
                <a:spcPts val="300"/>
              </a:spcAft>
              <a:buClr>
                <a:schemeClr val="dk1"/>
              </a:buClr>
              <a:buSzPts val="1100"/>
            </a:pPr>
            <a:r>
              <a:rPr lang="en-US" sz="1200" dirty="0">
                <a:sym typeface="Arial"/>
              </a:rPr>
              <a:t>The solution is to use a backlog per instance metric with the target value being the acceptable backlog per instance to maintain. You can calculate these numbers as follows:</a:t>
            </a:r>
          </a:p>
          <a:p>
            <a:pPr marL="457200" lvl="0" indent="-228600" defTabSz="914400">
              <a:spcBef>
                <a:spcPts val="300"/>
              </a:spcBef>
              <a:spcAft>
                <a:spcPts val="300"/>
              </a:spcAft>
              <a:buSzPts val="1100"/>
            </a:pPr>
            <a:r>
              <a:rPr lang="en-US" sz="1200" b="1" dirty="0">
                <a:sym typeface="Arial"/>
              </a:rPr>
              <a:t>Backlog per instance:</a:t>
            </a:r>
            <a:r>
              <a:rPr lang="en-US" sz="1200" dirty="0">
                <a:sym typeface="Arial"/>
              </a:rPr>
              <a:t> </a:t>
            </a:r>
          </a:p>
          <a:p>
            <a:pPr marL="800100" lvl="1" indent="-228600" defTabSz="914400">
              <a:spcBef>
                <a:spcPts val="300"/>
              </a:spcBef>
              <a:spcAft>
                <a:spcPts val="300"/>
              </a:spcAft>
              <a:buSzPts val="1100"/>
            </a:pPr>
            <a:r>
              <a:rPr lang="en-US" sz="1200" dirty="0">
                <a:sym typeface="Arial"/>
              </a:rPr>
              <a:t>To calculate your backlog per instance, start with the </a:t>
            </a:r>
            <a:r>
              <a:rPr lang="en-US" sz="1200" dirty="0" err="1">
                <a:sym typeface="Arial"/>
              </a:rPr>
              <a:t>ApproximateNumberOfMessages</a:t>
            </a:r>
            <a:r>
              <a:rPr lang="en-US" sz="1200" dirty="0">
                <a:sym typeface="Arial"/>
              </a:rPr>
              <a:t> queue attribute to determine the length of the SQS queue (number of messages available for retrieval from the queue). </a:t>
            </a:r>
          </a:p>
          <a:p>
            <a:pPr marL="800100" lvl="1" indent="-228600" defTabSz="914400">
              <a:spcBef>
                <a:spcPts val="300"/>
              </a:spcBef>
              <a:spcAft>
                <a:spcPts val="300"/>
              </a:spcAft>
              <a:buSzPts val="1100"/>
            </a:pPr>
            <a:r>
              <a:rPr lang="en-US" sz="1200" dirty="0">
                <a:sym typeface="Arial"/>
              </a:rPr>
              <a:t>Divide that number by the fleet's running capacity, which for an Auto Scaling group is the number of instances in the </a:t>
            </a:r>
            <a:r>
              <a:rPr lang="en-US" sz="1200" dirty="0" err="1">
                <a:sym typeface="Arial"/>
              </a:rPr>
              <a:t>InService</a:t>
            </a:r>
            <a:r>
              <a:rPr lang="en-US" sz="1200" dirty="0">
                <a:sym typeface="Arial"/>
              </a:rPr>
              <a:t> state, to get the backlog per instance.</a:t>
            </a:r>
          </a:p>
          <a:p>
            <a:pPr marL="457200" lvl="0" indent="-228600" defTabSz="914400">
              <a:spcBef>
                <a:spcPts val="300"/>
              </a:spcBef>
              <a:spcAft>
                <a:spcPts val="300"/>
              </a:spcAft>
              <a:buSzPts val="1100"/>
            </a:pPr>
            <a:r>
              <a:rPr lang="en-US" sz="1200" b="1" dirty="0">
                <a:sym typeface="Arial"/>
              </a:rPr>
              <a:t>Acceptable backlog per instance:</a:t>
            </a:r>
            <a:r>
              <a:rPr lang="en-US" sz="1200" dirty="0">
                <a:sym typeface="Arial"/>
              </a:rPr>
              <a:t> </a:t>
            </a:r>
          </a:p>
          <a:p>
            <a:pPr marL="800100" lvl="1" indent="-228600" defTabSz="914400">
              <a:spcBef>
                <a:spcPts val="300"/>
              </a:spcBef>
              <a:spcAft>
                <a:spcPts val="300"/>
              </a:spcAft>
              <a:buSzPts val="1100"/>
            </a:pPr>
            <a:r>
              <a:rPr lang="en-US" sz="1200" dirty="0">
                <a:sym typeface="Arial"/>
              </a:rPr>
              <a:t>To calculate your target value, first determine what your application can accept in terms of latency. </a:t>
            </a:r>
          </a:p>
          <a:p>
            <a:pPr marL="800100" lvl="1" indent="-228600" defTabSz="914400">
              <a:spcBef>
                <a:spcPts val="300"/>
              </a:spcBef>
              <a:spcAft>
                <a:spcPts val="300"/>
              </a:spcAft>
              <a:buSzPts val="1100"/>
            </a:pPr>
            <a:r>
              <a:rPr lang="en-US" sz="1200" dirty="0">
                <a:sym typeface="Arial"/>
              </a:rPr>
              <a:t>Then, take the acceptable latency value and divide it by the average time that an EC2 instance takes to process a message.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7"/>
        <p:cNvGrpSpPr/>
        <p:nvPr/>
      </p:nvGrpSpPr>
      <p:grpSpPr>
        <a:xfrm>
          <a:off x="0" y="0"/>
          <a:ext cx="0" cy="0"/>
          <a:chOff x="0" y="0"/>
          <a:chExt cx="0" cy="0"/>
        </a:xfrm>
      </p:grpSpPr>
      <p:sp useBgFill="1">
        <p:nvSpPr>
          <p:cNvPr id="275" name="Rectangle 2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Google Shape;268;p49"/>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2300" kern="1200">
                <a:solidFill>
                  <a:schemeClr val="tx1"/>
                </a:solidFill>
                <a:latin typeface="+mj-lt"/>
                <a:ea typeface="+mj-ea"/>
                <a:cs typeface="+mj-cs"/>
              </a:rPr>
              <a:t>SQS Autoscaling - Use target tracking with the right metric</a:t>
            </a:r>
          </a:p>
        </p:txBody>
      </p:sp>
      <p:sp>
        <p:nvSpPr>
          <p:cNvPr id="27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Google Shape;269;p49"/>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300"/>
              </a:spcBef>
              <a:spcAft>
                <a:spcPts val="300"/>
              </a:spcAft>
              <a:buClr>
                <a:schemeClr val="dk1"/>
              </a:buClr>
              <a:buSzPts val="1100"/>
            </a:pPr>
            <a:r>
              <a:rPr lang="en-US" sz="1050" dirty="0">
                <a:sym typeface="Arial"/>
              </a:rPr>
              <a:t>The following procedures demonstrate how to publish the custom metric and create the target tracking scaling policy that configures your Auto Scaling group to scale based on these calculations.</a:t>
            </a:r>
          </a:p>
          <a:p>
            <a:pPr marL="0" lvl="0" indent="-228600" defTabSz="914400">
              <a:spcBef>
                <a:spcPts val="300"/>
              </a:spcBef>
              <a:spcAft>
                <a:spcPts val="300"/>
              </a:spcAft>
              <a:buClr>
                <a:schemeClr val="dk1"/>
              </a:buClr>
              <a:buSzPts val="1100"/>
            </a:pPr>
            <a:r>
              <a:rPr lang="en-US" sz="1050" b="1" dirty="0">
                <a:sym typeface="Arial"/>
              </a:rPr>
              <a:t>There are three main parts to this configuration:</a:t>
            </a:r>
          </a:p>
          <a:p>
            <a:pPr marL="457200" lvl="0" indent="-228600" defTabSz="914400">
              <a:spcBef>
                <a:spcPts val="300"/>
              </a:spcBef>
              <a:spcAft>
                <a:spcPts val="300"/>
              </a:spcAft>
              <a:buSzPts val="1100"/>
            </a:pPr>
            <a:r>
              <a:rPr lang="en-US" sz="1050" dirty="0">
                <a:sym typeface="Arial"/>
              </a:rPr>
              <a:t>An Auto Scaling group to manage EC2 instances for the purposes of processing messages from an SQS queue.</a:t>
            </a:r>
          </a:p>
          <a:p>
            <a:pPr marL="457200" lvl="0" indent="-228600" defTabSz="914400">
              <a:spcBef>
                <a:spcPts val="300"/>
              </a:spcBef>
              <a:spcAft>
                <a:spcPts val="300"/>
              </a:spcAft>
              <a:buSzPts val="1100"/>
            </a:pPr>
            <a:r>
              <a:rPr lang="en-US" sz="1050" dirty="0">
                <a:sym typeface="Arial"/>
              </a:rPr>
              <a:t>A custom metric to send to Amazon CloudWatch that measures the number of messages in the queue per EC2 instance in the Auto Scaling group.</a:t>
            </a:r>
          </a:p>
          <a:p>
            <a:pPr marL="457200" lvl="0" indent="-228600" defTabSz="914400">
              <a:spcBef>
                <a:spcPts val="300"/>
              </a:spcBef>
              <a:spcAft>
                <a:spcPts val="300"/>
              </a:spcAft>
              <a:buSzPts val="1100"/>
            </a:pPr>
            <a:r>
              <a:rPr lang="en-US" sz="1050" dirty="0">
                <a:sym typeface="Arial"/>
              </a:rPr>
              <a:t>A target tracking policy that configures your Auto Scaling group to scale based on the custom metric and a set target value. CloudWatch alarms invoke the scaling policy.</a:t>
            </a:r>
          </a:p>
        </p:txBody>
      </p:sp>
      <p:pic>
        <p:nvPicPr>
          <p:cNvPr id="270" name="Google Shape;270;p49"/>
          <p:cNvPicPr preferRelativeResize="0"/>
          <p:nvPr/>
        </p:nvPicPr>
        <p:blipFill>
          <a:blip r:embed="rId3"/>
          <a:stretch>
            <a:fillRect/>
          </a:stretch>
        </p:blipFill>
        <p:spPr>
          <a:xfrm>
            <a:off x="4574286" y="1333247"/>
            <a:ext cx="4094226" cy="247700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4"/>
        <p:cNvGrpSpPr/>
        <p:nvPr/>
      </p:nvGrpSpPr>
      <p:grpSpPr>
        <a:xfrm>
          <a:off x="0" y="0"/>
          <a:ext cx="0" cy="0"/>
          <a:chOff x="0" y="0"/>
          <a:chExt cx="0" cy="0"/>
        </a:xfrm>
      </p:grpSpPr>
      <p:sp useBgFill="1">
        <p:nvSpPr>
          <p:cNvPr id="281" name="Rectangle 280">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Google Shape;275;p50"/>
          <p:cNvSpPr txBox="1">
            <a:spLocks noGrp="1"/>
          </p:cNvSpPr>
          <p:nvPr>
            <p:ph type="title"/>
          </p:nvPr>
        </p:nvSpPr>
        <p:spPr>
          <a:xfrm>
            <a:off x="630936" y="377190"/>
            <a:ext cx="7882128" cy="1481328"/>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4100" kern="1200">
                <a:solidFill>
                  <a:schemeClr val="tx1"/>
                </a:solidFill>
                <a:latin typeface="+mj-lt"/>
                <a:ea typeface="+mj-ea"/>
                <a:cs typeface="+mj-cs"/>
              </a:rPr>
              <a:t>Lambda scaling</a:t>
            </a:r>
          </a:p>
        </p:txBody>
      </p:sp>
      <p:sp>
        <p:nvSpPr>
          <p:cNvPr id="283" name="Rectangle 28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435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5" name="Rectangle 28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170557"/>
            <a:ext cx="7879842"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6" name="Google Shape;276;p50"/>
          <p:cNvSpPr txBox="1">
            <a:spLocks noGrp="1"/>
          </p:cNvSpPr>
          <p:nvPr>
            <p:ph sz="half" idx="1"/>
          </p:nvPr>
        </p:nvSpPr>
        <p:spPr>
          <a:xfrm>
            <a:off x="630936" y="2496312"/>
            <a:ext cx="7882128" cy="2036826"/>
          </a:xfrm>
          <a:prstGeom prst="rect">
            <a:avLst/>
          </a:prstGeom>
        </p:spPr>
        <p:txBody>
          <a:bodyPr spcFirstLastPara="1" vert="horz" lIns="91440" tIns="45720" rIns="91440" bIns="45720" rtlCol="0" anchorCtr="0">
            <a:normAutofit fontScale="92500" lnSpcReduction="10000"/>
          </a:bodyPr>
          <a:lstStyle/>
          <a:p>
            <a:pPr marL="0" lvl="0" indent="-228600" defTabSz="914400">
              <a:spcBef>
                <a:spcPts val="800"/>
              </a:spcBef>
              <a:spcAft>
                <a:spcPts val="0"/>
              </a:spcAft>
            </a:pPr>
            <a:r>
              <a:rPr lang="en-US" sz="1400" b="1" dirty="0">
                <a:sym typeface="Arial"/>
              </a:rPr>
              <a:t>Concurrency </a:t>
            </a:r>
            <a:r>
              <a:rPr lang="en-US" sz="1400" dirty="0">
                <a:sym typeface="Arial"/>
              </a:rPr>
              <a:t>is the number of in-flight requests your AWS Lambda function is handling at the same time. </a:t>
            </a:r>
          </a:p>
          <a:p>
            <a:pPr marL="0" lvl="0" indent="-228600" defTabSz="914400">
              <a:spcBef>
                <a:spcPts val="800"/>
              </a:spcBef>
              <a:spcAft>
                <a:spcPts val="0"/>
              </a:spcAft>
            </a:pPr>
            <a:r>
              <a:rPr lang="en-US" sz="1400" dirty="0">
                <a:sym typeface="Arial"/>
              </a:rPr>
              <a:t>For each concurrent request, Lambda provisions a separate instance of your execution environment. </a:t>
            </a:r>
          </a:p>
          <a:p>
            <a:pPr marL="0" lvl="0" indent="-228600" defTabSz="914400">
              <a:spcBef>
                <a:spcPts val="1200"/>
              </a:spcBef>
              <a:spcAft>
                <a:spcPts val="0"/>
              </a:spcAft>
            </a:pPr>
            <a:r>
              <a:rPr lang="en-US" sz="1400" dirty="0">
                <a:sym typeface="Arial"/>
              </a:rPr>
              <a:t>As your functions receive more requests, Lambda automatically handles scaling the number of execution environments until you reach your account's concurrency limit. </a:t>
            </a:r>
          </a:p>
          <a:p>
            <a:pPr marL="0" lvl="0" indent="-228600" defTabSz="914400">
              <a:spcBef>
                <a:spcPts val="400"/>
              </a:spcBef>
              <a:spcAft>
                <a:spcPts val="400"/>
              </a:spcAft>
            </a:pPr>
            <a:r>
              <a:rPr lang="en-US" sz="1400" dirty="0">
                <a:sym typeface="Arial"/>
              </a:rPr>
              <a:t>By default, Lambda provides your account with a total </a:t>
            </a:r>
            <a:r>
              <a:rPr lang="en-US" sz="1400" b="1" dirty="0">
                <a:sym typeface="Arial"/>
              </a:rPr>
              <a:t>concurrency limit of 1,000 across all functions in a region</a:t>
            </a:r>
            <a:r>
              <a:rPr lang="en-US" sz="1400" dirty="0">
                <a:sym typeface="Arial"/>
              </a:rPr>
              <a:t>. </a:t>
            </a:r>
          </a:p>
          <a:p>
            <a:pPr marL="0" lvl="0" indent="-228600" defTabSz="914400">
              <a:spcBef>
                <a:spcPts val="400"/>
              </a:spcBef>
              <a:spcAft>
                <a:spcPts val="400"/>
              </a:spcAft>
            </a:pPr>
            <a:r>
              <a:rPr lang="en-US" sz="1400" dirty="0">
                <a:sym typeface="Arial"/>
              </a:rPr>
              <a:t>To support your specific account needs, you can request a quota increase and configure function-level concurrency controls so that your critical functions don't experience throttling.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0"/>
        <p:cNvGrpSpPr/>
        <p:nvPr/>
      </p:nvGrpSpPr>
      <p:grpSpPr>
        <a:xfrm>
          <a:off x="0" y="0"/>
          <a:ext cx="0" cy="0"/>
          <a:chOff x="0" y="0"/>
          <a:chExt cx="0" cy="0"/>
        </a:xfrm>
      </p:grpSpPr>
      <p:sp useBgFill="1">
        <p:nvSpPr>
          <p:cNvPr id="288" name="Rectangle 28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Google Shape;281;p51"/>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2300" kern="1200">
                <a:solidFill>
                  <a:schemeClr val="tx1"/>
                </a:solidFill>
                <a:latin typeface="+mj-lt"/>
                <a:ea typeface="+mj-ea"/>
                <a:cs typeface="+mj-cs"/>
              </a:rPr>
              <a:t>Lambda scaling - Understanding and visualizing concurrency</a:t>
            </a:r>
          </a:p>
        </p:txBody>
      </p:sp>
      <p:sp>
        <p:nvSpPr>
          <p:cNvPr id="29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Google Shape;282;p51"/>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pPr>
            <a:r>
              <a:rPr lang="en-US" sz="1100" dirty="0">
                <a:sym typeface="Arial"/>
              </a:rPr>
              <a:t>Lambda invokes your function in a secure and isolated execution environment. </a:t>
            </a:r>
          </a:p>
          <a:p>
            <a:pPr marL="0" lvl="0" indent="-228600" defTabSz="914400">
              <a:spcBef>
                <a:spcPts val="800"/>
              </a:spcBef>
              <a:spcAft>
                <a:spcPts val="0"/>
              </a:spcAft>
            </a:pPr>
            <a:r>
              <a:rPr lang="en-US" sz="1100" dirty="0">
                <a:sym typeface="Arial"/>
              </a:rPr>
              <a:t>To handle a request, Lambda must first initialize an execution environment (</a:t>
            </a:r>
            <a:r>
              <a:rPr lang="en-US" sz="1100" b="1" dirty="0">
                <a:sym typeface="Arial"/>
              </a:rPr>
              <a:t>the Init phase</a:t>
            </a:r>
            <a:r>
              <a:rPr lang="en-US" sz="1100" dirty="0">
                <a:sym typeface="Arial"/>
              </a:rPr>
              <a:t>), before using it to invoke your function (</a:t>
            </a:r>
            <a:r>
              <a:rPr lang="en-US" sz="1100" b="1" dirty="0">
                <a:sym typeface="Arial"/>
              </a:rPr>
              <a:t>the Invoke phase</a:t>
            </a:r>
            <a:r>
              <a:rPr lang="en-US" sz="1100" dirty="0">
                <a:sym typeface="Arial"/>
              </a:rPr>
              <a:t>).</a:t>
            </a:r>
          </a:p>
          <a:p>
            <a:pPr marL="0" lvl="0" indent="-228600" defTabSz="914400">
              <a:spcBef>
                <a:spcPts val="1200"/>
              </a:spcBef>
              <a:spcAft>
                <a:spcPts val="0"/>
              </a:spcAft>
            </a:pPr>
            <a:r>
              <a:rPr lang="en-US" sz="1100" dirty="0">
                <a:sym typeface="Arial"/>
              </a:rPr>
              <a:t>When your function receives its very first request (represented by the yellow circle with label 1), Lambda creates a </a:t>
            </a:r>
            <a:r>
              <a:rPr lang="en-US" sz="1100" i="1" dirty="0">
                <a:sym typeface="Arial"/>
              </a:rPr>
              <a:t>new execution environment </a:t>
            </a:r>
            <a:r>
              <a:rPr lang="en-US" sz="1100" dirty="0">
                <a:sym typeface="Arial"/>
              </a:rPr>
              <a:t>and runs the code outside your main handler during the Init phase. </a:t>
            </a:r>
          </a:p>
          <a:p>
            <a:pPr marL="0" lvl="0" indent="-228600" defTabSz="914400">
              <a:spcBef>
                <a:spcPts val="400"/>
              </a:spcBef>
              <a:spcAft>
                <a:spcPts val="400"/>
              </a:spcAft>
            </a:pPr>
            <a:r>
              <a:rPr lang="en-US" sz="1100" dirty="0">
                <a:sym typeface="Arial"/>
              </a:rPr>
              <a:t>Then, Lambda runs your function's main handler code during the Invoke phase. </a:t>
            </a:r>
          </a:p>
          <a:p>
            <a:pPr marL="0" lvl="0" indent="-228600" defTabSz="914400">
              <a:spcBef>
                <a:spcPts val="400"/>
              </a:spcBef>
              <a:spcAft>
                <a:spcPts val="400"/>
              </a:spcAft>
            </a:pPr>
            <a:r>
              <a:rPr lang="en-US" sz="1100" dirty="0">
                <a:sym typeface="Arial"/>
              </a:rPr>
              <a:t>During this entire process, this execution environment is busy and cannot process other requests.</a:t>
            </a:r>
          </a:p>
        </p:txBody>
      </p:sp>
      <p:pic>
        <p:nvPicPr>
          <p:cNvPr id="283" name="Google Shape;283;p51"/>
          <p:cNvPicPr preferRelativeResize="0"/>
          <p:nvPr/>
        </p:nvPicPr>
        <p:blipFill>
          <a:blip r:embed="rId3"/>
          <a:stretch>
            <a:fillRect/>
          </a:stretch>
        </p:blipFill>
        <p:spPr>
          <a:xfrm>
            <a:off x="4574286" y="1824554"/>
            <a:ext cx="4094226" cy="149439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7"/>
        <p:cNvGrpSpPr/>
        <p:nvPr/>
      </p:nvGrpSpPr>
      <p:grpSpPr>
        <a:xfrm>
          <a:off x="0" y="0"/>
          <a:ext cx="0" cy="0"/>
          <a:chOff x="0" y="0"/>
          <a:chExt cx="0" cy="0"/>
        </a:xfrm>
      </p:grpSpPr>
      <p:sp useBgFill="1">
        <p:nvSpPr>
          <p:cNvPr id="295" name="Rectangle 29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Google Shape;288;p52"/>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2300" kern="1200">
                <a:solidFill>
                  <a:schemeClr val="tx1"/>
                </a:solidFill>
                <a:latin typeface="+mj-lt"/>
                <a:ea typeface="+mj-ea"/>
                <a:cs typeface="+mj-cs"/>
              </a:rPr>
              <a:t>Lambda scaling - Understanding and visualizing concurrency</a:t>
            </a:r>
          </a:p>
        </p:txBody>
      </p:sp>
      <p:sp>
        <p:nvSpPr>
          <p:cNvPr id="29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Google Shape;289;p52"/>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pPr>
            <a:r>
              <a:rPr lang="en-US" sz="1100" dirty="0">
                <a:sym typeface="Arial"/>
              </a:rPr>
              <a:t>When Lambda finishes processing the first request, this execution environment can then process additional requests for the same function.</a:t>
            </a:r>
          </a:p>
          <a:p>
            <a:pPr marL="0" lvl="0" indent="-228600" defTabSz="914400">
              <a:spcBef>
                <a:spcPts val="800"/>
              </a:spcBef>
              <a:spcAft>
                <a:spcPts val="0"/>
              </a:spcAft>
            </a:pPr>
            <a:r>
              <a:rPr lang="en-US" sz="1100" dirty="0">
                <a:sym typeface="Arial"/>
              </a:rPr>
              <a:t>For subsequent requests, Lambda doesn't need to re-initialize the environment.</a:t>
            </a:r>
          </a:p>
          <a:p>
            <a:pPr marL="0" lvl="0" indent="-228600" defTabSz="914400">
              <a:spcBef>
                <a:spcPts val="1200"/>
              </a:spcBef>
              <a:spcAft>
                <a:spcPts val="1200"/>
              </a:spcAft>
            </a:pPr>
            <a:r>
              <a:rPr lang="en-US" sz="1100" dirty="0">
                <a:sym typeface="Arial"/>
              </a:rPr>
              <a:t>In the diagram, Lambda reuses the execution environment to handle the second request (represented by the yellow circle with label 2).</a:t>
            </a:r>
          </a:p>
        </p:txBody>
      </p:sp>
      <p:pic>
        <p:nvPicPr>
          <p:cNvPr id="290" name="Google Shape;290;p52"/>
          <p:cNvPicPr preferRelativeResize="0"/>
          <p:nvPr/>
        </p:nvPicPr>
        <p:blipFill>
          <a:blip r:embed="rId3"/>
          <a:stretch>
            <a:fillRect/>
          </a:stretch>
        </p:blipFill>
        <p:spPr>
          <a:xfrm>
            <a:off x="4574286" y="2152092"/>
            <a:ext cx="4094226" cy="83931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4"/>
        <p:cNvGrpSpPr/>
        <p:nvPr/>
      </p:nvGrpSpPr>
      <p:grpSpPr>
        <a:xfrm>
          <a:off x="0" y="0"/>
          <a:ext cx="0" cy="0"/>
          <a:chOff x="0" y="0"/>
          <a:chExt cx="0" cy="0"/>
        </a:xfrm>
      </p:grpSpPr>
      <p:sp useBgFill="1">
        <p:nvSpPr>
          <p:cNvPr id="302" name="Rectangle 30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Google Shape;295;p53"/>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4100" kern="1200">
                <a:solidFill>
                  <a:schemeClr val="tx1"/>
                </a:solidFill>
                <a:latin typeface="+mj-lt"/>
                <a:ea typeface="+mj-ea"/>
                <a:cs typeface="+mj-cs"/>
              </a:rPr>
              <a:t>Lambda scaling</a:t>
            </a:r>
          </a:p>
        </p:txBody>
      </p:sp>
      <p:sp>
        <p:nvSpPr>
          <p:cNvPr id="30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Google Shape;296;p53"/>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buClr>
                <a:schemeClr val="dk1"/>
              </a:buClr>
              <a:buSzPts val="1100"/>
            </a:pPr>
            <a:r>
              <a:rPr lang="en-US" sz="1200" dirty="0">
                <a:sym typeface="Arial"/>
              </a:rPr>
              <a:t>In practice, Lambda may need to provision multiple execution environment instances in parallel to handle all incoming requests. </a:t>
            </a:r>
          </a:p>
          <a:p>
            <a:pPr marL="0" lvl="0" indent="-228600" defTabSz="914400">
              <a:spcBef>
                <a:spcPts val="800"/>
              </a:spcBef>
              <a:spcAft>
                <a:spcPts val="0"/>
              </a:spcAft>
              <a:buClr>
                <a:schemeClr val="dk1"/>
              </a:buClr>
              <a:buSzPts val="1100"/>
            </a:pPr>
            <a:r>
              <a:rPr lang="en-US" sz="1200" dirty="0">
                <a:sym typeface="Arial"/>
              </a:rPr>
              <a:t>When your function receives a new request, one of two things can happen:</a:t>
            </a:r>
          </a:p>
          <a:p>
            <a:pPr marL="457200" lvl="0" indent="-228600" defTabSz="914400">
              <a:spcBef>
                <a:spcPts val="1200"/>
              </a:spcBef>
              <a:spcAft>
                <a:spcPts val="0"/>
              </a:spcAft>
              <a:buSzPts val="1100"/>
            </a:pPr>
            <a:r>
              <a:rPr lang="en-US" sz="1200" dirty="0">
                <a:sym typeface="Arial"/>
              </a:rPr>
              <a:t>If a pre-initialized execution environment instance is available, Lambda uses it to process the request.</a:t>
            </a:r>
          </a:p>
          <a:p>
            <a:pPr marL="457200" lvl="0" indent="-228600" defTabSz="914400">
              <a:spcBef>
                <a:spcPts val="0"/>
              </a:spcBef>
              <a:spcAft>
                <a:spcPts val="0"/>
              </a:spcAft>
              <a:buSzPts val="1100"/>
            </a:pPr>
            <a:r>
              <a:rPr lang="en-US" sz="1200" dirty="0">
                <a:sym typeface="Arial"/>
              </a:rPr>
              <a:t>Otherwise, Lambda creates a new execution environment instance to process the request.</a:t>
            </a:r>
          </a:p>
          <a:p>
            <a:pPr marL="0" lvl="0" indent="-228600" defTabSz="914400">
              <a:spcBef>
                <a:spcPts val="1200"/>
              </a:spcBef>
              <a:spcAft>
                <a:spcPts val="0"/>
              </a:spcAft>
            </a:pPr>
            <a:r>
              <a:rPr lang="en-US" sz="1200" dirty="0">
                <a:highlight>
                  <a:srgbClr val="FFFFFF"/>
                </a:highlight>
                <a:sym typeface="Arial"/>
              </a:rPr>
              <a:t>For example, let's explore what happens when your function receives 10 requests:</a:t>
            </a:r>
            <a:endParaRPr lang="en-US" sz="1200" dirty="0">
              <a:sym typeface="Arial"/>
            </a:endParaRPr>
          </a:p>
          <a:p>
            <a:pPr marL="0" lvl="0" indent="-228600" defTabSz="914400">
              <a:spcBef>
                <a:spcPts val="1200"/>
              </a:spcBef>
              <a:spcAft>
                <a:spcPts val="1200"/>
              </a:spcAft>
            </a:pPr>
            <a:endParaRPr lang="en-US" sz="1200" dirty="0">
              <a:sym typeface="Arial"/>
            </a:endParaRPr>
          </a:p>
        </p:txBody>
      </p:sp>
      <p:pic>
        <p:nvPicPr>
          <p:cNvPr id="297" name="Google Shape;297;p53"/>
          <p:cNvPicPr preferRelativeResize="0"/>
          <p:nvPr/>
        </p:nvPicPr>
        <p:blipFill>
          <a:blip r:embed="rId3"/>
          <a:stretch>
            <a:fillRect/>
          </a:stretch>
        </p:blipFill>
        <p:spPr>
          <a:xfrm>
            <a:off x="4574286" y="1814318"/>
            <a:ext cx="4094226" cy="151486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1"/>
        <p:cNvGrpSpPr/>
        <p:nvPr/>
      </p:nvGrpSpPr>
      <p:grpSpPr>
        <a:xfrm>
          <a:off x="0" y="0"/>
          <a:ext cx="0" cy="0"/>
          <a:chOff x="0" y="0"/>
          <a:chExt cx="0" cy="0"/>
        </a:xfrm>
      </p:grpSpPr>
      <p:sp useBgFill="1">
        <p:nvSpPr>
          <p:cNvPr id="308" name="Rectangle 30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Google Shape;302;p5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4100" kern="1200">
                <a:solidFill>
                  <a:schemeClr val="tx1"/>
                </a:solidFill>
                <a:latin typeface="+mj-lt"/>
                <a:ea typeface="+mj-ea"/>
                <a:cs typeface="+mj-cs"/>
              </a:rPr>
              <a:t>How to calculate concurrency</a:t>
            </a:r>
          </a:p>
        </p:txBody>
      </p:sp>
      <p:sp>
        <p:nvSpPr>
          <p:cNvPr id="3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Google Shape;303;p54"/>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600" dirty="0">
                <a:sym typeface="Arial"/>
              </a:rPr>
              <a:t>In general, concurrency of a system is the ability to process more than one task simultaneously. </a:t>
            </a:r>
          </a:p>
          <a:p>
            <a:pPr marL="0" lvl="0" indent="-228600" defTabSz="914400">
              <a:spcBef>
                <a:spcPts val="800"/>
              </a:spcBef>
              <a:spcAft>
                <a:spcPts val="0"/>
              </a:spcAft>
            </a:pPr>
            <a:r>
              <a:rPr lang="en-US" sz="1600" dirty="0">
                <a:sym typeface="Arial"/>
              </a:rPr>
              <a:t>In Lambda, concurrency is the number of in-flight requests that your function is handling at the same time. </a:t>
            </a:r>
          </a:p>
          <a:p>
            <a:pPr marL="0" lvl="0" indent="-228600" defTabSz="914400">
              <a:spcBef>
                <a:spcPts val="1200"/>
              </a:spcBef>
              <a:spcAft>
                <a:spcPts val="0"/>
              </a:spcAft>
            </a:pPr>
            <a:r>
              <a:rPr lang="en-US" sz="1600" dirty="0">
                <a:sym typeface="Arial"/>
              </a:rPr>
              <a:t>A quick and practical way of measuring concurrency of a Lambda function is to </a:t>
            </a:r>
            <a:r>
              <a:rPr lang="en-US" sz="1600" u="sng" dirty="0">
                <a:sym typeface="Arial"/>
              </a:rPr>
              <a:t>use the following formula</a:t>
            </a:r>
            <a:r>
              <a:rPr lang="en-US" sz="1600" dirty="0">
                <a:sym typeface="Arial"/>
              </a:rPr>
              <a:t>:</a:t>
            </a:r>
          </a:p>
          <a:p>
            <a:pPr marL="0" lvl="0" indent="-228600" defTabSz="914400">
              <a:spcBef>
                <a:spcPts val="1200"/>
              </a:spcBef>
              <a:spcAft>
                <a:spcPts val="1200"/>
              </a:spcAft>
            </a:pPr>
            <a:r>
              <a:rPr lang="en-US" sz="1600" i="1" u="sng" dirty="0">
                <a:sym typeface="Arial"/>
              </a:rPr>
              <a:t>Concurrency = (average requests per second) * (average request duration in seconds)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oogle Shape;142;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sym typeface="Economica"/>
              </a:rPr>
              <a:t>Scaling Options</a:t>
            </a:r>
          </a:p>
        </p:txBody>
      </p:sp>
      <p:sp>
        <p:nvSpPr>
          <p:cNvPr id="1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Google Shape;143;p30"/>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300"/>
              </a:spcBef>
              <a:spcAft>
                <a:spcPts val="300"/>
              </a:spcAft>
              <a:buClr>
                <a:schemeClr val="dk1"/>
              </a:buClr>
              <a:buSzPts val="1100"/>
            </a:pPr>
            <a:r>
              <a:rPr lang="en-US" sz="1600" dirty="0"/>
              <a:t>The scaling options define the triggers and when instances should be provisioned/de-provisioned.</a:t>
            </a:r>
          </a:p>
          <a:p>
            <a:pPr marL="0" lvl="0" indent="-228600" defTabSz="914400">
              <a:spcBef>
                <a:spcPts val="300"/>
              </a:spcBef>
              <a:spcAft>
                <a:spcPts val="300"/>
              </a:spcAft>
              <a:buClr>
                <a:schemeClr val="dk1"/>
              </a:buClr>
              <a:buSzPts val="1100"/>
            </a:pPr>
            <a:r>
              <a:rPr lang="en-US" sz="1600" u="sng" dirty="0"/>
              <a:t>There are four scaling options:</a:t>
            </a:r>
          </a:p>
          <a:p>
            <a:pPr marL="457200" lvl="0" indent="-228600" defTabSz="914400">
              <a:spcBef>
                <a:spcPts val="300"/>
              </a:spcBef>
              <a:spcAft>
                <a:spcPts val="300"/>
              </a:spcAft>
              <a:buClr>
                <a:schemeClr val="dk1"/>
              </a:buClr>
              <a:buSzPts val="1100"/>
            </a:pPr>
            <a:r>
              <a:rPr lang="en-US" sz="1600" b="1" dirty="0"/>
              <a:t>Maintain </a:t>
            </a:r>
            <a:r>
              <a:rPr lang="en-US" sz="1600" dirty="0"/>
              <a:t>– keep a specific or minimum number of instances running.</a:t>
            </a:r>
          </a:p>
          <a:p>
            <a:pPr marL="457200" lvl="0" indent="-228600" defTabSz="914400">
              <a:spcBef>
                <a:spcPts val="300"/>
              </a:spcBef>
              <a:spcAft>
                <a:spcPts val="300"/>
              </a:spcAft>
              <a:buClr>
                <a:schemeClr val="dk1"/>
              </a:buClr>
              <a:buSzPts val="1100"/>
            </a:pPr>
            <a:r>
              <a:rPr lang="en-US" sz="1600" b="1" dirty="0"/>
              <a:t>Manual </a:t>
            </a:r>
            <a:r>
              <a:rPr lang="en-US" sz="1600" dirty="0"/>
              <a:t>– use maximum, minimum, or a specific number of instances.</a:t>
            </a:r>
          </a:p>
          <a:p>
            <a:pPr marL="457200" lvl="0" indent="-228600" defTabSz="914400">
              <a:spcBef>
                <a:spcPts val="300"/>
              </a:spcBef>
              <a:spcAft>
                <a:spcPts val="300"/>
              </a:spcAft>
              <a:buClr>
                <a:schemeClr val="dk1"/>
              </a:buClr>
              <a:buSzPts val="1100"/>
            </a:pPr>
            <a:r>
              <a:rPr lang="en-US" sz="1600" b="1" dirty="0"/>
              <a:t>Scheduled </a:t>
            </a:r>
            <a:r>
              <a:rPr lang="en-US" sz="1600" dirty="0"/>
              <a:t>– increase or decrease the number of instances based on a schedule.</a:t>
            </a:r>
          </a:p>
          <a:p>
            <a:pPr marL="457200" lvl="0" indent="-228600" defTabSz="914400">
              <a:spcBef>
                <a:spcPts val="300"/>
              </a:spcBef>
              <a:spcAft>
                <a:spcPts val="300"/>
              </a:spcAft>
              <a:buClr>
                <a:schemeClr val="dk1"/>
              </a:buClr>
              <a:buSzPts val="1100"/>
            </a:pPr>
            <a:r>
              <a:rPr lang="en-US" sz="1600" b="1" dirty="0"/>
              <a:t>Dynamic </a:t>
            </a:r>
            <a:r>
              <a:rPr lang="en-US" sz="1600" dirty="0"/>
              <a:t>– scale based on real-time system metrics (e.g. CloudWatch metrics).</a:t>
            </a:r>
          </a:p>
          <a:p>
            <a:pPr marL="457200" lvl="0" indent="-228600" defTabSz="914400">
              <a:spcBef>
                <a:spcPts val="300"/>
              </a:spcBef>
              <a:spcAft>
                <a:spcPts val="300"/>
              </a:spcAft>
              <a:buClr>
                <a:schemeClr val="dk1"/>
              </a:buClr>
              <a:buSzPts val="1100"/>
            </a:pPr>
            <a:r>
              <a:rPr lang="en-US" sz="1600" b="1" dirty="0"/>
              <a:t>Predictive </a:t>
            </a:r>
            <a:r>
              <a:rPr lang="en-US" sz="1600" dirty="0"/>
              <a:t>– machine learning to schedule the right number of EC2 instances in anticipation of approaching traffic changes.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p:nvSpPr>
          <p:cNvPr id="154" name="Rectangle 15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31"/>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1900" kern="1200">
                <a:solidFill>
                  <a:schemeClr val="bg1"/>
                </a:solidFill>
                <a:latin typeface="+mj-lt"/>
                <a:ea typeface="+mj-ea"/>
                <a:cs typeface="+mj-cs"/>
                <a:sym typeface="Economica"/>
              </a:rPr>
              <a:t>The following table describes the scaling options available and when to use them:</a:t>
            </a:r>
          </a:p>
        </p:txBody>
      </p:sp>
      <p:pic>
        <p:nvPicPr>
          <p:cNvPr id="149" name="Google Shape;149;p31"/>
          <p:cNvPicPr preferRelativeResize="0"/>
          <p:nvPr/>
        </p:nvPicPr>
        <p:blipFill>
          <a:blip r:embed="rId3"/>
          <a:stretch>
            <a:fillRect/>
          </a:stretch>
        </p:blipFill>
        <p:spPr>
          <a:xfrm>
            <a:off x="482600" y="1340049"/>
            <a:ext cx="8178799" cy="312839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4" name="Google Shape;154;p32"/>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1200"/>
              </a:spcAft>
              <a:buClr>
                <a:schemeClr val="dk1"/>
              </a:buClr>
              <a:buSzPts val="1100"/>
            </a:pPr>
            <a:r>
              <a:rPr lang="en-US" sz="4400" kern="1200">
                <a:solidFill>
                  <a:schemeClr val="tx1"/>
                </a:solidFill>
                <a:latin typeface="+mj-lt"/>
                <a:ea typeface="+mj-ea"/>
                <a:cs typeface="+mj-cs"/>
                <a:sym typeface="Economica"/>
              </a:rPr>
              <a:t>What is a scaling strategy?</a:t>
            </a:r>
          </a:p>
        </p:txBody>
      </p:sp>
      <p:sp>
        <p:nvSpPr>
          <p:cNvPr id="155" name="Google Shape;155;p32"/>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500" b="1" dirty="0"/>
              <a:t>The scaling strategy</a:t>
            </a:r>
            <a:r>
              <a:rPr lang="en-US" sz="1500" dirty="0"/>
              <a:t> tells AWS Auto Scaling how to optimize the utilization of resources in your scaling plan. </a:t>
            </a:r>
          </a:p>
          <a:p>
            <a:pPr marL="0" lvl="0" indent="-228600" defTabSz="914400">
              <a:spcBef>
                <a:spcPts val="800"/>
              </a:spcBef>
              <a:spcAft>
                <a:spcPts val="0"/>
              </a:spcAft>
            </a:pPr>
            <a:r>
              <a:rPr lang="en-US" sz="1500" dirty="0"/>
              <a:t>You can optimize for availability, for cost, or a balance of both. </a:t>
            </a:r>
          </a:p>
          <a:p>
            <a:pPr marL="0" lvl="0" indent="-228600" defTabSz="914400">
              <a:spcBef>
                <a:spcPts val="1200"/>
              </a:spcBef>
              <a:spcAft>
                <a:spcPts val="0"/>
              </a:spcAft>
              <a:buClr>
                <a:schemeClr val="dk1"/>
              </a:buClr>
              <a:buSzPts val="1100"/>
            </a:pPr>
            <a:r>
              <a:rPr lang="en-US" sz="1500" dirty="0"/>
              <a:t>Alternatively, you can also create your own custom strategy, per the metrics and thresholds you define. </a:t>
            </a:r>
          </a:p>
          <a:p>
            <a:pPr marL="0" lvl="0" indent="-228600" defTabSz="914400">
              <a:spcBef>
                <a:spcPts val="1200"/>
              </a:spcBef>
              <a:spcAft>
                <a:spcPts val="0"/>
              </a:spcAft>
              <a:buClr>
                <a:schemeClr val="dk1"/>
              </a:buClr>
              <a:buSzPts val="1100"/>
            </a:pPr>
            <a:r>
              <a:rPr lang="en-US" sz="1500" dirty="0"/>
              <a:t>You can set separate strategies for each resource or resource type.</a:t>
            </a:r>
          </a:p>
          <a:p>
            <a:pPr marL="0" lvl="0" indent="-228600" defTabSz="914400">
              <a:spcBef>
                <a:spcPts val="1200"/>
              </a:spcBef>
              <a:spcAft>
                <a:spcPts val="1200"/>
              </a:spcAft>
            </a:pPr>
            <a:endParaRPr lang="en-US" sz="1500" dirty="0"/>
          </a:p>
        </p:txBody>
      </p:sp>
      <p:pic>
        <p:nvPicPr>
          <p:cNvPr id="156" name="Google Shape;156;p32"/>
          <p:cNvPicPr preferRelativeResize="0"/>
          <p:nvPr/>
        </p:nvPicPr>
        <p:blipFill>
          <a:blip r:embed="rId3"/>
          <a:stretch>
            <a:fillRect/>
          </a:stretch>
        </p:blipFill>
        <p:spPr>
          <a:xfrm>
            <a:off x="5039525" y="2580274"/>
            <a:ext cx="3591379" cy="933758"/>
          </a:xfrm>
          <a:prstGeom prst="rect">
            <a:avLst/>
          </a:prstGeom>
          <a:noFill/>
        </p:spPr>
      </p:pic>
      <p:sp>
        <p:nvSpPr>
          <p:cNvPr id="171" name="Freeform: Shape 16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Google Shape;161;p33"/>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sym typeface="Economica"/>
              </a:rPr>
              <a:t>What is dynamic scaling?</a:t>
            </a:r>
          </a:p>
        </p:txBody>
      </p:sp>
      <p:sp>
        <p:nvSpPr>
          <p:cNvPr id="17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oogle Shape;162;p33"/>
          <p:cNvSpPr txBox="1">
            <a:spLocks noGrp="1"/>
          </p:cNvSpPr>
          <p:nvPr>
            <p:ph sz="half" idx="1"/>
          </p:nvPr>
        </p:nvSpPr>
        <p:spPr>
          <a:xfrm>
            <a:off x="243240" y="1981962"/>
            <a:ext cx="4544974" cy="2986224"/>
          </a:xfrm>
          <a:prstGeom prst="rect">
            <a:avLst/>
          </a:prstGeom>
        </p:spPr>
        <p:txBody>
          <a:bodyPr spcFirstLastPara="1" vert="horz" lIns="91440" tIns="45720" rIns="91440" bIns="45720" rtlCol="0" anchor="t" anchorCtr="0">
            <a:normAutofit fontScale="92500"/>
          </a:bodyPr>
          <a:lstStyle/>
          <a:p>
            <a:pPr indent="-228600" defTabSz="914400">
              <a:spcBef>
                <a:spcPts val="300"/>
              </a:spcBef>
              <a:spcAft>
                <a:spcPts val="300"/>
              </a:spcAft>
            </a:pPr>
            <a:r>
              <a:rPr lang="en-US" sz="1000" b="1" dirty="0"/>
              <a:t>Dynamic scaling</a:t>
            </a:r>
            <a:r>
              <a:rPr lang="en-US" sz="1000" dirty="0"/>
              <a:t> creates target tracking scaling policies for the resources in your scaling plan. </a:t>
            </a:r>
          </a:p>
          <a:p>
            <a:pPr indent="-228600" defTabSz="914400">
              <a:spcBef>
                <a:spcPts val="300"/>
              </a:spcBef>
              <a:spcAft>
                <a:spcPts val="300"/>
              </a:spcAft>
            </a:pPr>
            <a:r>
              <a:rPr lang="en-US" sz="1000" dirty="0"/>
              <a:t>These scaling policies adjust resource capacity in response to live changes in resource utilization. </a:t>
            </a:r>
          </a:p>
          <a:p>
            <a:pPr indent="-228600" defTabSz="914400">
              <a:spcBef>
                <a:spcPts val="300"/>
              </a:spcBef>
              <a:spcAft>
                <a:spcPts val="300"/>
              </a:spcAft>
            </a:pPr>
            <a:r>
              <a:rPr lang="en-US" sz="1000" dirty="0"/>
              <a:t>The intention is to provide enough capacity to maintain utilization at the target value specified by the scaling strategy. </a:t>
            </a:r>
          </a:p>
          <a:p>
            <a:pPr indent="-228600" defTabSz="914400">
              <a:spcBef>
                <a:spcPts val="300"/>
              </a:spcBef>
              <a:spcAft>
                <a:spcPts val="300"/>
              </a:spcAft>
            </a:pPr>
            <a:r>
              <a:rPr lang="en-US" sz="1000" u="sng" dirty="0"/>
              <a:t>Example :</a:t>
            </a:r>
            <a:r>
              <a:rPr lang="en-US" sz="1000" dirty="0"/>
              <a:t> </a:t>
            </a:r>
          </a:p>
          <a:p>
            <a:pPr lvl="1" indent="-228600" defTabSz="914400">
              <a:spcBef>
                <a:spcPts val="300"/>
              </a:spcBef>
              <a:spcAft>
                <a:spcPts val="300"/>
              </a:spcAft>
            </a:pPr>
            <a:r>
              <a:rPr lang="en-US" sz="1000" dirty="0"/>
              <a:t>This is similar to the way that your thermostat maintains the temperature of your home. </a:t>
            </a:r>
          </a:p>
          <a:p>
            <a:pPr lvl="1" indent="-228600" defTabSz="914400">
              <a:spcBef>
                <a:spcPts val="300"/>
              </a:spcBef>
              <a:spcAft>
                <a:spcPts val="300"/>
              </a:spcAft>
            </a:pPr>
            <a:r>
              <a:rPr lang="en-US" sz="1000" dirty="0"/>
              <a:t>You choose the temperature and the thermostat does the rest.</a:t>
            </a:r>
          </a:p>
          <a:p>
            <a:pPr indent="-228600" defTabSz="914400">
              <a:spcBef>
                <a:spcPts val="300"/>
              </a:spcBef>
              <a:spcAft>
                <a:spcPts val="300"/>
              </a:spcAft>
            </a:pPr>
            <a:r>
              <a:rPr lang="en-US" sz="1000" u="sng" dirty="0"/>
              <a:t>For example</a:t>
            </a:r>
            <a:r>
              <a:rPr lang="en-US" sz="1000" dirty="0"/>
              <a:t>,</a:t>
            </a:r>
          </a:p>
          <a:p>
            <a:pPr lvl="1" indent="-228600" defTabSz="914400">
              <a:spcBef>
                <a:spcPts val="300"/>
              </a:spcBef>
              <a:spcAft>
                <a:spcPts val="300"/>
              </a:spcAft>
            </a:pPr>
            <a:r>
              <a:rPr lang="en-US" sz="1000" dirty="0"/>
              <a:t> you can configure your scaling plan to keep the number of tasks that your Amazon Elastic Container Service (Amazon ECS) service runs at 75 percent of CPU. </a:t>
            </a:r>
          </a:p>
          <a:p>
            <a:pPr lvl="1" indent="-228600" defTabSz="914400">
              <a:spcBef>
                <a:spcPts val="300"/>
              </a:spcBef>
              <a:spcAft>
                <a:spcPts val="300"/>
              </a:spcAft>
            </a:pPr>
            <a:r>
              <a:rPr lang="en-US" sz="1000" dirty="0"/>
              <a:t>When the CPU utilization of your service exceeds 75 percent (meaning that more than 75 percent of the CPU that is reserved for the service is being used), </a:t>
            </a:r>
          </a:p>
          <a:p>
            <a:pPr lvl="1" indent="-228600" defTabSz="914400">
              <a:spcBef>
                <a:spcPts val="300"/>
              </a:spcBef>
              <a:spcAft>
                <a:spcPts val="300"/>
              </a:spcAft>
            </a:pPr>
            <a:r>
              <a:rPr lang="en-US" sz="1000" dirty="0"/>
              <a:t>then your scaling policy adds another task to your service to help out with the increased load.</a:t>
            </a:r>
          </a:p>
        </p:txBody>
      </p:sp>
      <p:pic>
        <p:nvPicPr>
          <p:cNvPr id="163" name="Google Shape;163;p33" descr="A screenshot of a graph&#10;&#10;Description automatically generated"/>
          <p:cNvPicPr preferRelativeResize="0"/>
          <p:nvPr/>
        </p:nvPicPr>
        <p:blipFill>
          <a:blip r:embed="rId3"/>
          <a:stretch>
            <a:fillRect/>
          </a:stretch>
        </p:blipFill>
        <p:spPr>
          <a:xfrm>
            <a:off x="5008997" y="1553311"/>
            <a:ext cx="4094226" cy="203687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8"/>
        <p:cNvGrpSpPr/>
        <p:nvPr/>
      </p:nvGrpSpPr>
      <p:grpSpPr>
        <a:xfrm>
          <a:off x="0" y="0"/>
          <a:ext cx="0" cy="0"/>
          <a:chOff x="0" y="0"/>
          <a:chExt cx="0" cy="0"/>
        </a:xfrm>
      </p:grpSpPr>
      <p:sp>
        <p:nvSpPr>
          <p:cNvPr id="175" name="Rectangle 1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Google Shape;169;p34"/>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2400" kern="1200">
                <a:solidFill>
                  <a:schemeClr val="bg1"/>
                </a:solidFill>
                <a:latin typeface="+mj-lt"/>
                <a:ea typeface="+mj-ea"/>
                <a:cs typeface="+mj-cs"/>
                <a:sym typeface="Economica"/>
              </a:rPr>
              <a:t>Dynamic scaling policy</a:t>
            </a:r>
          </a:p>
        </p:txBody>
      </p:sp>
      <p:pic>
        <p:nvPicPr>
          <p:cNvPr id="170" name="Google Shape;170;p34"/>
          <p:cNvPicPr preferRelativeResize="0"/>
          <p:nvPr/>
        </p:nvPicPr>
        <p:blipFill>
          <a:blip r:embed="rId3"/>
          <a:stretch>
            <a:fillRect/>
          </a:stretch>
        </p:blipFill>
        <p:spPr>
          <a:xfrm>
            <a:off x="482600" y="1503626"/>
            <a:ext cx="8178799" cy="280123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4"/>
        <p:cNvGrpSpPr/>
        <p:nvPr/>
      </p:nvGrpSpPr>
      <p:grpSpPr>
        <a:xfrm>
          <a:off x="0" y="0"/>
          <a:ext cx="0" cy="0"/>
          <a:chOff x="0" y="0"/>
          <a:chExt cx="0" cy="0"/>
        </a:xfrm>
      </p:grpSpPr>
      <p:sp useBgFill="1">
        <p:nvSpPr>
          <p:cNvPr id="182" name="Rectangle 18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Google Shape;175;p35"/>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1200"/>
              </a:spcAft>
              <a:buClr>
                <a:schemeClr val="dk1"/>
              </a:buClr>
              <a:buSzPts val="1100"/>
            </a:pPr>
            <a:r>
              <a:rPr lang="en-US" sz="2900" kern="1200">
                <a:solidFill>
                  <a:schemeClr val="tx1"/>
                </a:solidFill>
                <a:latin typeface="+mj-lt"/>
                <a:ea typeface="+mj-ea"/>
                <a:cs typeface="+mj-cs"/>
                <a:sym typeface="Economica"/>
              </a:rPr>
              <a:t>What is predictive scaling?</a:t>
            </a:r>
          </a:p>
        </p:txBody>
      </p:sp>
      <p:sp>
        <p:nvSpPr>
          <p:cNvPr id="18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35"/>
          <p:cNvSpPr txBox="1">
            <a:spLocks noGrp="1"/>
          </p:cNvSpPr>
          <p:nvPr>
            <p:ph sz="half" idx="1"/>
          </p:nvPr>
        </p:nvSpPr>
        <p:spPr>
          <a:xfrm>
            <a:off x="473201" y="1995678"/>
            <a:ext cx="3986187" cy="2873412"/>
          </a:xfrm>
          <a:prstGeom prst="rect">
            <a:avLst/>
          </a:prstGeom>
        </p:spPr>
        <p:txBody>
          <a:bodyPr spcFirstLastPara="1" vert="horz" lIns="91440" tIns="45720" rIns="91440" bIns="45720" rtlCol="0" anchor="t" anchorCtr="0">
            <a:normAutofit lnSpcReduction="10000"/>
          </a:bodyPr>
          <a:lstStyle/>
          <a:p>
            <a:pPr indent="-228600" defTabSz="914400">
              <a:spcBef>
                <a:spcPts val="300"/>
              </a:spcBef>
              <a:spcAft>
                <a:spcPts val="300"/>
              </a:spcAft>
            </a:pPr>
            <a:r>
              <a:rPr lang="en-US" sz="900" b="1" dirty="0"/>
              <a:t>Predictive scaling</a:t>
            </a:r>
            <a:r>
              <a:rPr lang="en-US" sz="900" dirty="0"/>
              <a:t> uses machine learning to analyze each resource's historical workload and regularly forecasts the future load. </a:t>
            </a:r>
          </a:p>
          <a:p>
            <a:pPr indent="-228600" defTabSz="914400">
              <a:spcBef>
                <a:spcPts val="300"/>
              </a:spcBef>
              <a:spcAft>
                <a:spcPts val="300"/>
              </a:spcAft>
            </a:pPr>
            <a:r>
              <a:rPr lang="en-US" sz="900" dirty="0"/>
              <a:t>This is similar to how weather forecasts work. </a:t>
            </a:r>
          </a:p>
          <a:p>
            <a:pPr indent="-228600" defTabSz="914400">
              <a:spcBef>
                <a:spcPts val="300"/>
              </a:spcBef>
              <a:spcAft>
                <a:spcPts val="300"/>
              </a:spcAft>
            </a:pPr>
            <a:r>
              <a:rPr lang="en-US" sz="900" dirty="0"/>
              <a:t>Using the forecast, predictive scaling generates scheduled scaling actions to make sure that the resource capacity is available before your application needs it. </a:t>
            </a:r>
          </a:p>
          <a:p>
            <a:pPr indent="-228600" defTabSz="914400">
              <a:spcBef>
                <a:spcPts val="300"/>
              </a:spcBef>
              <a:spcAft>
                <a:spcPts val="300"/>
              </a:spcAft>
            </a:pPr>
            <a:r>
              <a:rPr lang="en-US" sz="900" dirty="0"/>
              <a:t>Like dynamic scaling, predictive scaling works to maintain utilization at the target value specified by the scaling strategy.</a:t>
            </a:r>
          </a:p>
          <a:p>
            <a:pPr indent="-228600" defTabSz="914400">
              <a:spcBef>
                <a:spcPts val="300"/>
              </a:spcBef>
              <a:spcAft>
                <a:spcPts val="300"/>
              </a:spcAft>
            </a:pPr>
            <a:r>
              <a:rPr lang="en-US" sz="900" u="sng" dirty="0"/>
              <a:t>For example</a:t>
            </a:r>
            <a:r>
              <a:rPr lang="en-US" sz="900" dirty="0"/>
              <a:t>, </a:t>
            </a:r>
          </a:p>
          <a:p>
            <a:pPr lvl="1" indent="-228600" defTabSz="914400">
              <a:spcBef>
                <a:spcPts val="300"/>
              </a:spcBef>
              <a:spcAft>
                <a:spcPts val="300"/>
              </a:spcAft>
            </a:pPr>
            <a:r>
              <a:rPr lang="en-US" sz="900" dirty="0"/>
              <a:t>you can enable predictive scaling and configure your scaling strategy to keep the average CPU utilization of your Auto Scaling group at 50 percent. </a:t>
            </a:r>
          </a:p>
          <a:p>
            <a:pPr lvl="1" indent="-228600" defTabSz="914400">
              <a:spcBef>
                <a:spcPts val="300"/>
              </a:spcBef>
              <a:spcAft>
                <a:spcPts val="300"/>
              </a:spcAft>
            </a:pPr>
            <a:r>
              <a:rPr lang="en-US" sz="900" dirty="0"/>
              <a:t>Your forecast calls for traffic spikes to occur every day at 8:00. </a:t>
            </a:r>
          </a:p>
          <a:p>
            <a:pPr lvl="1" indent="-228600" defTabSz="914400">
              <a:spcBef>
                <a:spcPts val="300"/>
              </a:spcBef>
              <a:spcAft>
                <a:spcPts val="300"/>
              </a:spcAft>
            </a:pPr>
            <a:r>
              <a:rPr lang="en-US" sz="900" dirty="0"/>
              <a:t>Your scaling plan creates the future scheduled scaling actions to make sure that your Auto Scaling group is ready to handle that traffic ahead of time. </a:t>
            </a:r>
          </a:p>
          <a:p>
            <a:pPr lvl="1" indent="-228600" defTabSz="914400">
              <a:spcBef>
                <a:spcPts val="300"/>
              </a:spcBef>
              <a:spcAft>
                <a:spcPts val="300"/>
              </a:spcAft>
            </a:pPr>
            <a:r>
              <a:rPr lang="en-US" sz="900" dirty="0"/>
              <a:t>This helps keep the application performance constant, with the aim of always having the capacity required to maintain resource utilization as close to 50 percent as possible at all times.</a:t>
            </a:r>
          </a:p>
        </p:txBody>
      </p:sp>
      <p:pic>
        <p:nvPicPr>
          <p:cNvPr id="177" name="Google Shape;177;p35" descr="A screen shot of a graph&#10;&#10;Description automatically generated"/>
          <p:cNvPicPr preferRelativeResize="0"/>
          <p:nvPr/>
        </p:nvPicPr>
        <p:blipFill>
          <a:blip r:embed="rId3"/>
          <a:stretch>
            <a:fillRect/>
          </a:stretch>
        </p:blipFill>
        <p:spPr>
          <a:xfrm>
            <a:off x="4574286" y="1891085"/>
            <a:ext cx="4094226" cy="136133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36"/>
          <p:cNvSpPr txBox="1">
            <a:spLocks noGrp="1"/>
          </p:cNvSpPr>
          <p:nvPr>
            <p:ph type="title"/>
          </p:nvPr>
        </p:nvSpPr>
        <p:spPr>
          <a:xfrm>
            <a:off x="630936" y="411480"/>
            <a:ext cx="2700645" cy="4073652"/>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2400" kern="1200" dirty="0">
                <a:solidFill>
                  <a:schemeClr val="tx1"/>
                </a:solidFill>
                <a:highlight>
                  <a:srgbClr val="FFFFFF"/>
                </a:highlight>
                <a:latin typeface="+mj-lt"/>
                <a:ea typeface="+mj-ea"/>
                <a:cs typeface="+mj-cs"/>
                <a:sym typeface="Economica"/>
              </a:rPr>
              <a:t>The following are the key concepts for understanding predictive scaling</a:t>
            </a:r>
            <a:endParaRPr lang="en-US" sz="2400" kern="1200" dirty="0">
              <a:solidFill>
                <a:schemeClr val="tx1"/>
              </a:solidFill>
              <a:latin typeface="+mj-lt"/>
              <a:ea typeface="+mj-ea"/>
              <a:cs typeface="+mj-cs"/>
              <a:sym typeface="Economica"/>
            </a:endParaRPr>
          </a:p>
        </p:txBody>
      </p:sp>
      <p:sp>
        <p:nvSpPr>
          <p:cNvPr id="19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Google Shape;184;p36"/>
          <p:cNvSpPr txBox="1">
            <a:spLocks noGrp="1"/>
          </p:cNvSpPr>
          <p:nvPr>
            <p:ph sz="half" idx="1"/>
          </p:nvPr>
        </p:nvSpPr>
        <p:spPr>
          <a:xfrm>
            <a:off x="3844813" y="414067"/>
            <a:ext cx="4987974" cy="4311083"/>
          </a:xfrm>
          <a:prstGeom prst="rect">
            <a:avLst/>
          </a:prstGeom>
        </p:spPr>
        <p:txBody>
          <a:bodyPr spcFirstLastPara="1" vert="horz" lIns="91440" tIns="45720" rIns="91440" bIns="45720" rtlCol="0" anchor="ctr" anchorCtr="0">
            <a:noAutofit/>
          </a:bodyPr>
          <a:lstStyle/>
          <a:p>
            <a:pPr marL="457200" lvl="0" indent="-228600" defTabSz="914400">
              <a:spcBef>
                <a:spcPts val="800"/>
              </a:spcBef>
              <a:spcAft>
                <a:spcPts val="0"/>
              </a:spcAft>
              <a:buClr>
                <a:schemeClr val="dk1"/>
              </a:buClr>
              <a:buSzPts val="1100"/>
            </a:pPr>
            <a:r>
              <a:rPr lang="en-US" sz="1050" b="1" dirty="0"/>
              <a:t>Load forecasting:</a:t>
            </a:r>
            <a:r>
              <a:rPr lang="en-US" sz="1050" dirty="0"/>
              <a:t> </a:t>
            </a:r>
          </a:p>
          <a:p>
            <a:pPr marL="800100" lvl="1" indent="-228600" defTabSz="914400">
              <a:spcBef>
                <a:spcPts val="800"/>
              </a:spcBef>
              <a:buClr>
                <a:schemeClr val="dk1"/>
              </a:buClr>
              <a:buSzPts val="1100"/>
            </a:pPr>
            <a:r>
              <a:rPr lang="en-US" sz="1050" dirty="0"/>
              <a:t>AWS Auto Scaling analyzes up to 14 days of history for a specified load metric and forecasts the future demand for the next two days. </a:t>
            </a:r>
          </a:p>
          <a:p>
            <a:pPr marL="800100" lvl="1" indent="-228600" defTabSz="914400">
              <a:spcBef>
                <a:spcPts val="800"/>
              </a:spcBef>
              <a:buClr>
                <a:schemeClr val="dk1"/>
              </a:buClr>
              <a:buSzPts val="1100"/>
            </a:pPr>
            <a:r>
              <a:rPr lang="en-US" sz="1050" dirty="0"/>
              <a:t>This data is available in one-hour intervals and is updated daily.</a:t>
            </a:r>
          </a:p>
          <a:p>
            <a:pPr marL="457200" lvl="0" indent="-228600" defTabSz="914400">
              <a:spcBef>
                <a:spcPts val="1200"/>
              </a:spcBef>
              <a:spcAft>
                <a:spcPts val="0"/>
              </a:spcAft>
              <a:buClr>
                <a:schemeClr val="dk1"/>
              </a:buClr>
              <a:buSzPts val="1100"/>
            </a:pPr>
            <a:r>
              <a:rPr lang="en-US" sz="1050" b="1" dirty="0"/>
              <a:t>Scheduled scaling actions:</a:t>
            </a:r>
            <a:r>
              <a:rPr lang="en-US" sz="1050" dirty="0"/>
              <a:t> </a:t>
            </a:r>
          </a:p>
          <a:p>
            <a:pPr marL="800100" lvl="1" indent="-228600" defTabSz="914400">
              <a:spcBef>
                <a:spcPts val="1200"/>
              </a:spcBef>
              <a:buClr>
                <a:schemeClr val="dk1"/>
              </a:buClr>
              <a:buSzPts val="1100"/>
            </a:pPr>
            <a:r>
              <a:rPr lang="en-US" sz="1050" dirty="0"/>
              <a:t>AWS Auto Scaling schedules the scaling actions that proactively increases and decreases capacity to match the load forecast. </a:t>
            </a:r>
          </a:p>
          <a:p>
            <a:pPr marL="800100" lvl="1" indent="-228600" defTabSz="914400">
              <a:spcBef>
                <a:spcPts val="1200"/>
              </a:spcBef>
              <a:buClr>
                <a:schemeClr val="dk1"/>
              </a:buClr>
              <a:buSzPts val="1100"/>
            </a:pPr>
            <a:r>
              <a:rPr lang="en-US" sz="1050" dirty="0"/>
              <a:t>At the scheduled time, AWS Auto Scaling updates the minimum capacity with the value specified by the scheduled scaling action. </a:t>
            </a:r>
          </a:p>
          <a:p>
            <a:pPr marL="457200" lvl="0" indent="-228600" defTabSz="914400">
              <a:spcBef>
                <a:spcPts val="1200"/>
              </a:spcBef>
              <a:spcAft>
                <a:spcPts val="0"/>
              </a:spcAft>
            </a:pPr>
            <a:r>
              <a:rPr lang="en-US" sz="1050" dirty="0"/>
              <a:t>The intention is to maintain resource utilization at the target value specified by the scaling strategy. </a:t>
            </a:r>
          </a:p>
          <a:p>
            <a:pPr marL="457200" lvl="0" indent="-228600" defTabSz="914400">
              <a:spcBef>
                <a:spcPts val="1200"/>
              </a:spcBef>
              <a:spcAft>
                <a:spcPts val="0"/>
              </a:spcAft>
            </a:pPr>
            <a:r>
              <a:rPr lang="en-US" sz="1050" dirty="0"/>
              <a:t>If your application requires more capacity than is forecast, dynamic scaling is available to add additional capacity.</a:t>
            </a:r>
          </a:p>
          <a:p>
            <a:pPr marL="457200" lvl="0" indent="-228600" defTabSz="914400">
              <a:spcBef>
                <a:spcPts val="1200"/>
              </a:spcBef>
              <a:spcAft>
                <a:spcPts val="0"/>
              </a:spcAft>
              <a:buClr>
                <a:schemeClr val="dk1"/>
              </a:buClr>
              <a:buSzPts val="1100"/>
            </a:pPr>
            <a:r>
              <a:rPr lang="en-US" sz="1050" b="1" dirty="0"/>
              <a:t>Maximum capacity behavior:</a:t>
            </a:r>
            <a:r>
              <a:rPr lang="en-US" sz="1050" dirty="0"/>
              <a:t> </a:t>
            </a:r>
          </a:p>
          <a:p>
            <a:pPr marL="800100" lvl="1" indent="-228600" defTabSz="914400">
              <a:spcBef>
                <a:spcPts val="1200"/>
              </a:spcBef>
              <a:buClr>
                <a:schemeClr val="dk1"/>
              </a:buClr>
              <a:buSzPts val="1100"/>
            </a:pPr>
            <a:r>
              <a:rPr lang="en-US" sz="1050" dirty="0"/>
              <a:t>Minimum and maximum capacity limits for auto scaling apply to each resource. </a:t>
            </a:r>
          </a:p>
          <a:p>
            <a:pPr marL="800100" lvl="1" indent="-228600" defTabSz="914400">
              <a:spcBef>
                <a:spcPts val="1200"/>
              </a:spcBef>
              <a:buClr>
                <a:schemeClr val="dk1"/>
              </a:buClr>
              <a:buSzPts val="1100"/>
            </a:pPr>
            <a:r>
              <a:rPr lang="en-US" sz="1050" dirty="0"/>
              <a:t>However, you can control whether your application can increase capacity beyond the maximum capacity when the forecast capacity is higher than the maximum capacity.</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2567</Words>
  <Application>Microsoft Macintosh PowerPoint</Application>
  <PresentationFormat>On-screen Show (16:9)</PresentationFormat>
  <Paragraphs>174</Paragraphs>
  <Slides>27</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Calibri</vt:lpstr>
      <vt:lpstr>Economica</vt:lpstr>
      <vt:lpstr>Calibri Light</vt:lpstr>
      <vt:lpstr>Arial</vt:lpstr>
      <vt:lpstr>Simple Light</vt:lpstr>
      <vt:lpstr>Office Theme</vt:lpstr>
      <vt:lpstr>Autoscaling in AWS</vt:lpstr>
      <vt:lpstr>Auto Scaling - Supported resources</vt:lpstr>
      <vt:lpstr>Scaling Options</vt:lpstr>
      <vt:lpstr>The following table describes the scaling options available and when to use them:</vt:lpstr>
      <vt:lpstr>What is a scaling strategy?</vt:lpstr>
      <vt:lpstr>What is dynamic scaling?</vt:lpstr>
      <vt:lpstr>Dynamic scaling policy</vt:lpstr>
      <vt:lpstr>What is predictive scaling?</vt:lpstr>
      <vt:lpstr>The following are the key concepts for understanding predictive scaling</vt:lpstr>
      <vt:lpstr>What is scheduled scaling?</vt:lpstr>
      <vt:lpstr>Monitoring and Reporting</vt:lpstr>
      <vt:lpstr>Architecture with services</vt:lpstr>
      <vt:lpstr>How DynamoDB auto scaling works</vt:lpstr>
      <vt:lpstr>How Aurora auto scaling works</vt:lpstr>
      <vt:lpstr>AWS Startup Scaling Serverless vs microservices</vt:lpstr>
      <vt:lpstr>RDS Autoscaling</vt:lpstr>
      <vt:lpstr>RDS Autoscaling horizontal vs vertical</vt:lpstr>
      <vt:lpstr>RDS Autoscaling horizontal vs vertical diagram</vt:lpstr>
      <vt:lpstr>SQS Autoscaling</vt:lpstr>
      <vt:lpstr>SQS Autoscaling - Use target tracking with the right metric</vt:lpstr>
      <vt:lpstr>SQS Autoscaling - Use target tracking with the right metric - solution</vt:lpstr>
      <vt:lpstr>SQS Autoscaling - Use target tracking with the right metric</vt:lpstr>
      <vt:lpstr>Lambda scaling</vt:lpstr>
      <vt:lpstr>Lambda scaling - Understanding and visualizing concurrency</vt:lpstr>
      <vt:lpstr>Lambda scaling - Understanding and visualizing concurrency</vt:lpstr>
      <vt:lpstr>Lambda scaling</vt:lpstr>
      <vt:lpstr>How to calculate concurrency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Autoscaling in AWS</dc:title>
  <cp:lastModifiedBy>Ilya Chakun</cp:lastModifiedBy>
  <cp:revision>8</cp:revision>
  <dcterms:modified xsi:type="dcterms:W3CDTF">2024-01-14T17:49:48Z</dcterms:modified>
</cp:coreProperties>
</file>