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3"/>
    <p:restoredTop sz="94720"/>
  </p:normalViewPr>
  <p:slideViewPr>
    <p:cSldViewPr snapToGrid="0">
      <p:cViewPr varScale="1">
        <p:scale>
          <a:sx n="282" d="100"/>
          <a:sy n="282" d="100"/>
        </p:scale>
        <p:origin x="121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67d67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67d67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367d671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f367d671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367d67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5f367d67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7d67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67d67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67d67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5f367d67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7d67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67d67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7d67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5f367d67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367d67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5f367d67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367d671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5f367d671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367d671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5f367d671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367d671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f367d671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E646-1874-76CE-1961-F3B212E9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B4DF-6E82-A72D-44DE-A7B27BB53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42A2-AFC7-A1C2-1D60-EE6BD938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425B-4A32-C38A-31AC-165608E8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5BE1-E0E6-6374-D779-AB62BBD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03802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9AEB-F34C-E574-F056-ADB2C69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1E2D-B00B-3EFC-0A4F-21F78EA2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BECD-6B91-FF64-4B22-7FDFC952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FC41-1EE9-E51C-1269-620B1025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A6FE-ED3B-7BCE-D9FB-A819650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8631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76FAC-0DDB-5009-7125-FCC4747ED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126A-9577-53C4-C45E-00A7AA94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B940-AF7C-78B0-7641-055D0FFF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938-DFFE-E24A-F282-4B88F061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DCD1-896C-24D3-101E-CCCDA39D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170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83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0525-8F2E-9DAF-3486-3469790E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E9CA-044E-FF05-C326-A295C7D5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5031-2CF0-3339-1E36-F31AA49A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8DEB-1AE1-9995-1F39-CFFB6B4D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8A5F-6AAA-D59C-7466-EBEC7C9E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8167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1FC9-3822-689E-E9A7-EBB47E31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16AC-103A-7082-D2DF-33D87DFA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7E68-912B-B41C-2915-15E7D2FB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A341-D15B-FCA0-590A-EF42C5E6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5513-0DB8-337F-E51F-9C9AA97A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65122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4CAE-C81F-113A-3927-5400F947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1FBC-674A-9EA5-BA67-D2CF90D0A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E4EEB-896D-DDA2-21E7-F0C52CDD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A63FA-3D1D-9718-8C78-1998C655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149B-BB02-9615-DBDE-DA2FEBF0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9AD8-8750-7F61-488F-5D45EEFF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9204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317-2D5D-D6C0-D073-A7C5F760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A8C8-AB2A-06AD-34FB-B5266A09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FD2E8-C4A0-C3C2-04E6-FE13E921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989D4-6CCB-D4DF-F55A-30BF5E7BE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A1BA-2049-D084-A110-104C9FB7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8355F-D1CF-B544-51D3-427570F9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15FCA-ED36-17B4-BFAF-4C237EE6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BE29D-BB1F-764F-C0DB-7CCB7E41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2507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4D6F-944B-D378-0987-7682F792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2B285-6BC4-06C0-3BAD-E12FE0D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0E1D1-FCA7-90EF-9F30-55B14DF4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AA1F-0FCF-C820-6487-7978108C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150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7E570-4CF0-DA4F-5DE7-403AD63D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17AA1-A99A-AE7A-AC38-0401831A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3E984-2D70-71CC-BBF9-6DEE8A0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2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4247-627F-5C1C-8D65-842B5B0A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03EB-323B-513B-59C7-D60319D6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3AC3B-AF5F-F616-923D-8A7B3CA1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6007C-98CC-9473-F4E4-B8570B50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F42EA-7184-9D12-47EE-7505F282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56296-5634-B294-F9A2-17AA867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408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9284-A4A7-8208-9052-A0DD2BA7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5471-F229-75F2-EBE4-05BCBEDDE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8134-E9EF-6FC3-0FDB-F931D79E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7AB4-60B3-E239-BBA4-E3979390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2A24-0CB6-6541-E279-6687C8E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2D91-2C84-58CA-ADA4-BEDE3DF3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8006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C4D7B-4668-A207-E445-D8D8DDD9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19EA-B26F-140D-2748-C130226E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B80E-E295-6E82-40DA-D862F279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598D-5CB0-4442-8EE9-5C9DA07BC8EE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E58F-90B2-C936-8B6B-17877E564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EB0D-8297-9342-64F3-97EFF5FA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8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26" y="0"/>
            <a:ext cx="6213348" cy="51435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770" y="0"/>
            <a:ext cx="5966460" cy="51435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916723" y="1081453"/>
            <a:ext cx="5310553" cy="29805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>
                <a:solidFill>
                  <a:schemeClr val="bg1">
                    <a:lumMod val="95000"/>
                    <a:lumOff val="5000"/>
                  </a:schemeClr>
                </a:solidFill>
              </a:rPr>
              <a:t>CloudTrail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CloudTrail - Best practices (Multi-Region)</a:t>
            </a:r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2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600">
                <a:sym typeface="Arial"/>
              </a:rPr>
              <a:t>API activities are logged under each region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600">
                <a:sym typeface="Arial"/>
              </a:rPr>
              <a:t>However, </a:t>
            </a:r>
            <a:r>
              <a:rPr lang="en-US" sz="1600" b="1">
                <a:sym typeface="Arial"/>
              </a:rPr>
              <a:t>configuring separately</a:t>
            </a:r>
            <a:r>
              <a:rPr lang="en-US" sz="1600">
                <a:sym typeface="Arial"/>
              </a:rPr>
              <a:t> </a:t>
            </a:r>
            <a:r>
              <a:rPr lang="en-US" sz="1600" b="1">
                <a:sym typeface="Arial"/>
              </a:rPr>
              <a:t>for each region is</a:t>
            </a:r>
            <a:r>
              <a:rPr lang="en-US" sz="1600">
                <a:sym typeface="Arial"/>
              </a:rPr>
              <a:t> </a:t>
            </a:r>
            <a:r>
              <a:rPr lang="en-US" sz="1600" b="1">
                <a:sym typeface="Arial"/>
              </a:rPr>
              <a:t>not recommended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600">
                <a:sym typeface="Arial"/>
              </a:rPr>
              <a:t>Inconsistency between regions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600">
                <a:sym typeface="Arial"/>
              </a:rPr>
              <a:t>Handle new regions</a:t>
            </a: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1354970"/>
            <a:ext cx="5177790" cy="2433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CloudTrail - Best practices (Trail for all regions)</a:t>
            </a:r>
          </a:p>
        </p:txBody>
      </p:sp>
      <p:sp>
        <p:nvSpPr>
          <p:cNvPr id="13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25;p23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>
                <a:sym typeface="Arial"/>
              </a:rPr>
              <a:t>Use CloudTrail provided “</a:t>
            </a:r>
            <a:r>
              <a:rPr lang="en-US" sz="1200" b="1">
                <a:sym typeface="Arial"/>
              </a:rPr>
              <a:t>Enable trail for all regions</a:t>
            </a:r>
            <a:r>
              <a:rPr lang="en-US" sz="1200">
                <a:sym typeface="Arial"/>
              </a:rPr>
              <a:t>” in an account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>
                <a:sym typeface="Arial"/>
              </a:rPr>
              <a:t>Centrally </a:t>
            </a:r>
            <a:r>
              <a:rPr lang="en-US" sz="1200" b="1">
                <a:sym typeface="Arial"/>
              </a:rPr>
              <a:t>manage configuration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>
                <a:sym typeface="Arial"/>
              </a:rPr>
              <a:t>Automatically </a:t>
            </a:r>
            <a:r>
              <a:rPr lang="en-US" sz="1200" b="1">
                <a:sym typeface="Arial"/>
              </a:rPr>
              <a:t>handle new regions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>
                <a:sym typeface="Arial"/>
              </a:rPr>
              <a:t>Consolidate to single </a:t>
            </a:r>
            <a:r>
              <a:rPr lang="en-US" sz="1200" b="1">
                <a:sym typeface="Arial"/>
              </a:rPr>
              <a:t>S3 bucket, Log Group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>
                <a:sym typeface="Arial"/>
              </a:rPr>
              <a:t>Monitor for activity in unused regions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>
                <a:sym typeface="Arial"/>
              </a:rPr>
              <a:t>CloudTrail log file integrity</a:t>
            </a: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914857"/>
            <a:ext cx="5177790" cy="3313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CloudTrail - Best practices (Separate Account for Logs)</a:t>
            </a:r>
          </a:p>
        </p:txBody>
      </p:sp>
      <p:sp>
        <p:nvSpPr>
          <p:cNvPr id="1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4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Log to S3 bucket, Log Group in a separate account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Use SSE-KMS encryption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Implement least privilege access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Enable MFA delete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Manage lifecycle using S3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Archive older files to Glacier (for long term retention)</a:t>
            </a: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908471"/>
            <a:ext cx="4094226" cy="3326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CloudTrail - Best practices (AWS Organizations)</a:t>
            </a:r>
          </a:p>
        </p:txBody>
      </p:sp>
      <p:sp>
        <p:nvSpPr>
          <p:cNvPr id="14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5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Enable Organizations Trail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Uniform event logging strategy for the entire organization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700">
                <a:sym typeface="Arial"/>
              </a:rPr>
              <a:t>Consolidate to a single S3 bucket, CloudWatch Log Group</a:t>
            </a: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1031357"/>
            <a:ext cx="5177790" cy="3080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What Is AWS CloudTrail?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200" b="1">
                <a:sym typeface="Arial"/>
              </a:rPr>
              <a:t>AWS CloudTrail</a:t>
            </a:r>
            <a:r>
              <a:rPr lang="en-US" sz="1200">
                <a:sym typeface="Arial"/>
              </a:rPr>
              <a:t> is a web service that records activity made on your account.</a:t>
            </a:r>
            <a:endParaRPr lang="en-US" sz="1200"/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200">
                <a:sym typeface="Arial"/>
              </a:rPr>
              <a:t>CloudTrail is about logging and </a:t>
            </a:r>
            <a:r>
              <a:rPr lang="en-US" sz="1200" b="1">
                <a:sym typeface="Arial"/>
              </a:rPr>
              <a:t>saves a history of API calls</a:t>
            </a:r>
            <a:r>
              <a:rPr lang="en-US" sz="1200">
                <a:sym typeface="Arial"/>
              </a:rPr>
              <a:t> for your AWS account.</a:t>
            </a:r>
            <a:endParaRPr lang="en-US" sz="1200"/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200">
                <a:sym typeface="Arial"/>
              </a:rPr>
              <a:t>CloudTrail enables governance, compliance, and operational and risk auditing of your AWS account.</a:t>
            </a:r>
            <a:endParaRPr lang="en-US" sz="1200"/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en-US" sz="1200">
              <a:sym typeface="Arial"/>
            </a:endParaRP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200">
                <a:sym typeface="Arial"/>
              </a:rPr>
              <a:t>CloudTrail provides visibility into user activity by recording actions taken on your account.</a:t>
            </a:r>
          </a:p>
          <a:p>
            <a:pPr marL="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</a:pPr>
            <a:r>
              <a:rPr lang="en-US" sz="1200">
                <a:sym typeface="Arial"/>
              </a:rPr>
              <a:t>API history enables security analysis, resource change tracking, and compliance auditing.</a:t>
            </a:r>
          </a:p>
        </p:txBody>
      </p:sp>
      <p:pic>
        <p:nvPicPr>
          <p:cNvPr id="75" name="Google Shape;75;p1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669563"/>
            <a:ext cx="3553238" cy="1821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88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2472489"/>
            <a:ext cx="9151584" cy="2671009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28650" y="2929374"/>
            <a:ext cx="3161297" cy="17990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Trails</a:t>
            </a: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/>
          <a:stretch/>
        </p:blipFill>
        <p:spPr>
          <a:xfrm>
            <a:off x="869216" y="683748"/>
            <a:ext cx="7406444" cy="1314642"/>
          </a:xfrm>
          <a:prstGeom prst="rect">
            <a:avLst/>
          </a:prstGeom>
          <a:noFill/>
        </p:spPr>
      </p:pic>
      <p:sp>
        <p:nvSpPr>
          <p:cNvPr id="81" name="Google Shape;81;p17"/>
          <p:cNvSpPr txBox="1">
            <a:spLocks noGrp="1"/>
          </p:cNvSpPr>
          <p:nvPr>
            <p:ph sz="half" idx="1"/>
          </p:nvPr>
        </p:nvSpPr>
        <p:spPr>
          <a:xfrm>
            <a:off x="4223084" y="2913339"/>
            <a:ext cx="4292266" cy="17990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300">
                <a:sym typeface="Arial"/>
              </a:rPr>
              <a:t>You can create two types of trails for an AWS account: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A trail that applies </a:t>
            </a:r>
            <a:r>
              <a:rPr lang="en-US" sz="1300" b="1">
                <a:sym typeface="Arial"/>
              </a:rPr>
              <a:t>to all regions (default) </a:t>
            </a:r>
            <a:r>
              <a:rPr lang="en-US" sz="1300">
                <a:sym typeface="Arial"/>
              </a:rPr>
              <a:t>– records events in all regions and delivers to an S3 bucket.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A trail that applies </a:t>
            </a:r>
            <a:r>
              <a:rPr lang="en-US" sz="1300" b="1">
                <a:sym typeface="Arial"/>
              </a:rPr>
              <a:t>to a single region </a:t>
            </a:r>
            <a:r>
              <a:rPr lang="en-US" sz="1300">
                <a:sym typeface="Arial"/>
              </a:rPr>
              <a:t>– records events in a single region and delivers to an S3 bucket. Additional single trails can use the same or a different S3 bucket.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79160" y="342900"/>
            <a:ext cx="8182230" cy="10264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5000">
                <a:sym typeface="Economica"/>
              </a:rPr>
              <a:t>Trails diagram</a:t>
            </a:r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388012"/>
            <a:ext cx="2468880" cy="13716"/>
          </a:xfrm>
          <a:custGeom>
            <a:avLst/>
            <a:gdLst>
              <a:gd name="connsiteX0" fmla="*/ 0 w 2468880"/>
              <a:gd name="connsiteY0" fmla="*/ 0 h 13716"/>
              <a:gd name="connsiteX1" fmla="*/ 592531 w 2468880"/>
              <a:gd name="connsiteY1" fmla="*/ 0 h 13716"/>
              <a:gd name="connsiteX2" fmla="*/ 1160374 w 2468880"/>
              <a:gd name="connsiteY2" fmla="*/ 0 h 13716"/>
              <a:gd name="connsiteX3" fmla="*/ 1728216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02282 w 2468880"/>
              <a:gd name="connsiteY6" fmla="*/ 13716 h 13716"/>
              <a:gd name="connsiteX7" fmla="*/ 1209751 w 2468880"/>
              <a:gd name="connsiteY7" fmla="*/ 13716 h 13716"/>
              <a:gd name="connsiteX8" fmla="*/ 641909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  <a:gd name="connsiteX0" fmla="*/ 0 w 2468880"/>
              <a:gd name="connsiteY0" fmla="*/ 0 h 13716"/>
              <a:gd name="connsiteX1" fmla="*/ 567842 w 2468880"/>
              <a:gd name="connsiteY1" fmla="*/ 0 h 13716"/>
              <a:gd name="connsiteX2" fmla="*/ 1234440 w 2468880"/>
              <a:gd name="connsiteY2" fmla="*/ 0 h 13716"/>
              <a:gd name="connsiteX3" fmla="*/ 1777594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76349 w 2468880"/>
              <a:gd name="connsiteY6" fmla="*/ 13716 h 13716"/>
              <a:gd name="connsiteX7" fmla="*/ 1209751 w 2468880"/>
              <a:gd name="connsiteY7" fmla="*/ 13716 h 13716"/>
              <a:gd name="connsiteX8" fmla="*/ 617220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3716" fill="none" extrusionOk="0">
                <a:moveTo>
                  <a:pt x="0" y="0"/>
                </a:moveTo>
                <a:cubicBezTo>
                  <a:pt x="172691" y="-12357"/>
                  <a:pt x="387089" y="31321"/>
                  <a:pt x="592531" y="0"/>
                </a:cubicBezTo>
                <a:cubicBezTo>
                  <a:pt x="767979" y="-23244"/>
                  <a:pt x="871733" y="8472"/>
                  <a:pt x="1160374" y="0"/>
                </a:cubicBezTo>
                <a:cubicBezTo>
                  <a:pt x="1449601" y="-3911"/>
                  <a:pt x="1607266" y="19376"/>
                  <a:pt x="1728216" y="0"/>
                </a:cubicBezTo>
                <a:cubicBezTo>
                  <a:pt x="1818829" y="-58888"/>
                  <a:pt x="2275430" y="-9413"/>
                  <a:pt x="2468880" y="0"/>
                </a:cubicBezTo>
                <a:cubicBezTo>
                  <a:pt x="2468188" y="5888"/>
                  <a:pt x="2468638" y="7585"/>
                  <a:pt x="2468880" y="13716"/>
                </a:cubicBezTo>
                <a:cubicBezTo>
                  <a:pt x="2232442" y="-7891"/>
                  <a:pt x="2078773" y="18481"/>
                  <a:pt x="1802282" y="13716"/>
                </a:cubicBezTo>
                <a:cubicBezTo>
                  <a:pt x="1540683" y="28046"/>
                  <a:pt x="1384233" y="12786"/>
                  <a:pt x="1209751" y="13716"/>
                </a:cubicBezTo>
                <a:cubicBezTo>
                  <a:pt x="1038679" y="-32929"/>
                  <a:pt x="820616" y="386"/>
                  <a:pt x="641909" y="13716"/>
                </a:cubicBezTo>
                <a:cubicBezTo>
                  <a:pt x="423595" y="7916"/>
                  <a:pt x="155068" y="36884"/>
                  <a:pt x="0" y="13716"/>
                </a:cubicBezTo>
                <a:cubicBezTo>
                  <a:pt x="-272" y="10611"/>
                  <a:pt x="1187" y="4872"/>
                  <a:pt x="0" y="0"/>
                </a:cubicBezTo>
                <a:close/>
              </a:path>
              <a:path w="2468880" h="13716" stroke="0" extrusionOk="0">
                <a:moveTo>
                  <a:pt x="0" y="0"/>
                </a:moveTo>
                <a:cubicBezTo>
                  <a:pt x="201127" y="34474"/>
                  <a:pt x="321325" y="11273"/>
                  <a:pt x="567842" y="0"/>
                </a:cubicBezTo>
                <a:cubicBezTo>
                  <a:pt x="816255" y="-37660"/>
                  <a:pt x="940209" y="-838"/>
                  <a:pt x="1234440" y="0"/>
                </a:cubicBezTo>
                <a:cubicBezTo>
                  <a:pt x="1509789" y="16874"/>
                  <a:pt x="1664509" y="5689"/>
                  <a:pt x="1777594" y="0"/>
                </a:cubicBezTo>
                <a:cubicBezTo>
                  <a:pt x="1845726" y="-6548"/>
                  <a:pt x="2193196" y="19370"/>
                  <a:pt x="2468880" y="0"/>
                </a:cubicBezTo>
                <a:cubicBezTo>
                  <a:pt x="2469348" y="4754"/>
                  <a:pt x="2469666" y="7202"/>
                  <a:pt x="2468880" y="13716"/>
                </a:cubicBezTo>
                <a:cubicBezTo>
                  <a:pt x="2271382" y="39808"/>
                  <a:pt x="1978656" y="27169"/>
                  <a:pt x="1876349" y="13716"/>
                </a:cubicBezTo>
                <a:cubicBezTo>
                  <a:pt x="1751977" y="-10588"/>
                  <a:pt x="1388067" y="-1350"/>
                  <a:pt x="1209751" y="13716"/>
                </a:cubicBezTo>
                <a:cubicBezTo>
                  <a:pt x="1065802" y="26489"/>
                  <a:pt x="753821" y="-5576"/>
                  <a:pt x="617220" y="13716"/>
                </a:cubicBezTo>
                <a:cubicBezTo>
                  <a:pt x="481425" y="23840"/>
                  <a:pt x="248319" y="-4963"/>
                  <a:pt x="0" y="13716"/>
                </a:cubicBezTo>
                <a:cubicBezTo>
                  <a:pt x="255" y="8106"/>
                  <a:pt x="1215" y="5237"/>
                  <a:pt x="0" y="0"/>
                </a:cubicBezTo>
                <a:close/>
              </a:path>
              <a:path w="2468880" h="13716" fill="none" stroke="0" extrusionOk="0">
                <a:moveTo>
                  <a:pt x="0" y="0"/>
                </a:moveTo>
                <a:cubicBezTo>
                  <a:pt x="191987" y="-31891"/>
                  <a:pt x="414837" y="25678"/>
                  <a:pt x="592531" y="0"/>
                </a:cubicBezTo>
                <a:cubicBezTo>
                  <a:pt x="785000" y="-43603"/>
                  <a:pt x="868560" y="12415"/>
                  <a:pt x="1160374" y="0"/>
                </a:cubicBezTo>
                <a:cubicBezTo>
                  <a:pt x="1441409" y="-18672"/>
                  <a:pt x="1600372" y="47113"/>
                  <a:pt x="1728216" y="0"/>
                </a:cubicBezTo>
                <a:cubicBezTo>
                  <a:pt x="1847110" y="23792"/>
                  <a:pt x="2233557" y="23802"/>
                  <a:pt x="2468880" y="0"/>
                </a:cubicBezTo>
                <a:cubicBezTo>
                  <a:pt x="2468111" y="5840"/>
                  <a:pt x="2468272" y="8037"/>
                  <a:pt x="2468880" y="13716"/>
                </a:cubicBezTo>
                <a:cubicBezTo>
                  <a:pt x="2265563" y="-22543"/>
                  <a:pt x="2033349" y="11690"/>
                  <a:pt x="1802282" y="13716"/>
                </a:cubicBezTo>
                <a:cubicBezTo>
                  <a:pt x="1512355" y="27001"/>
                  <a:pt x="1367809" y="24730"/>
                  <a:pt x="1209751" y="13716"/>
                </a:cubicBezTo>
                <a:cubicBezTo>
                  <a:pt x="1060405" y="21557"/>
                  <a:pt x="875661" y="6266"/>
                  <a:pt x="641909" y="13716"/>
                </a:cubicBezTo>
                <a:cubicBezTo>
                  <a:pt x="461670" y="10009"/>
                  <a:pt x="162829" y="13891"/>
                  <a:pt x="0" y="13716"/>
                </a:cubicBezTo>
                <a:cubicBezTo>
                  <a:pt x="48" y="10879"/>
                  <a:pt x="353" y="48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468880"/>
                      <a:gd name="connsiteY0" fmla="*/ 0 h 13716"/>
                      <a:gd name="connsiteX1" fmla="*/ 592531 w 2468880"/>
                      <a:gd name="connsiteY1" fmla="*/ 0 h 13716"/>
                      <a:gd name="connsiteX2" fmla="*/ 1160374 w 2468880"/>
                      <a:gd name="connsiteY2" fmla="*/ 0 h 13716"/>
                      <a:gd name="connsiteX3" fmla="*/ 1728216 w 2468880"/>
                      <a:gd name="connsiteY3" fmla="*/ 0 h 13716"/>
                      <a:gd name="connsiteX4" fmla="*/ 2468880 w 2468880"/>
                      <a:gd name="connsiteY4" fmla="*/ 0 h 13716"/>
                      <a:gd name="connsiteX5" fmla="*/ 2468880 w 2468880"/>
                      <a:gd name="connsiteY5" fmla="*/ 13716 h 13716"/>
                      <a:gd name="connsiteX6" fmla="*/ 1802282 w 2468880"/>
                      <a:gd name="connsiteY6" fmla="*/ 13716 h 13716"/>
                      <a:gd name="connsiteX7" fmla="*/ 1209751 w 2468880"/>
                      <a:gd name="connsiteY7" fmla="*/ 13716 h 13716"/>
                      <a:gd name="connsiteX8" fmla="*/ 641909 w 2468880"/>
                      <a:gd name="connsiteY8" fmla="*/ 13716 h 13716"/>
                      <a:gd name="connsiteX9" fmla="*/ 0 w 2468880"/>
                      <a:gd name="connsiteY9" fmla="*/ 13716 h 13716"/>
                      <a:gd name="connsiteX10" fmla="*/ 0 w 246888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68880" h="13716" fill="none" extrusionOk="0">
                        <a:moveTo>
                          <a:pt x="0" y="0"/>
                        </a:moveTo>
                        <a:cubicBezTo>
                          <a:pt x="171523" y="-1510"/>
                          <a:pt x="416079" y="20036"/>
                          <a:pt x="592531" y="0"/>
                        </a:cubicBezTo>
                        <a:cubicBezTo>
                          <a:pt x="768983" y="-20036"/>
                          <a:pt x="878305" y="13110"/>
                          <a:pt x="1160374" y="0"/>
                        </a:cubicBezTo>
                        <a:cubicBezTo>
                          <a:pt x="1442443" y="-13110"/>
                          <a:pt x="1612108" y="24695"/>
                          <a:pt x="1728216" y="0"/>
                        </a:cubicBezTo>
                        <a:cubicBezTo>
                          <a:pt x="1844324" y="-24695"/>
                          <a:pt x="2271040" y="20667"/>
                          <a:pt x="2468880" y="0"/>
                        </a:cubicBezTo>
                        <a:cubicBezTo>
                          <a:pt x="2468530" y="5728"/>
                          <a:pt x="2468490" y="7624"/>
                          <a:pt x="2468880" y="13716"/>
                        </a:cubicBezTo>
                        <a:cubicBezTo>
                          <a:pt x="2229297" y="-19231"/>
                          <a:pt x="2066775" y="25681"/>
                          <a:pt x="1802282" y="13716"/>
                        </a:cubicBezTo>
                        <a:cubicBezTo>
                          <a:pt x="1537789" y="1751"/>
                          <a:pt x="1379930" y="17694"/>
                          <a:pt x="1209751" y="13716"/>
                        </a:cubicBezTo>
                        <a:cubicBezTo>
                          <a:pt x="1039572" y="9738"/>
                          <a:pt x="837025" y="8278"/>
                          <a:pt x="641909" y="13716"/>
                        </a:cubicBezTo>
                        <a:cubicBezTo>
                          <a:pt x="446793" y="19154"/>
                          <a:pt x="170561" y="13900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468880" h="13716" stroke="0" extrusionOk="0">
                        <a:moveTo>
                          <a:pt x="0" y="0"/>
                        </a:moveTo>
                        <a:cubicBezTo>
                          <a:pt x="190931" y="24910"/>
                          <a:pt x="333688" y="11559"/>
                          <a:pt x="567842" y="0"/>
                        </a:cubicBezTo>
                        <a:cubicBezTo>
                          <a:pt x="801996" y="-11559"/>
                          <a:pt x="939971" y="-5677"/>
                          <a:pt x="1234440" y="0"/>
                        </a:cubicBezTo>
                        <a:cubicBezTo>
                          <a:pt x="1528909" y="5677"/>
                          <a:pt x="1658539" y="5184"/>
                          <a:pt x="1777594" y="0"/>
                        </a:cubicBezTo>
                        <a:cubicBezTo>
                          <a:pt x="1896649" y="-5184"/>
                          <a:pt x="2186164" y="23915"/>
                          <a:pt x="2468880" y="0"/>
                        </a:cubicBezTo>
                        <a:cubicBezTo>
                          <a:pt x="2469409" y="5071"/>
                          <a:pt x="2469155" y="7437"/>
                          <a:pt x="2468880" y="13716"/>
                        </a:cubicBezTo>
                        <a:cubicBezTo>
                          <a:pt x="2271330" y="32027"/>
                          <a:pt x="2001027" y="26982"/>
                          <a:pt x="1876349" y="13716"/>
                        </a:cubicBezTo>
                        <a:cubicBezTo>
                          <a:pt x="1751671" y="450"/>
                          <a:pt x="1364652" y="10491"/>
                          <a:pt x="1209751" y="13716"/>
                        </a:cubicBezTo>
                        <a:cubicBezTo>
                          <a:pt x="1054850" y="16941"/>
                          <a:pt x="748438" y="15502"/>
                          <a:pt x="617220" y="13716"/>
                        </a:cubicBezTo>
                        <a:cubicBezTo>
                          <a:pt x="486002" y="11930"/>
                          <a:pt x="237432" y="22628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oogle Shape;89;p18" descr="A map of a different trails&#10;&#10;Description automatically generated with medium confidence"/>
          <p:cNvPicPr preferRelativeResize="0"/>
          <p:nvPr/>
        </p:nvPicPr>
        <p:blipFill rotWithShape="1">
          <a:blip r:embed="rId3"/>
          <a:stretch/>
        </p:blipFill>
        <p:spPr>
          <a:xfrm>
            <a:off x="240030" y="2070888"/>
            <a:ext cx="4210812" cy="2526486"/>
          </a:xfrm>
          <a:prstGeom prst="rect">
            <a:avLst/>
          </a:prstGeom>
          <a:noFill/>
        </p:spPr>
      </p:pic>
      <p:pic>
        <p:nvPicPr>
          <p:cNvPr id="88" name="Google Shape;88;p18" descr="A map of the world with a map of the world&#10;&#10;Description automatically generated"/>
          <p:cNvPicPr preferRelativeResize="0">
            <a:picLocks noGrp="1"/>
          </p:cNvPicPr>
          <p:nvPr>
            <p:ph sz="half" idx="1"/>
          </p:nvPr>
        </p:nvPicPr>
        <p:blipFill rotWithShape="1">
          <a:blip r:embed="rId4"/>
          <a:stretch/>
        </p:blipFill>
        <p:spPr>
          <a:xfrm>
            <a:off x="4690872" y="2118259"/>
            <a:ext cx="4210812" cy="2431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3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3943350" cy="12903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400">
                <a:sym typeface="Economica"/>
              </a:rPr>
              <a:t>Events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sz="half" idx="1"/>
          </p:nvPr>
        </p:nvSpPr>
        <p:spPr>
          <a:xfrm>
            <a:off x="628650" y="1698777"/>
            <a:ext cx="3438853" cy="293394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300" dirty="0">
                <a:sym typeface="Arial"/>
              </a:rPr>
              <a:t>Trails can be configured to log data events, management events, Insight events: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300" b="1" dirty="0">
                <a:sym typeface="Arial"/>
              </a:rPr>
              <a:t>Data events:</a:t>
            </a:r>
            <a:r>
              <a:rPr lang="en-US" sz="1300" dirty="0">
                <a:sym typeface="Arial"/>
              </a:rPr>
              <a:t> These events provide insight into the resource operations performed on or within a resource.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300" b="1" u="sng" dirty="0">
                <a:sym typeface="Arial"/>
              </a:rPr>
              <a:t>Examples </a:t>
            </a:r>
            <a:r>
              <a:rPr lang="en-US" sz="1300" dirty="0">
                <a:sym typeface="Arial"/>
              </a:rPr>
              <a:t>:</a:t>
            </a:r>
          </a:p>
          <a:p>
            <a:pPr marL="520700" lvl="1" indent="-228600" defTabSz="914400">
              <a:spcBef>
                <a:spcPts val="800"/>
              </a:spcBef>
              <a:spcAft>
                <a:spcPts val="0"/>
              </a:spcAft>
              <a:buSzPts val="1000"/>
            </a:pPr>
            <a:r>
              <a:rPr lang="en-US" sz="1300" dirty="0">
                <a:sym typeface="Arial"/>
              </a:rPr>
              <a:t>Lambda(invoke)</a:t>
            </a:r>
          </a:p>
          <a:p>
            <a:pPr marL="520700" lvl="1" indent="-228600" defTabSz="91440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300" dirty="0">
                <a:sym typeface="Arial"/>
              </a:rPr>
              <a:t>S3 Object access(GET, PUT, DELETE)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300" b="1" dirty="0">
                <a:sym typeface="Arial"/>
              </a:rPr>
              <a:t>Management events:</a:t>
            </a:r>
            <a:r>
              <a:rPr lang="en-US" sz="1300" dirty="0">
                <a:sym typeface="Arial"/>
              </a:rPr>
              <a:t> Management events provide insight into management operations that are performed on resources in your AWS account.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300" dirty="0">
                <a:sym typeface="Arial"/>
              </a:rPr>
              <a:t>Management events can also include non-API events that occur in your account.</a:t>
            </a: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/>
          <a:stretch/>
        </p:blipFill>
        <p:spPr>
          <a:xfrm>
            <a:off x="4978424" y="1804309"/>
            <a:ext cx="3710629" cy="1534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B1167-D08A-0BD1-E776-ECF52084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Events examples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8;p19">
            <a:extLst>
              <a:ext uri="{FF2B5EF4-FFF2-40B4-BE49-F238E27FC236}">
                <a16:creationId xmlns:a16="http://schemas.microsoft.com/office/drawing/2014/main" id="{AECA866C-3ED3-1F88-35F7-7E14C3049F2A}"/>
              </a:ext>
            </a:extLst>
          </p:cNvPr>
          <p:cNvSpPr txBox="1"/>
          <p:nvPr/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778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/>
              <a:t>Examples </a:t>
            </a:r>
            <a:r>
              <a:rPr lang="en-US" sz="1200"/>
              <a:t>:</a:t>
            </a:r>
          </a:p>
          <a:p>
            <a:pPr marL="520700" lvl="1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Console sign-in</a:t>
            </a:r>
          </a:p>
          <a:p>
            <a:pPr marL="52070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Changes to a Security Group</a:t>
            </a:r>
          </a:p>
          <a:p>
            <a:pPr marL="52070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Launching a new instance</a:t>
            </a:r>
          </a:p>
          <a:p>
            <a:pPr marL="1778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/>
              <a:t>Insight events: </a:t>
            </a:r>
          </a:p>
          <a:p>
            <a:pPr marL="1778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Can detect unusual activity in your account: </a:t>
            </a:r>
          </a:p>
          <a:p>
            <a:pPr marL="5207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Inaccurate resource provisioning</a:t>
            </a:r>
          </a:p>
          <a:p>
            <a:pPr marL="5207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Hitting service limits</a:t>
            </a:r>
          </a:p>
          <a:p>
            <a:pPr marL="5207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Bursts of AWS IAM actions </a:t>
            </a:r>
          </a:p>
          <a:p>
            <a:pPr marL="52070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/>
              <a:t>Gaps in periodic maintenance activity </a:t>
            </a:r>
          </a:p>
        </p:txBody>
      </p:sp>
      <p:pic>
        <p:nvPicPr>
          <p:cNvPr id="3" name="Google Shape;97;p19" descr="A pink square with white text&#10;&#10;Description automatically generated">
            <a:extLst>
              <a:ext uri="{FF2B5EF4-FFF2-40B4-BE49-F238E27FC236}">
                <a16:creationId xmlns:a16="http://schemas.microsoft.com/office/drawing/2014/main" id="{1ED5570E-525E-AD49-D502-50A6EC0B4A1B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574286" y="2233977"/>
            <a:ext cx="4094226" cy="67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748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</a:br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CloudTrail Events Retention</a:t>
            </a: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20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en-US" sz="1400">
              <a:sym typeface="Arial"/>
            </a:endParaRP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Events are stored for 90 days in CloudTrail.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To keep events more persistent, log them to S3 (and use Athena) or CloudWatch.</a:t>
            </a:r>
          </a:p>
          <a:p>
            <a:pPr marL="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</a:pPr>
            <a:endParaRPr lang="en-US" sz="1400">
              <a:sym typeface="Arial"/>
            </a:endParaRPr>
          </a:p>
        </p:txBody>
      </p:sp>
      <p:pic>
        <p:nvPicPr>
          <p:cNvPr id="105" name="Google Shape;105;p20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73202" y="2312465"/>
            <a:ext cx="8188452" cy="1780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EAA4E-623E-456A-5DEB-8B730D2C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CloudTrail Alerts API</a:t>
            </a:r>
          </a:p>
        </p:txBody>
      </p:sp>
      <p:pic>
        <p:nvPicPr>
          <p:cNvPr id="5" name="Picture 4" descr="A diagram of a filter&#10;&#10;Description automatically generated">
            <a:extLst>
              <a:ext uri="{FF2B5EF4-FFF2-40B4-BE49-F238E27FC236}">
                <a16:creationId xmlns:a16="http://schemas.microsoft.com/office/drawing/2014/main" id="{660AC2DC-D5BC-2D95-72AD-FA37B9BD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17035"/>
            <a:ext cx="8178799" cy="1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CloudWatch vs CloudTrail:</a:t>
            </a:r>
          </a:p>
        </p:txBody>
      </p:sp>
      <p:sp>
        <p:nvSpPr>
          <p:cNvPr id="1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1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200">
                <a:sym typeface="Arial"/>
              </a:rPr>
              <a:t>You can integrate </a:t>
            </a:r>
            <a:r>
              <a:rPr lang="en-US" sz="1200" b="1">
                <a:sym typeface="Arial"/>
              </a:rPr>
              <a:t>CloudTrail</a:t>
            </a:r>
            <a:r>
              <a:rPr lang="en-US" sz="1200">
                <a:sym typeface="Arial"/>
              </a:rPr>
              <a:t> with </a:t>
            </a:r>
            <a:r>
              <a:rPr lang="en-US" sz="1200" b="1">
                <a:sym typeface="Arial"/>
              </a:rPr>
              <a:t>CloudWatch Logs</a:t>
            </a:r>
            <a:r>
              <a:rPr lang="en-US" sz="1200">
                <a:sym typeface="Arial"/>
              </a:rPr>
              <a:t> to deliver data events captured by CloudTrail to a CloudWatch Logs log stream.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en-US" sz="1200">
              <a:sym typeface="Arial"/>
            </a:endParaRPr>
          </a:p>
          <a:p>
            <a:pPr marL="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</a:pPr>
            <a:r>
              <a:rPr lang="en-US" sz="1200">
                <a:sym typeface="Arial"/>
              </a:rPr>
              <a:t>CloudTrail log file integrity validation feature allows you to determine whether a CloudTrail log file was unchanged, deleted, or modified since CloudTrail delivered it to the specified Amazon S3 bucket.</a:t>
            </a:r>
          </a:p>
        </p:txBody>
      </p:sp>
      <p:pic>
        <p:nvPicPr>
          <p:cNvPr id="112" name="Google Shape;112;p21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3490722" y="1464998"/>
            <a:ext cx="5177790" cy="2213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524</Words>
  <Application>Microsoft Macintosh PowerPoint</Application>
  <PresentationFormat>On-screen Show (16:9)</PresentationFormat>
  <Paragraphs>64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Economica</vt:lpstr>
      <vt:lpstr>Calibri Light</vt:lpstr>
      <vt:lpstr>Arial</vt:lpstr>
      <vt:lpstr>Office Theme</vt:lpstr>
      <vt:lpstr>CloudTrail</vt:lpstr>
      <vt:lpstr>What Is AWS CloudTrail?</vt:lpstr>
      <vt:lpstr>Trails</vt:lpstr>
      <vt:lpstr>Trails diagram</vt:lpstr>
      <vt:lpstr>Events</vt:lpstr>
      <vt:lpstr>Events examples</vt:lpstr>
      <vt:lpstr> CloudTrail Events Retention </vt:lpstr>
      <vt:lpstr>CloudTrail Alerts API</vt:lpstr>
      <vt:lpstr>CloudWatch vs CloudTrail:</vt:lpstr>
      <vt:lpstr>CloudTrail - Best practices (Multi-Region)</vt:lpstr>
      <vt:lpstr>CloudTrail - Best practices (Trail for all regions)</vt:lpstr>
      <vt:lpstr>CloudTrail - Best practices (Separate Account for Logs)</vt:lpstr>
      <vt:lpstr>CloudTrail - Best practices (AWS Organizations)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CloudTrail</dc:title>
  <cp:lastModifiedBy>Ilya Chakun</cp:lastModifiedBy>
  <cp:revision>4</cp:revision>
  <dcterms:modified xsi:type="dcterms:W3CDTF">2024-01-15T08:45:46Z</dcterms:modified>
</cp:coreProperties>
</file>