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7"/>
    <p:restoredTop sz="94720"/>
  </p:normalViewPr>
  <p:slideViewPr>
    <p:cSldViewPr snapToGrid="0">
      <p:cViewPr varScale="1">
        <p:scale>
          <a:sx n="211" d="100"/>
          <a:sy n="211" d="100"/>
        </p:scale>
        <p:origin x="155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14.01.2024</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14.01.2024</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14.01.2024</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14.01.2024</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14.01.2024</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14.01.2024</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14.01.2024</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14.01.2024</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14.01.2024</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14.01.2024</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14.01.2024</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14.01.2024</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aws.amazon.com/health/latest/ug/getting-started-health-dashboard.html#aws-organizations-integration" TargetMode="External"/><Relationship Id="rId2" Type="http://schemas.openxmlformats.org/officeDocument/2006/relationships/hyperlink" Target="https://docs.aws.amazon.com/health/latest/ug/getting-started-health-dashboard.html#aws-health-account-views" TargetMode="External"/><Relationship Id="rId1" Type="http://schemas.openxmlformats.org/officeDocument/2006/relationships/slideLayout" Target="../slideLayouts/slideLayout2.xml"/><Relationship Id="rId4" Type="http://schemas.openxmlformats.org/officeDocument/2006/relationships/hyperlink" Target="https://docs.aws.amazon.com/health/latest/ug/aws-health-dashboard-status.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aws.amazon.com/premiumsuppor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ws.amazon.com/eventbridge/" TargetMode="External"/><Relationship Id="rId2" Type="http://schemas.openxmlformats.org/officeDocument/2006/relationships/hyperlink" Target="https://aws.amazon.com/cognito/"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CED1CE-8896-375E-5C9B-01B55750126D}"/>
              </a:ext>
            </a:extLst>
          </p:cNvPr>
          <p:cNvSpPr>
            <a:spLocks noGrp="1"/>
          </p:cNvSpPr>
          <p:nvPr>
            <p:ph type="ctrTitle"/>
          </p:nvPr>
        </p:nvSpPr>
        <p:spPr>
          <a:xfrm>
            <a:off x="4853988" y="320041"/>
            <a:ext cx="6707084" cy="3892668"/>
          </a:xfrm>
        </p:spPr>
        <p:txBody>
          <a:bodyPr>
            <a:normAutofit/>
          </a:bodyPr>
          <a:lstStyle/>
          <a:p>
            <a:pPr algn="l"/>
            <a:r>
              <a:rPr lang="en-CH" sz="6600"/>
              <a:t>AWS Personal Health Dashboard</a:t>
            </a:r>
          </a:p>
        </p:txBody>
      </p:sp>
      <p:pic>
        <p:nvPicPr>
          <p:cNvPr id="6" name="Graphic 5" descr="Health">
            <a:extLst>
              <a:ext uri="{FF2B5EF4-FFF2-40B4-BE49-F238E27FC236}">
                <a16:creationId xmlns:a16="http://schemas.microsoft.com/office/drawing/2014/main" id="{14DA5035-55F6-AC2B-4FAE-DB603AD21F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0040" y="1226248"/>
            <a:ext cx="4087368" cy="4087368"/>
          </a:xfrm>
          <a:prstGeom prst="rect">
            <a:avLst/>
          </a:prstGeom>
        </p:spPr>
      </p:pic>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055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BE7654-E843-FCB4-DB63-18DBD8D7FE2E}"/>
              </a:ext>
            </a:extLst>
          </p:cNvPr>
          <p:cNvSpPr>
            <a:spLocks noGrp="1"/>
          </p:cNvSpPr>
          <p:nvPr>
            <p:ph type="title"/>
          </p:nvPr>
        </p:nvSpPr>
        <p:spPr>
          <a:xfrm>
            <a:off x="838200" y="365125"/>
            <a:ext cx="10515600" cy="1325563"/>
          </a:xfrm>
        </p:spPr>
        <p:txBody>
          <a:bodyPr>
            <a:normAutofit/>
          </a:bodyPr>
          <a:lstStyle/>
          <a:p>
            <a:r>
              <a:rPr lang="en-CH" sz="4600"/>
              <a:t>AWS Personal Health Dashboard Overview</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A975CB-BCF4-D12C-439C-FD5C3307BDE7}"/>
              </a:ext>
            </a:extLst>
          </p:cNvPr>
          <p:cNvSpPr>
            <a:spLocks noGrp="1"/>
          </p:cNvSpPr>
          <p:nvPr>
            <p:ph idx="1"/>
          </p:nvPr>
        </p:nvSpPr>
        <p:spPr>
          <a:xfrm>
            <a:off x="838200" y="1929384"/>
            <a:ext cx="10515600" cy="4251960"/>
          </a:xfrm>
        </p:spPr>
        <p:txBody>
          <a:bodyPr>
            <a:normAutofit/>
          </a:bodyPr>
          <a:lstStyle/>
          <a:p>
            <a:r>
              <a:rPr lang="en-GB" sz="1200" b="0" i="0">
                <a:effectLst/>
              </a:rPr>
              <a:t>The AWS Personal Health Dashboard is a service provided by AWS that offers a personalized view of the health of AWS services and the status of AWS resources in your account. </a:t>
            </a:r>
          </a:p>
          <a:p>
            <a:r>
              <a:rPr lang="en-GB" sz="1200" b="0" i="0">
                <a:effectLst/>
              </a:rPr>
              <a:t>It's designed to give AWS customers insights into service disruptions, scheduled maintenance, and other important events that might affect their AWS infrastructure. </a:t>
            </a:r>
          </a:p>
          <a:p>
            <a:r>
              <a:rPr lang="en-GB" sz="1200" b="1" i="0">
                <a:effectLst/>
              </a:rPr>
              <a:t>Personalized Notifications</a:t>
            </a:r>
            <a:r>
              <a:rPr lang="en-GB" sz="1200" b="0" i="0">
                <a:effectLst/>
              </a:rPr>
              <a:t>:</a:t>
            </a:r>
          </a:p>
          <a:p>
            <a:pPr lvl="1"/>
            <a:r>
              <a:rPr lang="en-GB" sz="1200" b="0" i="0">
                <a:effectLst/>
              </a:rPr>
              <a:t>The dashboard provides alerts and guidance for AWS events like service disruptions or scheduled maintenance activities that might impact your resources.</a:t>
            </a:r>
          </a:p>
          <a:p>
            <a:r>
              <a:rPr lang="en-GB" sz="1200" b="1" i="0">
                <a:effectLst/>
              </a:rPr>
              <a:t>Automated Alerts</a:t>
            </a:r>
            <a:r>
              <a:rPr lang="en-GB" sz="1200" b="0" i="0">
                <a:effectLst/>
              </a:rPr>
              <a:t>:</a:t>
            </a:r>
          </a:p>
          <a:p>
            <a:pPr lvl="1"/>
            <a:r>
              <a:rPr lang="en-GB" sz="1200" b="0" i="0">
                <a:effectLst/>
              </a:rPr>
              <a:t>You can set up automated alerts to be notified via email or through other channels when there are issues that affect your AWS services.</a:t>
            </a:r>
          </a:p>
          <a:p>
            <a:r>
              <a:rPr lang="en-GB" sz="1200" b="1" i="0">
                <a:effectLst/>
              </a:rPr>
              <a:t>Integration with AWS Services</a:t>
            </a:r>
            <a:r>
              <a:rPr lang="en-GB" sz="1200" b="0" i="0">
                <a:effectLst/>
              </a:rPr>
              <a:t>:</a:t>
            </a:r>
          </a:p>
          <a:p>
            <a:pPr lvl="1"/>
            <a:r>
              <a:rPr lang="en-GB" sz="1200" b="0" i="0">
                <a:effectLst/>
              </a:rPr>
              <a:t>It's integrated with other AWS services, such as CloudWatch and AWS Organizations, allowing for a more comprehensive monitoring solution.</a:t>
            </a:r>
          </a:p>
          <a:p>
            <a:r>
              <a:rPr lang="en-GB" sz="1200" b="1" i="0">
                <a:effectLst/>
              </a:rPr>
              <a:t>Detailed Information</a:t>
            </a:r>
            <a:r>
              <a:rPr lang="en-GB" sz="1200" b="0" i="0">
                <a:effectLst/>
              </a:rPr>
              <a:t>:</a:t>
            </a:r>
          </a:p>
          <a:p>
            <a:pPr lvl="1"/>
            <a:r>
              <a:rPr lang="en-GB" sz="1200" b="0" i="0">
                <a:effectLst/>
              </a:rPr>
              <a:t>Provides detailed information and recommendations for remediation when issues are detected, helping in faster resolution.</a:t>
            </a:r>
          </a:p>
          <a:p>
            <a:r>
              <a:rPr lang="en-GB" sz="1200" b="1" i="0">
                <a:effectLst/>
              </a:rPr>
              <a:t>Service Health Overview</a:t>
            </a:r>
            <a:r>
              <a:rPr lang="en-GB" sz="1200" b="0" i="0">
                <a:effectLst/>
              </a:rPr>
              <a:t>:</a:t>
            </a:r>
          </a:p>
          <a:p>
            <a:pPr lvl="1"/>
            <a:r>
              <a:rPr lang="en-GB" sz="1200" b="0" i="0">
                <a:effectLst/>
              </a:rPr>
              <a:t>Alongside personalized information, it also shows the general status of all AWS services in the form of AWS Service Health Dashboard.</a:t>
            </a:r>
          </a:p>
        </p:txBody>
      </p:sp>
    </p:spTree>
    <p:extLst>
      <p:ext uri="{BB962C8B-B14F-4D97-AF65-F5344CB8AC3E}">
        <p14:creationId xmlns:p14="http://schemas.microsoft.com/office/powerpoint/2010/main" val="3417201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8D066C-F3C7-CD8C-6143-967568D39EF0}"/>
              </a:ext>
            </a:extLst>
          </p:cNvPr>
          <p:cNvSpPr>
            <a:spLocks noGrp="1"/>
          </p:cNvSpPr>
          <p:nvPr>
            <p:ph type="title"/>
          </p:nvPr>
        </p:nvSpPr>
        <p:spPr>
          <a:xfrm>
            <a:off x="838200" y="365125"/>
            <a:ext cx="10515600" cy="1325563"/>
          </a:xfrm>
        </p:spPr>
        <p:txBody>
          <a:bodyPr>
            <a:normAutofit/>
          </a:bodyPr>
          <a:lstStyle/>
          <a:p>
            <a:r>
              <a:rPr lang="en-GB" sz="5400" b="0" i="0">
                <a:effectLst/>
                <a:latin typeface="+mn-lt"/>
              </a:rPr>
              <a:t>Health Dashboard events types</a:t>
            </a:r>
            <a:endParaRPr lang="en-CH" sz="5400">
              <a:latin typeface="+mn-l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0B77E1-3084-105F-81EB-2BF75C1E72ED}"/>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GB" sz="2200" b="1" i="0" u="none" strike="noStrike">
                <a:effectLst/>
                <a:hlinkClick r:id="rId2"/>
              </a:rPr>
              <a:t>Your account events</a:t>
            </a:r>
            <a:r>
              <a:rPr lang="en-GB" sz="2200" b="0" i="0">
                <a:effectLst/>
              </a:rPr>
              <a:t> – This page shows events that are specific to your account. You can view open, recent, and scheduled changes. You can also view notifications and an event log that shows all events from the past 90 days.</a:t>
            </a:r>
          </a:p>
          <a:p>
            <a:pPr>
              <a:buFont typeface="Arial" panose="020B0604020202020204" pitchFamily="34" charset="0"/>
              <a:buChar char="•"/>
            </a:pPr>
            <a:r>
              <a:rPr lang="en-GB" sz="2200" b="1" i="0" u="none" strike="noStrike">
                <a:effectLst/>
                <a:hlinkClick r:id="rId3"/>
              </a:rPr>
              <a:t>Your organization events</a:t>
            </a:r>
            <a:r>
              <a:rPr lang="en-GB" sz="2200" b="0" i="0">
                <a:effectLst/>
              </a:rPr>
              <a:t> – This page shows events that are specific to your organization in AWS Organizations. You can view open, recent, and scheduled changes for your organization. You can also view notifications, as well as an event log that shows all organization events from the past 90 days.</a:t>
            </a:r>
          </a:p>
          <a:p>
            <a:pPr>
              <a:buFont typeface="Arial" panose="020B0604020202020204" pitchFamily="34" charset="0"/>
              <a:buChar char="•"/>
            </a:pPr>
            <a:r>
              <a:rPr lang="en-GB" sz="2200" b="0" i="0">
                <a:effectLst/>
              </a:rPr>
              <a:t>If you don't have an AWS account, you can use the </a:t>
            </a:r>
            <a:r>
              <a:rPr lang="en-GB" sz="2200" b="0" i="0" u="none" strike="noStrike">
                <a:effectLst/>
                <a:hlinkClick r:id="rId4"/>
              </a:rPr>
              <a:t>AWS Health Dashboard – Service health</a:t>
            </a:r>
            <a:r>
              <a:rPr lang="en-GB" sz="2200" b="0" i="0">
                <a:effectLst/>
              </a:rPr>
              <a:t> to learn about general service availability.</a:t>
            </a:r>
          </a:p>
          <a:p>
            <a:endParaRPr lang="en-CH" sz="2200"/>
          </a:p>
        </p:txBody>
      </p:sp>
    </p:spTree>
    <p:extLst>
      <p:ext uri="{BB962C8B-B14F-4D97-AF65-F5344CB8AC3E}">
        <p14:creationId xmlns:p14="http://schemas.microsoft.com/office/powerpoint/2010/main" val="927608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BA1CBF-DADA-E7B5-F888-B42CA32AEFBA}"/>
              </a:ext>
            </a:extLst>
          </p:cNvPr>
          <p:cNvSpPr>
            <a:spLocks noGrp="1"/>
          </p:cNvSpPr>
          <p:nvPr>
            <p:ph type="title"/>
          </p:nvPr>
        </p:nvSpPr>
        <p:spPr>
          <a:xfrm>
            <a:off x="841247" y="978619"/>
            <a:ext cx="3410712" cy="1106424"/>
          </a:xfrm>
        </p:spPr>
        <p:txBody>
          <a:bodyPr>
            <a:normAutofit/>
          </a:bodyPr>
          <a:lstStyle/>
          <a:p>
            <a:r>
              <a:rPr lang="en-GB" sz="2800" b="1" i="0">
                <a:effectLst/>
                <a:latin typeface="+mn-lt"/>
              </a:rPr>
              <a:t>AWS Health Dashboard</a:t>
            </a:r>
            <a:endParaRPr lang="en-CH" sz="2800">
              <a:latin typeface="+mn-lt"/>
            </a:endParaRPr>
          </a:p>
        </p:txBody>
      </p:sp>
      <p:sp>
        <p:nvSpPr>
          <p:cNvPr id="1035"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2E20239-A270-308F-4993-1144E35A89C9}"/>
              </a:ext>
            </a:extLst>
          </p:cNvPr>
          <p:cNvSpPr>
            <a:spLocks noGrp="1"/>
          </p:cNvSpPr>
          <p:nvPr>
            <p:ph idx="1"/>
          </p:nvPr>
        </p:nvSpPr>
        <p:spPr>
          <a:xfrm>
            <a:off x="841247" y="2359152"/>
            <a:ext cx="3410712" cy="3425043"/>
          </a:xfrm>
        </p:spPr>
        <p:txBody>
          <a:bodyPr>
            <a:normAutofit/>
          </a:bodyPr>
          <a:lstStyle/>
          <a:p>
            <a:pPr algn="l"/>
            <a:r>
              <a:rPr lang="en-GB" sz="1000" b="1" i="0" dirty="0">
                <a:solidFill>
                  <a:srgbClr val="16191F"/>
                </a:solidFill>
                <a:effectLst/>
              </a:rPr>
              <a:t>Example : Operational issue event for Amazon Elastic Compute Cloud (Amazon EC2)</a:t>
            </a:r>
          </a:p>
          <a:p>
            <a:pPr algn="l"/>
            <a:r>
              <a:rPr lang="en-GB" sz="1000" b="0" i="0" dirty="0">
                <a:solidFill>
                  <a:srgbClr val="16191F"/>
                </a:solidFill>
                <a:effectLst/>
              </a:rPr>
              <a:t>The following image shows an event for launch failures and connectivity issues for Amazon EC2 instances.</a:t>
            </a:r>
          </a:p>
          <a:p>
            <a:pPr algn="l"/>
            <a:endParaRPr lang="en-GB" sz="1200" b="1" i="0" dirty="0">
              <a:solidFill>
                <a:srgbClr val="16191F"/>
              </a:solidFill>
              <a:effectLst/>
            </a:endParaRPr>
          </a:p>
          <a:p>
            <a:pPr algn="l"/>
            <a:r>
              <a:rPr lang="en-GB" sz="1200" b="1" i="0" dirty="0">
                <a:solidFill>
                  <a:srgbClr val="16191F"/>
                </a:solidFill>
                <a:effectLst/>
              </a:rPr>
              <a:t>Scheduled changes</a:t>
            </a:r>
          </a:p>
          <a:p>
            <a:pPr algn="l"/>
            <a:r>
              <a:rPr lang="en-GB" sz="1200" b="0" i="0" dirty="0">
                <a:solidFill>
                  <a:srgbClr val="16191F"/>
                </a:solidFill>
                <a:effectLst/>
              </a:rPr>
              <a:t>Use the </a:t>
            </a:r>
            <a:r>
              <a:rPr lang="en-GB" sz="1200" b="1" i="0" dirty="0">
                <a:solidFill>
                  <a:srgbClr val="16191F"/>
                </a:solidFill>
                <a:effectLst/>
              </a:rPr>
              <a:t>Scheduled changes</a:t>
            </a:r>
            <a:r>
              <a:rPr lang="en-GB" sz="1200" b="0" i="0" dirty="0">
                <a:solidFill>
                  <a:srgbClr val="16191F"/>
                </a:solidFill>
                <a:effectLst/>
              </a:rPr>
              <a:t> tab to view upcoming events that might affect your account. These events can include scheduled maintenance activities for services and planned lifecycle events that require action to resolve.</a:t>
            </a:r>
          </a:p>
          <a:p>
            <a:endParaRPr lang="en-CH" sz="1700" dirty="0"/>
          </a:p>
        </p:txBody>
      </p:sp>
      <p:pic>
        <p:nvPicPr>
          <p:cNvPr id="1026" name="Picture 2" descr="&#10;                        Screenshot of your account events in the AWS Health&#10;                            console.&#10;                    ">
            <a:extLst>
              <a:ext uri="{FF2B5EF4-FFF2-40B4-BE49-F238E27FC236}">
                <a16:creationId xmlns:a16="http://schemas.microsoft.com/office/drawing/2014/main" id="{8C831982-3069-FF86-81F7-C439A2948C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314"/>
          <a:stretch/>
        </p:blipFill>
        <p:spPr bwMode="auto">
          <a:xfrm>
            <a:off x="5124450" y="634382"/>
            <a:ext cx="6657213" cy="5495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622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257D02-1F5E-135F-C323-140A9393709F}"/>
              </a:ext>
            </a:extLst>
          </p:cNvPr>
          <p:cNvSpPr>
            <a:spLocks noGrp="1"/>
          </p:cNvSpPr>
          <p:nvPr>
            <p:ph type="title"/>
          </p:nvPr>
        </p:nvSpPr>
        <p:spPr>
          <a:xfrm>
            <a:off x="838200" y="365125"/>
            <a:ext cx="10515600" cy="1325563"/>
          </a:xfrm>
        </p:spPr>
        <p:txBody>
          <a:bodyPr>
            <a:normAutofit/>
          </a:bodyPr>
          <a:lstStyle/>
          <a:p>
            <a:r>
              <a:rPr lang="en-CH" sz="5400"/>
              <a:t>AWS Health API</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363783-7E13-523B-FADC-8C79FF42D3B9}"/>
              </a:ext>
            </a:extLst>
          </p:cNvPr>
          <p:cNvSpPr>
            <a:spLocks noGrp="1"/>
          </p:cNvSpPr>
          <p:nvPr>
            <p:ph idx="1"/>
          </p:nvPr>
        </p:nvSpPr>
        <p:spPr>
          <a:xfrm>
            <a:off x="838200" y="1929384"/>
            <a:ext cx="10515600" cy="4251960"/>
          </a:xfrm>
        </p:spPr>
        <p:txBody>
          <a:bodyPr>
            <a:normAutofit/>
          </a:bodyPr>
          <a:lstStyle/>
          <a:p>
            <a:r>
              <a:rPr lang="en-GB" sz="2200" b="0" i="0">
                <a:effectLst/>
                <a:latin typeface="Amazon Ember"/>
              </a:rPr>
              <a:t>AWS Health is a RESTful web service that uses HTTPS as a transport and JSON as a message serialization format. </a:t>
            </a:r>
          </a:p>
          <a:p>
            <a:r>
              <a:rPr lang="en-GB" sz="2200" b="0" i="0">
                <a:effectLst/>
                <a:latin typeface="Amazon Ember"/>
              </a:rPr>
              <a:t>Your application code can make requests directly to the AWS Health API</a:t>
            </a:r>
          </a:p>
          <a:p>
            <a:r>
              <a:rPr lang="en-GB" sz="2200" b="1" i="0">
                <a:effectLst/>
                <a:latin typeface="Amazon Ember"/>
              </a:rPr>
              <a:t>Note: </a:t>
            </a:r>
            <a:r>
              <a:rPr lang="en-GB" sz="2200" b="0" i="0">
                <a:effectLst/>
                <a:latin typeface="Amazon Ember"/>
              </a:rPr>
              <a:t>You must have a Business, Enterprise On-Ramp, or Enterprise Support plan from </a:t>
            </a:r>
            <a:r>
              <a:rPr lang="en-GB" sz="2200" b="0" i="0" u="none" strike="noStrike">
                <a:effectLst/>
                <a:latin typeface="Amazon Ember"/>
                <a:hlinkClick r:id="rId2"/>
              </a:rPr>
              <a:t>AWS Support</a:t>
            </a:r>
            <a:r>
              <a:rPr lang="en-GB" sz="2200" b="0" i="0">
                <a:effectLst/>
                <a:latin typeface="Amazon Ember"/>
              </a:rPr>
              <a:t> to use the AWS Health API. </a:t>
            </a:r>
          </a:p>
          <a:p>
            <a:pPr lvl="1"/>
            <a:r>
              <a:rPr lang="en-GB" sz="2200" b="0" i="0">
                <a:effectLst/>
                <a:latin typeface="Amazon Ember"/>
              </a:rPr>
              <a:t>If you call the AWS Health API from an AWS account that doesn't have a Business, Enterprise On-Ramp, or Enterprise Support plan, you receive a SubscriptionRequiredException error.</a:t>
            </a:r>
          </a:p>
          <a:p>
            <a:pPr lvl="1"/>
            <a:endParaRPr lang="en-GB" sz="2200">
              <a:latin typeface="Amazon Ember"/>
            </a:endParaRPr>
          </a:p>
          <a:p>
            <a:pPr lvl="1"/>
            <a:endParaRPr lang="en-GB" sz="2200" b="0" i="0">
              <a:effectLst/>
              <a:latin typeface="Amazon Ember"/>
            </a:endParaRPr>
          </a:p>
          <a:p>
            <a:endParaRPr lang="en-CH" sz="2200"/>
          </a:p>
        </p:txBody>
      </p:sp>
    </p:spTree>
    <p:extLst>
      <p:ext uri="{BB962C8B-B14F-4D97-AF65-F5344CB8AC3E}">
        <p14:creationId xmlns:p14="http://schemas.microsoft.com/office/powerpoint/2010/main" val="3490490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A0A163-DD37-46F6-7677-23DC69292039}"/>
              </a:ext>
            </a:extLst>
          </p:cNvPr>
          <p:cNvSpPr>
            <a:spLocks noGrp="1"/>
          </p:cNvSpPr>
          <p:nvPr>
            <p:ph type="title"/>
          </p:nvPr>
        </p:nvSpPr>
        <p:spPr>
          <a:xfrm>
            <a:off x="630936" y="640080"/>
            <a:ext cx="4818888" cy="1481328"/>
          </a:xfrm>
        </p:spPr>
        <p:txBody>
          <a:bodyPr anchor="b">
            <a:normAutofit/>
          </a:bodyPr>
          <a:lstStyle/>
          <a:p>
            <a:r>
              <a:rPr lang="en-GB" sz="2200" b="0" i="0">
                <a:effectLst/>
                <a:latin typeface="AmazonEmberBold"/>
              </a:rPr>
              <a:t>How to aggregate and visualize AWS Health events using AWS Organizations and Amazon Elasticsearch Service</a:t>
            </a:r>
            <a:br>
              <a:rPr lang="en-GB" sz="2200"/>
            </a:br>
            <a:endParaRPr lang="en-CH" sz="2200"/>
          </a:p>
        </p:txBody>
      </p:sp>
      <p:sp>
        <p:nvSpPr>
          <p:cNvPr id="205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992B70-AE26-F6A4-7EAC-D00CCB8B0158}"/>
              </a:ext>
            </a:extLst>
          </p:cNvPr>
          <p:cNvSpPr>
            <a:spLocks noGrp="1"/>
          </p:cNvSpPr>
          <p:nvPr>
            <p:ph idx="1"/>
          </p:nvPr>
        </p:nvSpPr>
        <p:spPr>
          <a:xfrm>
            <a:off x="630936" y="2660904"/>
            <a:ext cx="4818888" cy="3547872"/>
          </a:xfrm>
        </p:spPr>
        <p:txBody>
          <a:bodyPr anchor="t">
            <a:normAutofit lnSpcReduction="10000"/>
          </a:bodyPr>
          <a:lstStyle/>
          <a:p>
            <a:r>
              <a:rPr lang="en-GB" sz="1600" dirty="0"/>
              <a:t>Lambda is used to aggregate the AWS Health events across Organizations and ingest the response JSON to Amazon Elasticsearch Service. </a:t>
            </a:r>
          </a:p>
          <a:p>
            <a:r>
              <a:rPr lang="en-GB" sz="1600" dirty="0"/>
              <a:t>After the data is ingested, you can access it securely using an NGINX proxy and </a:t>
            </a:r>
            <a:r>
              <a:rPr lang="en-GB" sz="1600" dirty="0">
                <a:hlinkClick r:id="rId2"/>
              </a:rPr>
              <a:t>Amazon Cognito</a:t>
            </a:r>
            <a:r>
              <a:rPr lang="en-GB" sz="1600" dirty="0"/>
              <a:t> authentication for visualization using Kibana. </a:t>
            </a:r>
          </a:p>
          <a:p>
            <a:r>
              <a:rPr lang="en-GB" sz="1600" dirty="0"/>
              <a:t>In this secure architecture, the proxy is in the public subnet and Lambda and Amazon Elasticsearch Service with Kibana are deployed in the private subnet. </a:t>
            </a:r>
          </a:p>
          <a:p>
            <a:r>
              <a:rPr lang="en-GB" sz="1600" dirty="0"/>
              <a:t>The right side of the architecture diagram shows the existing AWS Organizations accounts. </a:t>
            </a:r>
          </a:p>
          <a:p>
            <a:r>
              <a:rPr lang="en-GB" sz="1600" dirty="0">
                <a:hlinkClick r:id="rId3"/>
              </a:rPr>
              <a:t>Amazon EventBridge</a:t>
            </a:r>
            <a:r>
              <a:rPr lang="en-GB" sz="1600" dirty="0"/>
              <a:t> is used to trigger the Lambda function at a fixed interval.</a:t>
            </a:r>
            <a:endParaRPr lang="en-CH" sz="1600" dirty="0"/>
          </a:p>
        </p:txBody>
      </p:sp>
      <p:pic>
        <p:nvPicPr>
          <p:cNvPr id="2050" name="Picture 2" descr="A diagram of software&#10;&#10;Description automatically generated">
            <a:extLst>
              <a:ext uri="{FF2B5EF4-FFF2-40B4-BE49-F238E27FC236}">
                <a16:creationId xmlns:a16="http://schemas.microsoft.com/office/drawing/2014/main" id="{2906AAD1-3C5A-74DC-DF79-D3CF0643CCF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99048" y="1866370"/>
            <a:ext cx="5458968" cy="3125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499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C4415E-F2AB-3320-BC61-E7E2AE1C6B6D}"/>
              </a:ext>
            </a:extLst>
          </p:cNvPr>
          <p:cNvSpPr>
            <a:spLocks noGrp="1"/>
          </p:cNvSpPr>
          <p:nvPr>
            <p:ph type="title"/>
          </p:nvPr>
        </p:nvSpPr>
        <p:spPr>
          <a:xfrm>
            <a:off x="630936" y="639520"/>
            <a:ext cx="3429000" cy="1719072"/>
          </a:xfrm>
        </p:spPr>
        <p:txBody>
          <a:bodyPr anchor="b">
            <a:normAutofit/>
          </a:bodyPr>
          <a:lstStyle/>
          <a:p>
            <a:r>
              <a:rPr lang="en-GB" sz="1800" b="0" i="0">
                <a:effectLst/>
                <a:latin typeface="+mn-lt"/>
              </a:rPr>
              <a:t>Use AWS Lambda and Amazon QuickSight to Build a Dashboard for AWS Health Events in Organizational View</a:t>
            </a:r>
            <a:br>
              <a:rPr lang="en-GB" sz="1800">
                <a:latin typeface="+mn-lt"/>
              </a:rPr>
            </a:br>
            <a:endParaRPr lang="en-CH" sz="1800">
              <a:latin typeface="+mn-lt"/>
            </a:endParaRPr>
          </a:p>
        </p:txBody>
      </p:sp>
      <p:sp>
        <p:nvSpPr>
          <p:cNvPr id="308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F747C2-10A3-7780-57B8-2A879B8171B8}"/>
              </a:ext>
            </a:extLst>
          </p:cNvPr>
          <p:cNvSpPr>
            <a:spLocks noGrp="1"/>
          </p:cNvSpPr>
          <p:nvPr>
            <p:ph idx="1"/>
          </p:nvPr>
        </p:nvSpPr>
        <p:spPr>
          <a:xfrm>
            <a:off x="630936" y="2807208"/>
            <a:ext cx="3429000" cy="3410712"/>
          </a:xfrm>
        </p:spPr>
        <p:txBody>
          <a:bodyPr anchor="t">
            <a:normAutofit/>
          </a:bodyPr>
          <a:lstStyle/>
          <a:p>
            <a:r>
              <a:rPr lang="en-GB" sz="1000" dirty="0"/>
              <a:t>The dashboard user signs into the AWS master account in your AWS organization as an admin user, and then uses AWS CloudFormation to launch the stack. </a:t>
            </a:r>
          </a:p>
          <a:p>
            <a:r>
              <a:rPr lang="en-GB" sz="1000" dirty="0"/>
              <a:t>The </a:t>
            </a:r>
            <a:r>
              <a:rPr lang="en-GB" sz="1000" dirty="0" err="1"/>
              <a:t>QuickSight</a:t>
            </a:r>
            <a:r>
              <a:rPr lang="en-GB" sz="1000" dirty="0"/>
              <a:t> dashboard must be created manually. </a:t>
            </a:r>
          </a:p>
          <a:p>
            <a:r>
              <a:rPr lang="en-GB" sz="1000" dirty="0"/>
              <a:t>After the stack has been deployed, the Lambda function regularly queries the AWS Health API endpoint and retrieves health service status for your AWS organization, including service event information and, for account-specific events, impacted accounts and entities. </a:t>
            </a:r>
          </a:p>
          <a:p>
            <a:r>
              <a:rPr lang="en-GB" sz="1000" dirty="0"/>
              <a:t>Service health status data is consolidated into CSV format and stored in a user-specified S3 bucket. </a:t>
            </a:r>
          </a:p>
          <a:p>
            <a:r>
              <a:rPr lang="en-GB" sz="1000" dirty="0"/>
              <a:t>You can access </a:t>
            </a:r>
            <a:r>
              <a:rPr lang="en-GB" sz="1000" dirty="0" err="1"/>
              <a:t>QuickSight</a:t>
            </a:r>
            <a:r>
              <a:rPr lang="en-GB" sz="1000" dirty="0"/>
              <a:t> to create a dashboard to visualize the service health status data and create reports (for example, for event region distribution).</a:t>
            </a:r>
            <a:endParaRPr lang="en-CH" sz="1000" dirty="0"/>
          </a:p>
        </p:txBody>
      </p:sp>
      <p:pic>
        <p:nvPicPr>
          <p:cNvPr id="3076" name="Picture 4" descr="The dashboard user signs in to the AWS master account in your AWS organization as an admin user, and then uses AWS CloudFormation to launch the stack. The QuickSight dashboard must be created manually. After the stack has been deployed, the Lambda function regularly queries the AWS Health API endpoint and retrieves health service status for your AWS organization, including service event information and, for account-specific events, impacted accounts and entities. Service health status data is consolidated into CSV format and stored in a user-specified S3 bucket. You can access QuickSight to create a dashboard to visualize the service health status data and create reports (for example, for event region distribution).">
            <a:extLst>
              <a:ext uri="{FF2B5EF4-FFF2-40B4-BE49-F238E27FC236}">
                <a16:creationId xmlns:a16="http://schemas.microsoft.com/office/drawing/2014/main" id="{CCB942FA-6A6F-0480-A4DD-F484B64F2FE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539107"/>
            <a:ext cx="6903720" cy="3779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30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1265</TotalTime>
  <Words>740</Words>
  <Application>Microsoft Macintosh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Amazon Ember</vt:lpstr>
      <vt:lpstr>AmazonEmberBold</vt:lpstr>
      <vt:lpstr>Arial</vt:lpstr>
      <vt:lpstr>Calibri</vt:lpstr>
      <vt:lpstr>Calibri Light</vt:lpstr>
      <vt:lpstr>Office Theme</vt:lpstr>
      <vt:lpstr>AWS Personal Health Dashboard</vt:lpstr>
      <vt:lpstr>AWS Personal Health Dashboard Overview</vt:lpstr>
      <vt:lpstr>Health Dashboard events types</vt:lpstr>
      <vt:lpstr>AWS Health Dashboard</vt:lpstr>
      <vt:lpstr>AWS Health API</vt:lpstr>
      <vt:lpstr>How to aggregate and visualize AWS Health events using AWS Organizations and Amazon Elasticsearch Service </vt:lpstr>
      <vt:lpstr>Use AWS Lambda and Amazon QuickSight to Build a Dashboard for AWS Health Events in Organizational View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4</cp:revision>
  <dcterms:created xsi:type="dcterms:W3CDTF">2023-08-06T12:53:09Z</dcterms:created>
  <dcterms:modified xsi:type="dcterms:W3CDTF">2024-01-14T14:06:18Z</dcterms:modified>
</cp:coreProperties>
</file>