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67" r:id="rId11"/>
    <p:sldId id="268" r:id="rId12"/>
    <p:sldId id="259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20"/>
  </p:normalViewPr>
  <p:slideViewPr>
    <p:cSldViewPr snapToGrid="0">
      <p:cViewPr varScale="1">
        <p:scale>
          <a:sx n="211" d="100"/>
          <a:sy n="211" d="100"/>
        </p:scale>
        <p:origin x="1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414C-7F52-05D0-F77A-2D470354B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5E203-9A04-40CB-46E0-E1A3FCA35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2D319-4A7E-FC04-47F8-730349C5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7625-316F-3D45-A1A3-432FF419E98C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3E99D-8A58-7D6C-35FE-E5A51833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BDDED-C4C7-2BFC-869A-7125C364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0AF6-5627-8A40-9400-2946D7240D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49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4983-7311-3228-EAEF-D224D70F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1D199-1E7E-D3E8-E7B1-CC45A665A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B3AC2-B844-2BF1-3A24-04E23FDD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7625-316F-3D45-A1A3-432FF419E98C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3F460-45FF-5261-79EE-3D91E5CC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B9823-D8C7-7EB1-0AB6-8317EB61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0AF6-5627-8A40-9400-2946D7240D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796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5B31C-DD89-7570-4A59-4585E8CBD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2852A-5103-8748-BBDA-DCE32CC19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39FF6-6F8E-2C0B-B285-28C2F79B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7625-316F-3D45-A1A3-432FF419E98C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78F2F-38A4-7C54-BE76-31C1219F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F6566-9E7B-E5EA-4316-702D83EA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0AF6-5627-8A40-9400-2946D7240D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833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0A9E-387A-D95A-D754-9DC005A2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FF5BD-4869-2EEC-2134-726F44290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38F6D-B33D-E513-6773-2B5873EE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7625-316F-3D45-A1A3-432FF419E98C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A50A7-3ADA-9978-ACCF-C5A4A102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51BC-F5DF-72E0-5ABC-2C2DFB72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0AF6-5627-8A40-9400-2946D7240D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55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F059-DF86-5197-B25F-42CC51B5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406E1-8A78-0100-1FC7-47CB311AE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A0AFC-A526-5C0C-CE50-1C87F28C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7625-316F-3D45-A1A3-432FF419E98C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94AEB-980A-7BDB-4648-88AB4F50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A700C-7130-E6C0-7EC0-8FF9E760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0AF6-5627-8A40-9400-2946D7240D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615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9FAA-EB82-6D9A-575E-4104F522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B4E3-CF0B-2B7C-C2AA-DC5B85652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AC975-1576-BC34-C48F-7F44FB3F1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42435-9620-598D-A589-618633A0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7625-316F-3D45-A1A3-432FF419E98C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AF610-B072-252C-9BB3-54B28AC6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181ED-D62A-A182-B574-93A9BA2B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0AF6-5627-8A40-9400-2946D7240D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3550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1F39-DF7B-6B0F-D913-F4826B5E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FCBE6-B746-A9EB-6B8D-14CA8350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D2745-344C-7FF9-87A1-D3277A0C5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F316B-A538-5CB5-B30A-7D472E8B3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E42E1-1402-6C56-11A9-BDFE5B87F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A062EB-673A-6CD4-7DC2-1303DA86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7625-316F-3D45-A1A3-432FF419E98C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800F7-627C-C466-2DDF-B23E6399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EB740-1FC2-B0C8-34EC-6E90EBAA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0AF6-5627-8A40-9400-2946D7240D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292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29A9-A817-6B62-2125-912728DC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4627E-50C3-25FB-C093-008799D1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7625-316F-3D45-A1A3-432FF419E98C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56A6B-8F3D-2CE2-2C1E-5CBA6FBB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0CFB2-3548-61CB-AE20-2D6D9AC4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0AF6-5627-8A40-9400-2946D7240D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937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ABE756-8E09-9F0F-5004-D399460C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7625-316F-3D45-A1A3-432FF419E98C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8B991-CFF0-3A37-97CE-6B314D46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01A9-1087-B543-CE6E-1290C592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0AF6-5627-8A40-9400-2946D7240D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09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B255-8BD9-A4AC-BA72-84F5DE27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3828-2FE6-E2CA-67C3-88CF14AC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461C3-B9F1-204B-F593-D0DC4848F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8D555-5F83-5EC7-2B54-B7B4658E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7625-316F-3D45-A1A3-432FF419E98C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C5F2-CCAB-AE16-FF0C-446FC5F9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1B6D5-72C2-2CBC-A98F-266D6319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0AF6-5627-8A40-9400-2946D7240D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797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C723-7251-4129-BEB4-0DB4CF4C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A1419-9512-380D-EC91-35C1855FB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35546-5D09-77D0-1029-4CE2BC9A8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0F885-2B3E-07EE-0408-FD6DABE6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7625-316F-3D45-A1A3-432FF419E98C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4841D-5EB2-F035-A5A8-65E53946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32674-49AD-2E43-135E-602C3212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0AF6-5627-8A40-9400-2946D7240D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154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F587C-3AD1-E0B1-09B9-3587955A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1EA3C-AD54-24D3-46C4-28618F2BA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0B2D2-1EBC-D0E9-6765-EFB444127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7625-316F-3D45-A1A3-432FF419E98C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955B2-7714-9254-8AF0-521FA380F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008F-DCEF-AEFA-A147-5CAE1C456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D0AF6-5627-8A40-9400-2946D7240D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446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C39B3-D224-66AF-557A-CF76D6158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CH" sz="6600"/>
              <a:t>AWS CloudWatch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5FF85-44C1-8846-0637-8EDCD776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CloudWatch Alarm Slack Notification</a:t>
            </a:r>
          </a:p>
        </p:txBody>
      </p:sp>
      <p:pic>
        <p:nvPicPr>
          <p:cNvPr id="2050" name="Picture 2" descr="Automation architecture from spinning up an EC2 instance to getting notifications on CloudWatch">
            <a:extLst>
              <a:ext uri="{FF2B5EF4-FFF2-40B4-BE49-F238E27FC236}">
                <a16:creationId xmlns:a16="http://schemas.microsoft.com/office/drawing/2014/main" id="{07F1B13C-8E09-BBC2-619F-14F84F881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0588" y="643466"/>
            <a:ext cx="6494156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06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86B28-7A50-7AE5-96AF-6CA60E50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CloudWatch as source of all events</a:t>
            </a:r>
          </a:p>
        </p:txBody>
      </p:sp>
      <p:pic>
        <p:nvPicPr>
          <p:cNvPr id="3074" name="Picture 2" descr="Monitoring Service Comparison - AWS vs Azure vs GCP (Part 1) - Cloud Studio">
            <a:extLst>
              <a:ext uri="{FF2B5EF4-FFF2-40B4-BE49-F238E27FC236}">
                <a16:creationId xmlns:a16="http://schemas.microsoft.com/office/drawing/2014/main" id="{ADD3F2DC-A5D2-06C2-0F7C-251E1B2F4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7597" y="1675227"/>
            <a:ext cx="659680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99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090F1-D314-994B-2AAA-E3815133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b="0" i="0" dirty="0">
                <a:solidFill>
                  <a:schemeClr val="bg2"/>
                </a:solidFill>
                <a:effectLst/>
                <a:latin typeface="+mn-lt"/>
              </a:rPr>
              <a:t>Monitoring the availability and health of on-premises application using AWS CloudWatch Synthetics</a:t>
            </a:r>
            <a:endParaRPr lang="en-US" sz="2000" kern="1200" dirty="0">
              <a:solidFill>
                <a:schemeClr val="bg2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1026" name="Picture 2" descr="Architecture Overview of Setting CloudWatch Synthetics in Amazon VPC with Hybrid DNS Environment ">
            <a:extLst>
              <a:ext uri="{FF2B5EF4-FFF2-40B4-BE49-F238E27FC236}">
                <a16:creationId xmlns:a16="http://schemas.microsoft.com/office/drawing/2014/main" id="{04F04569-52B6-FF69-F3F4-445FB1C07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2090" y="1675227"/>
            <a:ext cx="660781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65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8CAD8-1757-1C46-2B06-741D5111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5400"/>
              <a:t>Metric Types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1DBAC-7773-EB34-FD86-B08EB54E8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dirty="0"/>
              <a:t> CloudWatch Metrics  </a:t>
            </a:r>
          </a:p>
          <a:p>
            <a:pPr lvl="1"/>
            <a:r>
              <a:rPr lang="en-GB" sz="2200" dirty="0"/>
              <a:t>Provided by many AWS services  </a:t>
            </a:r>
          </a:p>
          <a:p>
            <a:pPr lvl="1"/>
            <a:r>
              <a:rPr lang="en-GB" sz="2200" dirty="0"/>
              <a:t>EC2 standard: </a:t>
            </a:r>
            <a:r>
              <a:rPr lang="en-GB" sz="2200" b="1" dirty="0"/>
              <a:t>5 minutes</a:t>
            </a:r>
            <a:r>
              <a:rPr lang="en-GB" sz="2200" dirty="0"/>
              <a:t>, </a:t>
            </a:r>
            <a:r>
              <a:rPr lang="en-GB" sz="2200" b="1" dirty="0"/>
              <a:t>detailed monitoring: 1 minute </a:t>
            </a:r>
          </a:p>
          <a:p>
            <a:pPr lvl="1"/>
            <a:r>
              <a:rPr lang="en-GB" sz="2200" b="1" dirty="0">
                <a:highlight>
                  <a:srgbClr val="FFFF00"/>
                </a:highlight>
              </a:rPr>
              <a:t>EC2 RAM is not a built-in metric </a:t>
            </a:r>
          </a:p>
          <a:p>
            <a:pPr lvl="1"/>
            <a:r>
              <a:rPr lang="en-GB" sz="2200" dirty="0"/>
              <a:t>Can create custom metrics: standard resolution 1 minute, high resolution 1 sec  </a:t>
            </a:r>
          </a:p>
          <a:p>
            <a:r>
              <a:rPr lang="en-GB" sz="2200" dirty="0"/>
              <a:t>CloudWatch Alarms  </a:t>
            </a:r>
          </a:p>
          <a:p>
            <a:pPr lvl="1"/>
            <a:r>
              <a:rPr lang="en-GB" sz="2200" dirty="0"/>
              <a:t>Can trigger actions: EC2 action (reboot, stop, terminate, recover), Auto Scaling, SNS  </a:t>
            </a:r>
          </a:p>
          <a:p>
            <a:pPr lvl="1"/>
            <a:r>
              <a:rPr lang="en-GB" sz="2200" dirty="0"/>
              <a:t>Alarm events can be intercepted by Amazon </a:t>
            </a:r>
            <a:r>
              <a:rPr lang="en-GB" sz="2200" dirty="0" err="1"/>
              <a:t>EventBridge</a:t>
            </a:r>
            <a:r>
              <a:rPr lang="en-GB" sz="2200" dirty="0"/>
              <a:t> </a:t>
            </a:r>
          </a:p>
          <a:p>
            <a:r>
              <a:rPr lang="en-GB" sz="2200" dirty="0"/>
              <a:t>CloudWatch Dashboards  </a:t>
            </a:r>
          </a:p>
          <a:p>
            <a:pPr lvl="1"/>
            <a:r>
              <a:rPr lang="en-GB" sz="2200" dirty="0"/>
              <a:t>Display metrics and alarms </a:t>
            </a:r>
          </a:p>
          <a:p>
            <a:pPr lvl="1"/>
            <a:r>
              <a:rPr lang="en-GB" sz="2200" dirty="0"/>
              <a:t> Can show metrics of multiple regions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426780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CAE92-EB55-E871-EE52-D9AC0163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AWS CloudWatch Logs - Sources</a:t>
            </a:r>
            <a:endParaRPr lang="en-CH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D3AA5-D53E-F4D0-9FA3-594CAEB81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dirty="0"/>
              <a:t>SDK, CloudWatch Logs Agent, CloudWatch Unified Agent  </a:t>
            </a:r>
          </a:p>
          <a:p>
            <a:r>
              <a:rPr lang="en-GB" sz="2200" dirty="0"/>
              <a:t>Elastic Beanstalk: collection of logs from application  </a:t>
            </a:r>
          </a:p>
          <a:p>
            <a:r>
              <a:rPr lang="en-GB" sz="2200" dirty="0"/>
              <a:t>ECS: collection from containers  </a:t>
            </a:r>
          </a:p>
          <a:p>
            <a:r>
              <a:rPr lang="en-GB" sz="2200" dirty="0"/>
              <a:t>AWS Lambda: collection from function logs  </a:t>
            </a:r>
          </a:p>
          <a:p>
            <a:r>
              <a:rPr lang="en-GB" sz="2200" dirty="0"/>
              <a:t>VPC Flow Logs: VPC specific logs  </a:t>
            </a:r>
          </a:p>
          <a:p>
            <a:r>
              <a:rPr lang="en-GB" sz="2200" dirty="0"/>
              <a:t>API Gateway</a:t>
            </a:r>
          </a:p>
          <a:p>
            <a:r>
              <a:rPr lang="en-GB" sz="2200" dirty="0"/>
              <a:t>CloudTrail based on filter  </a:t>
            </a:r>
          </a:p>
          <a:p>
            <a:r>
              <a:rPr lang="en-GB" sz="2200" dirty="0"/>
              <a:t>CloudWatch log agents: for example on EC2 machines  </a:t>
            </a:r>
          </a:p>
          <a:p>
            <a:r>
              <a:rPr lang="en-GB" sz="2200" dirty="0"/>
              <a:t>Route53: Log DNS queries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363428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89B88-08D2-ED46-8E0B-9875B038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CloudWatch Logs destinations</a:t>
            </a:r>
            <a:endParaRPr lang="en-CH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DC7E-25A7-CF6E-A971-E78FF480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Log groups: arbitrary name, usually representing an application  </a:t>
            </a:r>
          </a:p>
          <a:p>
            <a:r>
              <a:rPr lang="en-GB" sz="2200"/>
              <a:t>Log stream: instances within application / log files / containers </a:t>
            </a:r>
          </a:p>
          <a:p>
            <a:r>
              <a:rPr lang="en-GB" sz="2200"/>
              <a:t>Can define log expiration policies (never expire, 30 days, etc..) </a:t>
            </a:r>
          </a:p>
          <a:p>
            <a:r>
              <a:rPr lang="en-GB" sz="2200"/>
              <a:t>Optional KMS encryption </a:t>
            </a:r>
          </a:p>
          <a:p>
            <a:r>
              <a:rPr lang="en-GB" sz="2200"/>
              <a:t>CloudWatch Logs can send logs to: </a:t>
            </a:r>
          </a:p>
          <a:p>
            <a:pPr lvl="1"/>
            <a:r>
              <a:rPr lang="en-GB" sz="2200"/>
              <a:t>Amazon S3 (exports) </a:t>
            </a:r>
          </a:p>
          <a:p>
            <a:pPr lvl="1"/>
            <a:r>
              <a:rPr lang="en-GB" sz="2200"/>
              <a:t>Kinesis Data Streams  </a:t>
            </a:r>
          </a:p>
          <a:p>
            <a:pPr lvl="1"/>
            <a:r>
              <a:rPr lang="en-GB" sz="2200"/>
              <a:t>Kinesis Data Firehose </a:t>
            </a:r>
          </a:p>
          <a:p>
            <a:pPr lvl="1"/>
            <a:r>
              <a:rPr lang="en-GB" sz="2200"/>
              <a:t>AWS Lambda </a:t>
            </a:r>
          </a:p>
          <a:p>
            <a:pPr lvl="1"/>
            <a:r>
              <a:rPr lang="en-GB" sz="2200"/>
              <a:t>ElasticSearch</a:t>
            </a:r>
            <a:endParaRPr lang="en-CH" sz="2200"/>
          </a:p>
        </p:txBody>
      </p:sp>
    </p:spTree>
    <p:extLst>
      <p:ext uri="{BB962C8B-B14F-4D97-AF65-F5344CB8AC3E}">
        <p14:creationId xmlns:p14="http://schemas.microsoft.com/office/powerpoint/2010/main" val="156376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361D7-23DE-B808-94B2-2E219169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000"/>
              <a:t>CloudWatch Logs – S3 Export</a:t>
            </a:r>
            <a:endParaRPr lang="en-CH" sz="50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D81B-75AF-CF57-961C-BA4F4DB07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/>
              <a:t>S3 buckets must be encrypted with AES-256 (SSE-S3) or SSE-KMS  </a:t>
            </a:r>
          </a:p>
          <a:p>
            <a:r>
              <a:rPr lang="en-GB" sz="2200"/>
              <a:t>Log data can take up to 12 hours to become available for export  </a:t>
            </a:r>
          </a:p>
          <a:p>
            <a:r>
              <a:rPr lang="en-GB" sz="2200"/>
              <a:t>The API call is CreateExportTask  </a:t>
            </a:r>
          </a:p>
          <a:p>
            <a:r>
              <a:rPr lang="en-GB" sz="2200" b="1"/>
              <a:t>Not near-real time or real-time</a:t>
            </a:r>
          </a:p>
          <a:p>
            <a:r>
              <a:rPr lang="en-GB" sz="2200" b="1"/>
              <a:t>For real-time </a:t>
            </a:r>
            <a:r>
              <a:rPr lang="en-GB" sz="2200"/>
              <a:t>use must Logs Subscriptions instead</a:t>
            </a:r>
            <a:endParaRPr lang="en-CH" sz="2200"/>
          </a:p>
        </p:txBody>
      </p:sp>
      <p:pic>
        <p:nvPicPr>
          <p:cNvPr id="4" name="Picture 3" descr="A pink and black logo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175F53FE-6EB1-C61D-8E2B-F7D27A7E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240044"/>
            <a:ext cx="5458968" cy="237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9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2FFA5-7D53-8087-7C7C-1D4061B3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CloudWatch Logs Subscriptions</a:t>
            </a:r>
          </a:p>
        </p:txBody>
      </p:sp>
      <p:pic>
        <p:nvPicPr>
          <p:cNvPr id="4" name="Picture 3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AF3B7CE3-57AA-DCB8-B7CD-0F68E0A67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07" y="1675227"/>
            <a:ext cx="870138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4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F1A2C-EDA2-BF40-4ED0-4EE847FC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CloudWatch Aggregation Multi Account</a:t>
            </a: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ECD89CAD-FE78-CA45-3C05-A209710EF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86733"/>
            <a:ext cx="10905066" cy="41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1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35B81-46F1-7314-F45A-74BD8482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CloudWatch Agent – Integration with SSM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68426F2-9204-1CAF-5702-11A17D7D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32" y="1675227"/>
            <a:ext cx="9710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2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EDB8C-61C1-7B3A-AC7B-B423EB9F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CloudWatch Synthetics Canary</a:t>
            </a:r>
            <a:endParaRPr lang="en-CH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C4CA-7B28-DB0E-4534-8D594179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Configurable script that monitor your APIs  </a:t>
            </a:r>
          </a:p>
          <a:p>
            <a:r>
              <a:rPr lang="en-GB" sz="2200"/>
              <a:t>Reproduce what your customers do programmatically to find issues before customers are impacted</a:t>
            </a:r>
          </a:p>
          <a:p>
            <a:r>
              <a:rPr lang="en-GB" sz="2200"/>
              <a:t> Checks the availability and latency of your endpoints and can store load time data and screenshots of the UI </a:t>
            </a:r>
          </a:p>
          <a:p>
            <a:r>
              <a:rPr lang="en-GB" sz="2200"/>
              <a:t>Integration with CloudWatch Alarms  </a:t>
            </a:r>
          </a:p>
          <a:p>
            <a:r>
              <a:rPr lang="en-GB" sz="2200"/>
              <a:t>Scripts written in Node.js or Python  </a:t>
            </a:r>
          </a:p>
          <a:p>
            <a:r>
              <a:rPr lang="en-GB" sz="2200"/>
              <a:t>Programmatic access to a headless Google Chrome browser </a:t>
            </a:r>
          </a:p>
          <a:p>
            <a:r>
              <a:rPr lang="en-GB" sz="2200"/>
              <a:t>Can run once or on a regular schedule</a:t>
            </a:r>
            <a:endParaRPr lang="en-CH" sz="2200"/>
          </a:p>
        </p:txBody>
      </p:sp>
    </p:spTree>
    <p:extLst>
      <p:ext uri="{BB962C8B-B14F-4D97-AF65-F5344CB8AC3E}">
        <p14:creationId xmlns:p14="http://schemas.microsoft.com/office/powerpoint/2010/main" val="179473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361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AWS CloudWatch</vt:lpstr>
      <vt:lpstr>Metric Types</vt:lpstr>
      <vt:lpstr>AWS CloudWatch Logs - Sources</vt:lpstr>
      <vt:lpstr>CloudWatch Logs destinations</vt:lpstr>
      <vt:lpstr>CloudWatch Logs – S3 Export</vt:lpstr>
      <vt:lpstr>CloudWatch Logs Subscriptions</vt:lpstr>
      <vt:lpstr>CloudWatch Aggregation Multi Account</vt:lpstr>
      <vt:lpstr>CloudWatch Agent – Integration with SSM</vt:lpstr>
      <vt:lpstr>CloudWatch Synthetics Canary</vt:lpstr>
      <vt:lpstr>CloudWatch Alarm Slack Notification</vt:lpstr>
      <vt:lpstr>CloudWatch as source of all events</vt:lpstr>
      <vt:lpstr>Monitoring the availability and health of on-premises application using AWS CloudWatch Synthetics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CloudWatch</dc:title>
  <dc:creator>Ilya Chakun</dc:creator>
  <cp:lastModifiedBy>Ilya Chakun</cp:lastModifiedBy>
  <cp:revision>6</cp:revision>
  <dcterms:created xsi:type="dcterms:W3CDTF">2024-01-15T08:31:54Z</dcterms:created>
  <dcterms:modified xsi:type="dcterms:W3CDTF">2024-01-15T08:46:38Z</dcterms:modified>
</cp:coreProperties>
</file>