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63" r:id="rId2"/>
    <p:sldId id="257" r:id="rId3"/>
    <p:sldId id="258" r:id="rId4"/>
    <p:sldId id="259" r:id="rId5"/>
    <p:sldId id="260" r:id="rId6"/>
    <p:sldId id="261" r:id="rId7"/>
    <p:sldId id="262" r:id="rId8"/>
    <p:sldId id="264" r:id="rId9"/>
    <p:sldId id="265" r:id="rId10"/>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9"/>
    <p:restoredTop sz="94720"/>
  </p:normalViewPr>
  <p:slideViewPr>
    <p:cSldViewPr snapToGrid="0">
      <p:cViewPr varScale="1">
        <p:scale>
          <a:sx n="282" d="100"/>
          <a:sy n="282" d="100"/>
        </p:scale>
        <p:origin x="14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35b548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25f35b548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f35b548e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25f35b548e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5f35b548e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25f35b548e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f35b548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25f35b548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f35b548e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25f35b548e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f35b548e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25f35b548e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E646-1874-76CE-1961-F3B212E99EE2}"/>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66F9B4DF-6E82-A72D-44DE-A7B27BB53A9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F9242A2-AFC7-A1C2-1D60-EE6BD9380275}"/>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8C17425B-4A32-C38A-31AC-165608E8E8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E765BE1-E0E6-6374-D779-AB62BBD303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69658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9AEB-F34C-E574-F056-ADB2C6986E6F}"/>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63C1E2D-B00B-3EFC-0A4F-21F78EA27E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95BBECD-6B91-FF64-4B22-7FDFC95203EA}"/>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8E6BFC41-1EE9-E51C-1269-620B10258CA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AE5A6FE-ED3B-7BCE-D9FB-A8196506D9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89864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76FAC-0DDB-5009-7125-FCC4747EDEE2}"/>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8CC126A-9577-53C4-C45E-00A7AA94BA9F}"/>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C66B940-AF7C-78B0-7641-055D0FFF80A3}"/>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0FC48938-DFFE-E24A-F282-4B88F061346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918DCD1-896C-24D3-101E-CCCDA39D47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43527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0525-8F2E-9DAF-3486-3469790E17A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431E9CA-044E-FF05-C326-A295C7D59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3C65031-2CF0-3339-1E36-F31AA49AE001}"/>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A4818DEB-1AE1-9995-1F39-CFFB6B4D413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1418A5F-6AAA-D59C-7466-EBEC7C9E1A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78826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1FC9-3822-689E-E9A7-EBB47E31605C}"/>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986B16AC-103A-7082-D2DF-33D87DFA0A9A}"/>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DC7E68-912B-B41C-2915-15E7D2FB1FDC}"/>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D8E3A341-D15B-FCA0-590A-EF42C5E691C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78B5513-0DB8-337F-E51F-9C9AA97AE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74463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CAE-C81F-113A-3927-5400F9476C7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E711FBC-674A-9EA5-BA67-D2CF90D0AA1E}"/>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ACE4EEB-896D-DDA2-21E7-F0C52CDDA2E6}"/>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7AA63FA-3D1D-9718-8C78-1998C655EC78}"/>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6" name="Footer Placeholder 5">
            <a:extLst>
              <a:ext uri="{FF2B5EF4-FFF2-40B4-BE49-F238E27FC236}">
                <a16:creationId xmlns:a16="http://schemas.microsoft.com/office/drawing/2014/main" id="{8A59149B-BB02-9615-DBDE-DA2FEBF0B52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0B29AD8-8750-7F61-488F-5D45EEFFDD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72273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C317-2D5D-D6C0-D073-A7C5F7601CC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108A8C8-AB2A-06AD-34FB-B5266A09179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71FD2E8-C4A0-C3C2-04E6-FE13E921D3DE}"/>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D0989D4-6CCB-D4DF-F55A-30BF5E7BE83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2CECA1BA-2049-D084-A110-104C9FB70A60}"/>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3E8355F-D1CF-B544-51D3-427570F9A535}"/>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8" name="Footer Placeholder 7">
            <a:extLst>
              <a:ext uri="{FF2B5EF4-FFF2-40B4-BE49-F238E27FC236}">
                <a16:creationId xmlns:a16="http://schemas.microsoft.com/office/drawing/2014/main" id="{93D15FCA-ED36-17B4-BFAF-4C237EE64AE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71BE29D-BB1F-764F-C0DB-7CCB7E4105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64463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4D6F-944B-D378-0987-7682F792902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F42B285-6BC4-06C0-3BAD-E12FE0D6E14A}"/>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4" name="Footer Placeholder 3">
            <a:extLst>
              <a:ext uri="{FF2B5EF4-FFF2-40B4-BE49-F238E27FC236}">
                <a16:creationId xmlns:a16="http://schemas.microsoft.com/office/drawing/2014/main" id="{DD30E1D1-FCA7-90EF-9F30-55B14DF4CF7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C33AA1F-0FCF-C820-6487-7978108CFD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84710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7E570-4CF0-DA4F-5DE7-403AD63D5F80}"/>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3" name="Footer Placeholder 2">
            <a:extLst>
              <a:ext uri="{FF2B5EF4-FFF2-40B4-BE49-F238E27FC236}">
                <a16:creationId xmlns:a16="http://schemas.microsoft.com/office/drawing/2014/main" id="{02D17AA1-A99A-AE7A-AC38-0401831A503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B33E984-2D70-71CC-BBF9-6DEE8A0926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571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4247-627F-5C1C-8D65-842B5B0AEFE0}"/>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8DD903EB-323B-513B-59C7-D60319D6B3D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DF3AC3B-AF5F-F616-923D-8A7B3CA11A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936007C-98CC-9473-F4E4-B8570B50D167}"/>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6" name="Footer Placeholder 5">
            <a:extLst>
              <a:ext uri="{FF2B5EF4-FFF2-40B4-BE49-F238E27FC236}">
                <a16:creationId xmlns:a16="http://schemas.microsoft.com/office/drawing/2014/main" id="{89FF42EA-7184-9D12-47EE-7505F282512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BD56296-5634-B294-F9A2-17AA867724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2726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9284-A4A7-8208-9052-A0DD2BA7207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4925471-F229-75F2-EBE4-05BCBEDDE07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2BB8134-E9EF-6FC3-0FDB-F931D79E910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6FF7AB4-60B3-E239-BBA4-E3979390F7CE}"/>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6" name="Footer Placeholder 5">
            <a:extLst>
              <a:ext uri="{FF2B5EF4-FFF2-40B4-BE49-F238E27FC236}">
                <a16:creationId xmlns:a16="http://schemas.microsoft.com/office/drawing/2014/main" id="{228F2A24-0CB6-6541-E279-6687C8E858A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C82D91-2C84-58CA-ADA4-BEDE3DF398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13605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C4D7B-4668-A207-E445-D8D8DDD9C10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E119EA-B26F-140D-2748-C130226E2B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5F2B80E-E295-6E82-40DA-D862F2799D9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B66AE58F-90B2-C936-8B6B-17877E5641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02FEB0D-8297-9342-64F3-97EFF5FA601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24889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8E8FA-D027-C799-B02E-0452045293A1}"/>
              </a:ext>
            </a:extLst>
          </p:cNvPr>
          <p:cNvSpPr>
            <a:spLocks noGrp="1"/>
          </p:cNvSpPr>
          <p:nvPr>
            <p:ph type="ctrTitle"/>
          </p:nvPr>
        </p:nvSpPr>
        <p:spPr>
          <a:xfrm>
            <a:off x="628650" y="338535"/>
            <a:ext cx="7884414" cy="3049905"/>
          </a:xfrm>
        </p:spPr>
        <p:txBody>
          <a:bodyPr anchor="b">
            <a:normAutofit/>
          </a:bodyPr>
          <a:lstStyle/>
          <a:p>
            <a:pPr algn="l"/>
            <a:r>
              <a:rPr lang="en-CH" sz="5000"/>
              <a:t>AWS Inspector</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5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0" name="Arc 79">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2948210" y="488711"/>
            <a:ext cx="3062575" cy="306257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7" name="Google Shape;67;p15"/>
          <p:cNvSpPr txBox="1">
            <a:spLocks noGrp="1"/>
          </p:cNvSpPr>
          <p:nvPr>
            <p:ph type="title"/>
          </p:nvPr>
        </p:nvSpPr>
        <p:spPr>
          <a:xfrm>
            <a:off x="628650" y="273843"/>
            <a:ext cx="7886699"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400" kern="1200">
                <a:solidFill>
                  <a:schemeClr val="tx1"/>
                </a:solidFill>
                <a:latin typeface="+mj-lt"/>
                <a:ea typeface="+mj-ea"/>
                <a:cs typeface="+mj-cs"/>
              </a:rPr>
              <a:t>Amazon Inspector</a:t>
            </a:r>
            <a:endParaRPr lang="en-US" sz="4400" kern="1200">
              <a:solidFill>
                <a:schemeClr val="tx1"/>
              </a:solidFill>
              <a:latin typeface="+mj-lt"/>
              <a:ea typeface="+mj-ea"/>
              <a:cs typeface="+mj-cs"/>
              <a:sym typeface="Economica"/>
            </a:endParaRPr>
          </a:p>
        </p:txBody>
      </p:sp>
      <p:sp>
        <p:nvSpPr>
          <p:cNvPr id="68" name="Google Shape;68;p15"/>
          <p:cNvSpPr txBox="1">
            <a:spLocks noGrp="1"/>
          </p:cNvSpPr>
          <p:nvPr>
            <p:ph sz="half" idx="1"/>
          </p:nvPr>
        </p:nvSpPr>
        <p:spPr>
          <a:xfrm>
            <a:off x="628650" y="1369218"/>
            <a:ext cx="4045020" cy="3263504"/>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1300" dirty="0">
                <a:sym typeface="Arial"/>
              </a:rPr>
              <a:t>Amazon Inspector is an </a:t>
            </a:r>
            <a:r>
              <a:rPr lang="en-US" sz="1300" b="1" dirty="0">
                <a:sym typeface="Arial"/>
              </a:rPr>
              <a:t>automated security assessment service </a:t>
            </a:r>
            <a:r>
              <a:rPr lang="en-US" sz="1300" dirty="0">
                <a:sym typeface="Arial"/>
              </a:rPr>
              <a:t>that helps improve the security and compliance of applications deployed on AWS.</a:t>
            </a:r>
          </a:p>
          <a:p>
            <a:pPr marL="0" lvl="0" indent="-228600" defTabSz="914400">
              <a:spcBef>
                <a:spcPts val="1200"/>
              </a:spcBef>
              <a:spcAft>
                <a:spcPts val="0"/>
              </a:spcAft>
            </a:pPr>
            <a:r>
              <a:rPr lang="en-US" sz="1300" dirty="0">
                <a:sym typeface="Arial"/>
              </a:rPr>
              <a:t>Amazon Inspector automatically assesses applications for exposure, vulnerabilities, and deviations from best practices.</a:t>
            </a:r>
          </a:p>
          <a:p>
            <a:pPr marL="0" lvl="0" indent="-228600" defTabSz="914400">
              <a:spcBef>
                <a:spcPts val="1200"/>
              </a:spcBef>
              <a:spcAft>
                <a:spcPts val="0"/>
              </a:spcAft>
            </a:pPr>
            <a:r>
              <a:rPr lang="en-US" sz="1300" dirty="0">
                <a:sym typeface="Arial"/>
              </a:rPr>
              <a:t>After performing an assessment, Amazon Inspector produces a detailed list of security findings prioritized by level of severity.</a:t>
            </a:r>
          </a:p>
          <a:p>
            <a:pPr marL="0" lvl="0" indent="-228600" defTabSz="914400">
              <a:spcBef>
                <a:spcPts val="1200"/>
              </a:spcBef>
              <a:spcAft>
                <a:spcPts val="0"/>
              </a:spcAft>
            </a:pPr>
            <a:r>
              <a:rPr lang="en-US" sz="1300" dirty="0">
                <a:sym typeface="Arial"/>
              </a:rPr>
              <a:t>Amazon Inspector tests the network accessibility of your Amazon EC2 instances and the security state of your applications that run on those instances.</a:t>
            </a:r>
          </a:p>
          <a:p>
            <a:pPr marL="0" lvl="0" indent="-228600" defTabSz="914400">
              <a:spcBef>
                <a:spcPts val="1200"/>
              </a:spcBef>
              <a:spcAft>
                <a:spcPts val="1200"/>
              </a:spcAft>
            </a:pPr>
            <a:endParaRPr lang="en-US" sz="1300" dirty="0">
              <a:sym typeface="Arial"/>
            </a:endParaRPr>
          </a:p>
        </p:txBody>
      </p:sp>
      <p:sp>
        <p:nvSpPr>
          <p:cNvPr id="78" name="Oval 7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7756" y="3921020"/>
            <a:ext cx="830430" cy="8079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9" name="Google Shape;69;p15"/>
          <p:cNvPicPr preferRelativeResize="0"/>
          <p:nvPr/>
        </p:nvPicPr>
        <p:blipFill>
          <a:blip r:embed="rId3"/>
          <a:stretch>
            <a:fillRect/>
          </a:stretch>
        </p:blipFill>
        <p:spPr>
          <a:xfrm>
            <a:off x="5332471" y="3142873"/>
            <a:ext cx="3166198" cy="1470690"/>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Arc 82">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2948210" y="488711"/>
            <a:ext cx="3062575" cy="306257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Google Shape;74;p16"/>
          <p:cNvSpPr txBox="1">
            <a:spLocks noGrp="1"/>
          </p:cNvSpPr>
          <p:nvPr>
            <p:ph type="title"/>
          </p:nvPr>
        </p:nvSpPr>
        <p:spPr>
          <a:xfrm>
            <a:off x="628650" y="273843"/>
            <a:ext cx="7886699"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400" kern="1200">
                <a:solidFill>
                  <a:schemeClr val="tx1"/>
                </a:solidFill>
                <a:latin typeface="+mj-lt"/>
                <a:ea typeface="+mj-ea"/>
                <a:cs typeface="+mj-cs"/>
              </a:rPr>
              <a:t>Amazon Inspector</a:t>
            </a:r>
          </a:p>
        </p:txBody>
      </p:sp>
      <p:sp>
        <p:nvSpPr>
          <p:cNvPr id="75" name="Google Shape;75;p16"/>
          <p:cNvSpPr txBox="1">
            <a:spLocks noGrp="1"/>
          </p:cNvSpPr>
          <p:nvPr>
            <p:ph sz="half" idx="1"/>
          </p:nvPr>
        </p:nvSpPr>
        <p:spPr>
          <a:xfrm>
            <a:off x="628650" y="1369218"/>
            <a:ext cx="4045020" cy="3263504"/>
          </a:xfrm>
          <a:prstGeom prst="rect">
            <a:avLst/>
          </a:prstGeom>
        </p:spPr>
        <p:txBody>
          <a:bodyPr spcFirstLastPara="1" vert="horz" lIns="91440" tIns="45720" rIns="91440" bIns="45720" rtlCol="0" anchorCtr="0">
            <a:normAutofit/>
          </a:bodyPr>
          <a:lstStyle/>
          <a:p>
            <a:pPr marL="457200" lvl="0" indent="-228600" defTabSz="914400">
              <a:spcBef>
                <a:spcPts val="800"/>
              </a:spcBef>
              <a:spcAft>
                <a:spcPts val="0"/>
              </a:spcAft>
              <a:buSzPts val="1100"/>
            </a:pPr>
            <a:r>
              <a:rPr lang="en-US" sz="1400" dirty="0">
                <a:sym typeface="Arial"/>
              </a:rPr>
              <a:t>Automated Security Assessments </a:t>
            </a:r>
          </a:p>
          <a:p>
            <a:pPr marL="457200" lvl="0" indent="-228600" defTabSz="914400">
              <a:spcBef>
                <a:spcPts val="0"/>
              </a:spcBef>
              <a:spcAft>
                <a:spcPts val="0"/>
              </a:spcAft>
              <a:buSzPts val="1100"/>
            </a:pPr>
            <a:r>
              <a:rPr lang="en-US" sz="1400" b="1" dirty="0">
                <a:sym typeface="Arial"/>
              </a:rPr>
              <a:t>For EC2 instances </a:t>
            </a:r>
          </a:p>
          <a:p>
            <a:pPr marL="914400" lvl="1" indent="-228600" defTabSz="914400">
              <a:spcBef>
                <a:spcPts val="0"/>
              </a:spcBef>
              <a:spcAft>
                <a:spcPts val="0"/>
              </a:spcAft>
              <a:buSzPts val="1100"/>
            </a:pPr>
            <a:r>
              <a:rPr lang="en-US" sz="1400" dirty="0">
                <a:sym typeface="Arial"/>
              </a:rPr>
              <a:t>Leveraging the AWS System Manager (SSM) agent</a:t>
            </a:r>
          </a:p>
          <a:p>
            <a:pPr marL="914400" lvl="1" indent="-228600" defTabSz="914400">
              <a:spcBef>
                <a:spcPts val="0"/>
              </a:spcBef>
              <a:spcAft>
                <a:spcPts val="0"/>
              </a:spcAft>
              <a:buSzPts val="1100"/>
            </a:pPr>
            <a:r>
              <a:rPr lang="en-US" sz="1400" b="1" dirty="0">
                <a:sym typeface="Arial"/>
              </a:rPr>
              <a:t>Analyze against unintended network accessibility</a:t>
            </a:r>
          </a:p>
          <a:p>
            <a:pPr marL="914400" lvl="1" indent="-228600" defTabSz="914400">
              <a:spcBef>
                <a:spcPts val="0"/>
              </a:spcBef>
              <a:spcAft>
                <a:spcPts val="0"/>
              </a:spcAft>
              <a:buSzPts val="1100"/>
            </a:pPr>
            <a:r>
              <a:rPr lang="en-US" sz="1400" b="1" dirty="0">
                <a:sym typeface="Arial"/>
              </a:rPr>
              <a:t>Analyze</a:t>
            </a:r>
            <a:r>
              <a:rPr lang="en-US" sz="1400" dirty="0">
                <a:sym typeface="Arial"/>
              </a:rPr>
              <a:t> the running </a:t>
            </a:r>
            <a:r>
              <a:rPr lang="en-US" sz="1400" b="1" dirty="0">
                <a:sym typeface="Arial"/>
              </a:rPr>
              <a:t>OS against </a:t>
            </a:r>
            <a:r>
              <a:rPr lang="en-US" sz="1400" dirty="0">
                <a:sym typeface="Arial"/>
              </a:rPr>
              <a:t>known </a:t>
            </a:r>
            <a:r>
              <a:rPr lang="en-US" sz="1400" b="1" dirty="0">
                <a:sym typeface="Arial"/>
              </a:rPr>
              <a:t>vulnerabilities</a:t>
            </a:r>
          </a:p>
          <a:p>
            <a:pPr marL="457200" lvl="0" indent="-228600" defTabSz="914400">
              <a:spcBef>
                <a:spcPts val="0"/>
              </a:spcBef>
              <a:spcAft>
                <a:spcPts val="0"/>
              </a:spcAft>
              <a:buSzPts val="1100"/>
            </a:pPr>
            <a:r>
              <a:rPr lang="en-US" sz="1400" dirty="0">
                <a:sym typeface="Arial"/>
              </a:rPr>
              <a:t>For Containers push to </a:t>
            </a:r>
            <a:r>
              <a:rPr lang="en-US" sz="1400" b="1" dirty="0">
                <a:sym typeface="Arial"/>
              </a:rPr>
              <a:t>Amazon ECR</a:t>
            </a:r>
          </a:p>
          <a:p>
            <a:pPr marL="914400" lvl="1" indent="-228600" defTabSz="914400">
              <a:spcBef>
                <a:spcPts val="0"/>
              </a:spcBef>
              <a:spcAft>
                <a:spcPts val="0"/>
              </a:spcAft>
              <a:buSzPts val="1100"/>
            </a:pPr>
            <a:r>
              <a:rPr lang="en-US" sz="1400" b="1" dirty="0">
                <a:sym typeface="Arial"/>
              </a:rPr>
              <a:t>Assessment of containers </a:t>
            </a:r>
            <a:r>
              <a:rPr lang="en-US" sz="1400" dirty="0">
                <a:sym typeface="Arial"/>
              </a:rPr>
              <a:t>as they are pushed</a:t>
            </a:r>
          </a:p>
          <a:p>
            <a:pPr marL="457200" lvl="0" indent="-228600" defTabSz="914400">
              <a:spcBef>
                <a:spcPts val="0"/>
              </a:spcBef>
              <a:spcAft>
                <a:spcPts val="0"/>
              </a:spcAft>
              <a:buSzPts val="1100"/>
            </a:pPr>
            <a:r>
              <a:rPr lang="en-US" sz="1400" dirty="0">
                <a:sym typeface="Arial"/>
              </a:rPr>
              <a:t>Reporting &amp; integration with AWS Security Hub</a:t>
            </a:r>
          </a:p>
          <a:p>
            <a:pPr marL="457200" lvl="0" indent="-228600" defTabSz="914400">
              <a:spcBef>
                <a:spcPts val="0"/>
              </a:spcBef>
              <a:spcAft>
                <a:spcPts val="0"/>
              </a:spcAft>
              <a:buSzPts val="1100"/>
            </a:pPr>
            <a:r>
              <a:rPr lang="en-US" sz="1400" dirty="0">
                <a:sym typeface="Arial"/>
              </a:rPr>
              <a:t>Send findings to Amazon Event Bridge</a:t>
            </a:r>
          </a:p>
        </p:txBody>
      </p:sp>
      <p:sp>
        <p:nvSpPr>
          <p:cNvPr id="85" name="Oval 8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7756" y="3921020"/>
            <a:ext cx="830430" cy="8079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6" name="Google Shape;76;p16"/>
          <p:cNvPicPr preferRelativeResize="0"/>
          <p:nvPr/>
        </p:nvPicPr>
        <p:blipFill>
          <a:blip r:embed="rId3"/>
          <a:stretch>
            <a:fillRect/>
          </a:stretch>
        </p:blipFill>
        <p:spPr>
          <a:xfrm>
            <a:off x="5650017" y="1385629"/>
            <a:ext cx="2848651" cy="3227934"/>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81;p17"/>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Amazon Inspector Agent</a:t>
            </a:r>
            <a:endParaRPr lang="en-US" sz="3500" kern="1200">
              <a:solidFill>
                <a:schemeClr val="tx1"/>
              </a:solidFill>
              <a:latin typeface="+mj-lt"/>
              <a:ea typeface="+mj-ea"/>
              <a:cs typeface="+mj-cs"/>
              <a:sym typeface="Economica"/>
            </a:endParaRPr>
          </a:p>
        </p:txBody>
      </p:sp>
      <p:sp>
        <p:nvSpPr>
          <p:cNvPr id="9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Google Shape;82;p17"/>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lnSpcReduction="10000"/>
          </a:bodyPr>
          <a:lstStyle/>
          <a:p>
            <a:pPr marL="0" lvl="0" indent="-228600" defTabSz="914400">
              <a:spcBef>
                <a:spcPts val="800"/>
              </a:spcBef>
              <a:spcAft>
                <a:spcPts val="0"/>
              </a:spcAft>
            </a:pPr>
            <a:r>
              <a:rPr lang="en-US" sz="1600" dirty="0">
                <a:sym typeface="Arial"/>
              </a:rPr>
              <a:t>Amazon Inspector also offers predefined software called an agent that you can optionally install in the operating system of the EC2 instances that you want to assess.</a:t>
            </a:r>
          </a:p>
          <a:p>
            <a:pPr marL="0" lvl="0" indent="-228600" defTabSz="914400">
              <a:spcBef>
                <a:spcPts val="1200"/>
              </a:spcBef>
              <a:spcAft>
                <a:spcPts val="0"/>
              </a:spcAft>
            </a:pPr>
            <a:r>
              <a:rPr lang="en-US" sz="1600" dirty="0">
                <a:sym typeface="Arial"/>
              </a:rPr>
              <a:t>The agent monitors the behavior of the EC2 instances, including network, file system, and process activity. </a:t>
            </a:r>
          </a:p>
          <a:p>
            <a:pPr marL="0" lvl="0" indent="-228600" defTabSz="914400">
              <a:spcBef>
                <a:spcPts val="1200"/>
              </a:spcBef>
              <a:spcAft>
                <a:spcPts val="0"/>
              </a:spcAft>
            </a:pPr>
            <a:r>
              <a:rPr lang="en-US" sz="1600" dirty="0">
                <a:sym typeface="Arial"/>
              </a:rPr>
              <a:t>It also collects a wide set of behavior and configuration data (telemetry).</a:t>
            </a:r>
          </a:p>
          <a:p>
            <a:pPr marL="0" lvl="0" indent="-228600" defTabSz="914400">
              <a:spcBef>
                <a:spcPts val="1200"/>
              </a:spcBef>
              <a:spcAft>
                <a:spcPts val="1200"/>
              </a:spcAft>
            </a:pPr>
            <a:endParaRPr lang="en-US" sz="1600" dirty="0">
              <a:sym typeface="Arial"/>
            </a:endParaRPr>
          </a:p>
        </p:txBody>
      </p:sp>
      <p:pic>
        <p:nvPicPr>
          <p:cNvPr id="83" name="Google Shape;83;p17"/>
          <p:cNvPicPr preferRelativeResize="0"/>
          <p:nvPr/>
        </p:nvPicPr>
        <p:blipFill>
          <a:blip r:embed="rId3"/>
          <a:stretch>
            <a:fillRect/>
          </a:stretch>
        </p:blipFill>
        <p:spPr>
          <a:xfrm>
            <a:off x="4574286" y="1159242"/>
            <a:ext cx="4094226" cy="28250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Rectangle 9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8" name="Rectangle 9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Google Shape;88;p18"/>
          <p:cNvSpPr txBox="1">
            <a:spLocks noGrp="1"/>
          </p:cNvSpPr>
          <p:nvPr>
            <p:ph type="title"/>
          </p:nvPr>
        </p:nvSpPr>
        <p:spPr>
          <a:xfrm>
            <a:off x="836676" y="411480"/>
            <a:ext cx="7626096" cy="884682"/>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000" kern="1200">
                <a:solidFill>
                  <a:schemeClr val="tx1"/>
                </a:solidFill>
                <a:latin typeface="+mj-lt"/>
                <a:ea typeface="+mj-ea"/>
                <a:cs typeface="+mj-cs"/>
              </a:rPr>
              <a:t>Rules and Packages</a:t>
            </a:r>
            <a:endParaRPr lang="en-US" sz="3000" kern="1200">
              <a:solidFill>
                <a:schemeClr val="tx1"/>
              </a:solidFill>
              <a:latin typeface="+mj-lt"/>
              <a:ea typeface="+mj-ea"/>
              <a:cs typeface="+mj-cs"/>
              <a:sym typeface="Economica"/>
            </a:endParaRPr>
          </a:p>
        </p:txBody>
      </p:sp>
      <p:sp>
        <p:nvSpPr>
          <p:cNvPr id="100" name="Rectangle 9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9" name="Google Shape;89;p18"/>
          <p:cNvSpPr txBox="1">
            <a:spLocks noGrp="1"/>
          </p:cNvSpPr>
          <p:nvPr>
            <p:ph sz="half" idx="1"/>
          </p:nvPr>
        </p:nvSpPr>
        <p:spPr>
          <a:xfrm>
            <a:off x="836676" y="1861457"/>
            <a:ext cx="7626096" cy="2771265"/>
          </a:xfrm>
          <a:prstGeom prst="rect">
            <a:avLst/>
          </a:prstGeom>
        </p:spPr>
        <p:txBody>
          <a:bodyPr spcFirstLastPara="1" vert="horz" lIns="91440" tIns="45720" rIns="91440" bIns="45720" rtlCol="0" anchorCtr="0">
            <a:normAutofit lnSpcReduction="10000"/>
          </a:bodyPr>
          <a:lstStyle/>
          <a:p>
            <a:pPr marL="0" lvl="0" indent="-228600" defTabSz="914400">
              <a:spcBef>
                <a:spcPts val="800"/>
              </a:spcBef>
              <a:spcAft>
                <a:spcPts val="0"/>
              </a:spcAft>
            </a:pPr>
            <a:r>
              <a:rPr lang="en-US" sz="1000" dirty="0">
                <a:sym typeface="Arial"/>
              </a:rPr>
              <a:t>You can use Amazon Inspector to assess your assessment targets (collections of AWS resources) for potential security issues and vulnerabilities.</a:t>
            </a:r>
          </a:p>
          <a:p>
            <a:pPr marL="0" lvl="0" indent="-228600" defTabSz="914400">
              <a:spcBef>
                <a:spcPts val="1200"/>
              </a:spcBef>
              <a:spcAft>
                <a:spcPts val="0"/>
              </a:spcAft>
            </a:pPr>
            <a:r>
              <a:rPr lang="en-US" sz="1000" dirty="0">
                <a:sym typeface="Arial"/>
              </a:rPr>
              <a:t>Amazon Inspector compares the behavior and the security configuration of the assessment targets to selected security rules packages.</a:t>
            </a:r>
          </a:p>
          <a:p>
            <a:pPr marL="0" lvl="0" indent="-228600" defTabSz="914400">
              <a:spcBef>
                <a:spcPts val="1200"/>
              </a:spcBef>
              <a:spcAft>
                <a:spcPts val="0"/>
              </a:spcAft>
            </a:pPr>
            <a:r>
              <a:rPr lang="en-US" sz="1000" dirty="0">
                <a:sym typeface="Arial"/>
              </a:rPr>
              <a:t>In the context of Amazon Inspector, a rule is a security check that Amazon Inspector performs during the assessment run.</a:t>
            </a:r>
          </a:p>
          <a:p>
            <a:pPr marL="0" lvl="0" indent="-228600" defTabSz="914400">
              <a:spcBef>
                <a:spcPts val="1200"/>
              </a:spcBef>
              <a:spcAft>
                <a:spcPts val="0"/>
              </a:spcAft>
            </a:pPr>
            <a:r>
              <a:rPr lang="en-US" sz="1000" dirty="0">
                <a:sym typeface="Arial"/>
              </a:rPr>
              <a:t>Amazon Inspector assessments are offered to you as pre-defined rules packages mapped to common security best practices and vulnerability definitions.</a:t>
            </a:r>
          </a:p>
          <a:p>
            <a:pPr marL="0" lvl="0" indent="-228600" defTabSz="914400">
              <a:spcBef>
                <a:spcPts val="1200"/>
              </a:spcBef>
              <a:spcAft>
                <a:spcPts val="0"/>
              </a:spcAft>
            </a:pPr>
            <a:r>
              <a:rPr lang="en-US" sz="1000" b="1" dirty="0">
                <a:sym typeface="Arial"/>
              </a:rPr>
              <a:t>Examples </a:t>
            </a:r>
            <a:r>
              <a:rPr lang="en-US" sz="1000" dirty="0">
                <a:sym typeface="Arial"/>
              </a:rPr>
              <a:t>of built-in rules include checking for access to your EC2 instances from the internet, remote root login being enabled, or vulnerable software versions installed.</a:t>
            </a:r>
          </a:p>
          <a:p>
            <a:pPr marL="0" lvl="0" indent="-228600" defTabSz="914400">
              <a:spcBef>
                <a:spcPts val="1200"/>
              </a:spcBef>
              <a:spcAft>
                <a:spcPts val="0"/>
              </a:spcAft>
            </a:pPr>
            <a:r>
              <a:rPr lang="en-US" sz="1000" dirty="0">
                <a:sym typeface="Arial"/>
              </a:rPr>
              <a:t>These rules are regularly updated by AWS security researchers.</a:t>
            </a:r>
          </a:p>
          <a:p>
            <a:pPr marL="0" lvl="0" indent="-228600" defTabSz="914400">
              <a:spcBef>
                <a:spcPts val="1200"/>
              </a:spcBef>
              <a:spcAft>
                <a:spcPts val="0"/>
              </a:spcAft>
            </a:pPr>
            <a:r>
              <a:rPr lang="en-US" sz="1000" dirty="0">
                <a:sym typeface="Arial"/>
              </a:rPr>
              <a:t>An Amazon Inspector assessment can use any combination of the following rules packages:</a:t>
            </a:r>
          </a:p>
          <a:p>
            <a:pPr marL="457200" lvl="0" indent="-228600" defTabSz="914400">
              <a:spcBef>
                <a:spcPts val="1200"/>
              </a:spcBef>
              <a:spcAft>
                <a:spcPts val="0"/>
              </a:spcAft>
              <a:buSzPts val="1100"/>
            </a:pPr>
            <a:r>
              <a:rPr lang="en-US" sz="1000" b="1" dirty="0">
                <a:sym typeface="Arial"/>
              </a:rPr>
              <a:t>Network assessments</a:t>
            </a:r>
          </a:p>
          <a:p>
            <a:pPr marL="457200" lvl="0" indent="-228600" defTabSz="914400">
              <a:spcBef>
                <a:spcPts val="0"/>
              </a:spcBef>
              <a:spcAft>
                <a:spcPts val="0"/>
              </a:spcAft>
              <a:buSzPts val="1100"/>
            </a:pPr>
            <a:r>
              <a:rPr lang="en-US" sz="1000" b="1" dirty="0">
                <a:sym typeface="Arial"/>
              </a:rPr>
              <a:t>Host assessments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3"/>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 name="Rectangle 10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 name="Rectangle 10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Google Shape;94;p19"/>
          <p:cNvSpPr txBox="1">
            <a:spLocks noGrp="1"/>
          </p:cNvSpPr>
          <p:nvPr>
            <p:ph type="title"/>
          </p:nvPr>
        </p:nvSpPr>
        <p:spPr>
          <a:xfrm>
            <a:off x="836676" y="411480"/>
            <a:ext cx="7626096" cy="884682"/>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000" kern="1200">
                <a:solidFill>
                  <a:schemeClr val="tx1"/>
                </a:solidFill>
                <a:latin typeface="+mj-lt"/>
                <a:ea typeface="+mj-ea"/>
                <a:cs typeface="+mj-cs"/>
              </a:rPr>
              <a:t>Rules and Packages</a:t>
            </a:r>
          </a:p>
        </p:txBody>
      </p:sp>
      <p:sp>
        <p:nvSpPr>
          <p:cNvPr id="106" name="Rectangle 10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5" name="Google Shape;95;p19"/>
          <p:cNvSpPr txBox="1">
            <a:spLocks noGrp="1"/>
          </p:cNvSpPr>
          <p:nvPr>
            <p:ph sz="half" idx="1"/>
          </p:nvPr>
        </p:nvSpPr>
        <p:spPr>
          <a:xfrm>
            <a:off x="836676" y="1861457"/>
            <a:ext cx="7626096" cy="2771265"/>
          </a:xfrm>
          <a:prstGeom prst="rect">
            <a:avLst/>
          </a:prstGeom>
        </p:spPr>
        <p:txBody>
          <a:bodyPr spcFirstLastPara="1" vert="horz" lIns="91440" tIns="45720" rIns="91440" bIns="45720" rtlCol="0" anchorCtr="0">
            <a:normAutofit/>
          </a:bodyPr>
          <a:lstStyle/>
          <a:p>
            <a:pPr marL="457200" lvl="0" indent="-228600" defTabSz="914400">
              <a:spcBef>
                <a:spcPts val="800"/>
              </a:spcBef>
              <a:spcAft>
                <a:spcPts val="0"/>
              </a:spcAft>
              <a:buSzPts val="1100"/>
            </a:pPr>
            <a:r>
              <a:rPr lang="en-US" sz="1200" b="1">
                <a:sym typeface="Arial"/>
              </a:rPr>
              <a:t>Network assessments</a:t>
            </a:r>
          </a:p>
          <a:p>
            <a:pPr marL="914400" lvl="1" indent="-228600" defTabSz="914400">
              <a:spcBef>
                <a:spcPts val="0"/>
              </a:spcBef>
              <a:spcAft>
                <a:spcPts val="0"/>
              </a:spcAft>
              <a:buSzPts val="1100"/>
            </a:pPr>
            <a:r>
              <a:rPr lang="en-US" sz="1200" b="1">
                <a:sym typeface="Arial"/>
              </a:rPr>
              <a:t>Network Reachability</a:t>
            </a:r>
            <a:r>
              <a:rPr lang="en-US" sz="1200">
                <a:sym typeface="Arial"/>
              </a:rPr>
              <a:t> – The rules in the Network Reachability package analyze your network configurations to find security vulnerabilities of your EC2 instances. The findings that Amazon Inspector generates also provide guidance about restricting access that is not secure.</a:t>
            </a:r>
          </a:p>
          <a:p>
            <a:pPr marL="0" lvl="0" indent="-228600" defTabSz="914400">
              <a:spcBef>
                <a:spcPts val="1200"/>
              </a:spcBef>
              <a:spcAft>
                <a:spcPts val="0"/>
              </a:spcAft>
            </a:pPr>
            <a:endParaRPr lang="en-US" sz="1200">
              <a:sym typeface="Arial"/>
            </a:endParaRPr>
          </a:p>
          <a:p>
            <a:pPr marL="457200" lvl="0" indent="-228600" defTabSz="914400">
              <a:spcBef>
                <a:spcPts val="1200"/>
              </a:spcBef>
              <a:spcAft>
                <a:spcPts val="0"/>
              </a:spcAft>
              <a:buSzPts val="1100"/>
            </a:pPr>
            <a:r>
              <a:rPr lang="en-US" sz="1200" b="1">
                <a:sym typeface="Arial"/>
              </a:rPr>
              <a:t>Host assessments</a:t>
            </a:r>
          </a:p>
          <a:p>
            <a:pPr marL="914400" lvl="1" indent="-228600" defTabSz="914400">
              <a:spcBef>
                <a:spcPts val="0"/>
              </a:spcBef>
              <a:spcAft>
                <a:spcPts val="0"/>
              </a:spcAft>
              <a:buSzPts val="1100"/>
            </a:pPr>
            <a:r>
              <a:rPr lang="en-US" sz="1200" b="1">
                <a:sym typeface="Arial"/>
              </a:rPr>
              <a:t>Common vulnerabilities and exposures</a:t>
            </a:r>
            <a:r>
              <a:rPr lang="en-US" sz="1200">
                <a:sym typeface="Arial"/>
              </a:rPr>
              <a:t> – The rules in this package help verify whether the EC2 instances in your assessment targets are exposed to common vulnerabilities and exposures (CVEs).</a:t>
            </a:r>
          </a:p>
          <a:p>
            <a:pPr marL="914400" lvl="1" indent="-228600" defTabSz="914400">
              <a:spcBef>
                <a:spcPts val="0"/>
              </a:spcBef>
              <a:spcAft>
                <a:spcPts val="0"/>
              </a:spcAft>
              <a:buSzPts val="1100"/>
            </a:pPr>
            <a:r>
              <a:rPr lang="en-US" sz="1200" b="1">
                <a:sym typeface="Arial"/>
              </a:rPr>
              <a:t>Center for Internet Security (CIS) Benchmarks</a:t>
            </a:r>
            <a:r>
              <a:rPr lang="en-US" sz="1200">
                <a:sym typeface="Arial"/>
              </a:rPr>
              <a:t> – The CIS Security Benchmarks program provides well-defined, unbiased, consensus-based industry best practices to help organizations assess and improve their security.</a:t>
            </a:r>
          </a:p>
          <a:p>
            <a:pPr marL="914400" lvl="1" indent="-228600" defTabSz="914400">
              <a:spcBef>
                <a:spcPts val="0"/>
              </a:spcBef>
              <a:spcAft>
                <a:spcPts val="0"/>
              </a:spcAft>
              <a:buSzPts val="1100"/>
            </a:pPr>
            <a:r>
              <a:rPr lang="en-US" sz="1200" b="1">
                <a:sym typeface="Arial"/>
              </a:rPr>
              <a:t>Security best practices for Amazon Inspector</a:t>
            </a:r>
            <a:r>
              <a:rPr lang="en-US" sz="1200">
                <a:sym typeface="Arial"/>
              </a:rPr>
              <a:t> – Use Amazon Inspector rules to help determine whether your systems are configured securely.</a:t>
            </a:r>
          </a:p>
          <a:p>
            <a:pPr marL="0" lvl="0" indent="-228600" defTabSz="914400">
              <a:spcBef>
                <a:spcPts val="1200"/>
              </a:spcBef>
              <a:spcAft>
                <a:spcPts val="1200"/>
              </a:spcAft>
            </a:pPr>
            <a:endParaRPr lang="en-US" sz="120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9"/>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10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 name="Rectangle 10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Google Shape;100;p20"/>
          <p:cNvSpPr txBox="1">
            <a:spLocks noGrp="1"/>
          </p:cNvSpPr>
          <p:nvPr>
            <p:ph type="title"/>
          </p:nvPr>
        </p:nvSpPr>
        <p:spPr>
          <a:xfrm>
            <a:off x="836676" y="411480"/>
            <a:ext cx="7626096" cy="884682"/>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000" kern="1200">
                <a:solidFill>
                  <a:schemeClr val="tx1"/>
                </a:solidFill>
                <a:latin typeface="+mj-lt"/>
                <a:ea typeface="+mj-ea"/>
                <a:cs typeface="+mj-cs"/>
              </a:rPr>
              <a:t>Benefits of Inspector</a:t>
            </a:r>
            <a:endParaRPr lang="en-US" sz="3000" kern="1200">
              <a:solidFill>
                <a:schemeClr val="tx1"/>
              </a:solidFill>
              <a:latin typeface="+mj-lt"/>
              <a:ea typeface="+mj-ea"/>
              <a:cs typeface="+mj-cs"/>
              <a:sym typeface="Economica"/>
            </a:endParaRPr>
          </a:p>
        </p:txBody>
      </p:sp>
      <p:sp>
        <p:nvSpPr>
          <p:cNvPr id="112" name="Rectangle 11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1" name="Google Shape;101;p20"/>
          <p:cNvSpPr txBox="1">
            <a:spLocks noGrp="1"/>
          </p:cNvSpPr>
          <p:nvPr>
            <p:ph sz="half" idx="1"/>
          </p:nvPr>
        </p:nvSpPr>
        <p:spPr>
          <a:xfrm>
            <a:off x="836676" y="1861457"/>
            <a:ext cx="7626096" cy="2771265"/>
          </a:xfrm>
          <a:prstGeom prst="rect">
            <a:avLst/>
          </a:prstGeom>
        </p:spPr>
        <p:txBody>
          <a:bodyPr spcFirstLastPara="1" vert="horz" lIns="91440" tIns="45720" rIns="91440" bIns="45720" rtlCol="0" anchorCtr="0">
            <a:normAutofit/>
          </a:bodyPr>
          <a:lstStyle/>
          <a:p>
            <a:pPr marL="457200" lvl="0" indent="-228600" defTabSz="914400">
              <a:spcBef>
                <a:spcPts val="800"/>
              </a:spcBef>
              <a:spcAft>
                <a:spcPts val="0"/>
              </a:spcAft>
              <a:buSzPts val="1100"/>
            </a:pPr>
            <a:r>
              <a:rPr lang="en-US" sz="1700" b="1">
                <a:sym typeface="Arial"/>
              </a:rPr>
              <a:t>Configuration scanning and activity monitoring engine</a:t>
            </a:r>
            <a:r>
              <a:rPr lang="en-US" sz="1700">
                <a:sym typeface="Arial"/>
              </a:rPr>
              <a:t> – Amazon Inspector provides an agent that analyzes system and resource configuration.</a:t>
            </a:r>
          </a:p>
          <a:p>
            <a:pPr marL="457200" lvl="0" indent="-228600" defTabSz="914400">
              <a:spcBef>
                <a:spcPts val="0"/>
              </a:spcBef>
              <a:spcAft>
                <a:spcPts val="0"/>
              </a:spcAft>
              <a:buSzPts val="1100"/>
            </a:pPr>
            <a:r>
              <a:rPr lang="en-US" sz="1700" b="1">
                <a:sym typeface="Arial"/>
              </a:rPr>
              <a:t>Built-in content library</a:t>
            </a:r>
            <a:r>
              <a:rPr lang="en-US" sz="1700">
                <a:sym typeface="Arial"/>
              </a:rPr>
              <a:t> – Amazon Inspector includes a built-in library of rules and reports.</a:t>
            </a:r>
          </a:p>
          <a:p>
            <a:pPr marL="457200" lvl="0" indent="-228600" defTabSz="914400">
              <a:spcBef>
                <a:spcPts val="0"/>
              </a:spcBef>
              <a:spcAft>
                <a:spcPts val="0"/>
              </a:spcAft>
              <a:buSzPts val="1100"/>
            </a:pPr>
            <a:r>
              <a:rPr lang="en-US" sz="1700" b="1">
                <a:sym typeface="Arial"/>
              </a:rPr>
              <a:t>Automation through an API</a:t>
            </a:r>
            <a:r>
              <a:rPr lang="en-US" sz="1700">
                <a:sym typeface="Arial"/>
              </a:rPr>
              <a:t> – Amazon Inspector can be fully automated through an API.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00DF7-E553-1DA8-F1DE-A6FF9527C9E6}"/>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kern="1200">
                <a:solidFill>
                  <a:schemeClr val="bg1"/>
                </a:solidFill>
                <a:latin typeface="+mj-lt"/>
                <a:ea typeface="+mj-ea"/>
                <a:cs typeface="+mj-cs"/>
              </a:rPr>
              <a:t>C</a:t>
            </a:r>
            <a:r>
              <a:rPr lang="en-US" sz="2400" b="0" i="0" kern="1200">
                <a:solidFill>
                  <a:schemeClr val="bg1"/>
                </a:solidFill>
                <a:effectLst/>
                <a:latin typeface="+mj-lt"/>
                <a:ea typeface="+mj-ea"/>
                <a:cs typeface="+mj-cs"/>
              </a:rPr>
              <a:t>ontainer build, deploy, review architecture</a:t>
            </a:r>
            <a:endParaRPr lang="en-US" sz="2400" kern="1200">
              <a:solidFill>
                <a:schemeClr val="bg1"/>
              </a:solidFill>
              <a:latin typeface="+mj-lt"/>
              <a:ea typeface="+mj-ea"/>
              <a:cs typeface="+mj-cs"/>
            </a:endParaRPr>
          </a:p>
        </p:txBody>
      </p:sp>
      <p:pic>
        <p:nvPicPr>
          <p:cNvPr id="1026" name="Picture 2" descr="Figure 1: Overall container build and deploy architecture">
            <a:extLst>
              <a:ext uri="{FF2B5EF4-FFF2-40B4-BE49-F238E27FC236}">
                <a16:creationId xmlns:a16="http://schemas.microsoft.com/office/drawing/2014/main" id="{3C42D894-225E-D140-3025-16135F8C4D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62897" y="1256420"/>
            <a:ext cx="6218204"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51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0" name="Rectangle 205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93C38-E8AC-4852-48F1-1F82FB64B50F}"/>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1700" b="0" i="0" kern="1200">
                <a:solidFill>
                  <a:schemeClr val="bg1"/>
                </a:solidFill>
                <a:effectLst/>
                <a:latin typeface="+mj-lt"/>
                <a:ea typeface="+mj-ea"/>
                <a:cs typeface="+mj-cs"/>
              </a:rPr>
              <a:t>Automate vulnerability management and remediation in AWS using Amazon Inspector and AWS Systems Manager</a:t>
            </a:r>
            <a:endParaRPr lang="en-US" sz="1700" kern="1200">
              <a:solidFill>
                <a:schemeClr val="bg1"/>
              </a:solidFill>
              <a:latin typeface="+mj-lt"/>
              <a:ea typeface="+mj-ea"/>
              <a:cs typeface="+mj-cs"/>
            </a:endParaRPr>
          </a:p>
        </p:txBody>
      </p:sp>
      <p:pic>
        <p:nvPicPr>
          <p:cNvPr id="2052" name="Picture 4" descr="Figure 2: Automation process in multiple accounts">
            <a:extLst>
              <a:ext uri="{FF2B5EF4-FFF2-40B4-BE49-F238E27FC236}">
                <a16:creationId xmlns:a16="http://schemas.microsoft.com/office/drawing/2014/main" id="{BE9148D0-578F-9A16-F9E3-4C8BF3342B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1059" y="1256420"/>
            <a:ext cx="6901881"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31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552</Words>
  <Application>Microsoft Macintosh PowerPoint</Application>
  <PresentationFormat>On-screen Show (16:9)</PresentationFormat>
  <Paragraphs>44</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AWS Inspector</vt:lpstr>
      <vt:lpstr>Amazon Inspector</vt:lpstr>
      <vt:lpstr>Amazon Inspector</vt:lpstr>
      <vt:lpstr>Amazon Inspector Agent</vt:lpstr>
      <vt:lpstr>Rules and Packages</vt:lpstr>
      <vt:lpstr>Rules and Packages</vt:lpstr>
      <vt:lpstr>Benefits of Inspector</vt:lpstr>
      <vt:lpstr>Container build, deploy, review architecture</vt:lpstr>
      <vt:lpstr>Automate vulnerability management and remediation in AWS using Amazon Inspector and AWS Systems 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Inspector</dc:title>
  <cp:lastModifiedBy>Ilya Chakun</cp:lastModifiedBy>
  <cp:revision>5</cp:revision>
  <dcterms:modified xsi:type="dcterms:W3CDTF">2024-01-15T13:48:37Z</dcterms:modified>
</cp:coreProperties>
</file>