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47"/>
    <p:restoredTop sz="94720"/>
  </p:normalViewPr>
  <p:slideViewPr>
    <p:cSldViewPr snapToGrid="0">
      <p:cViewPr varScale="1">
        <p:scale>
          <a:sx n="211" d="100"/>
          <a:sy n="211" d="100"/>
        </p:scale>
        <p:origin x="15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14.01.2024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ED1CE-8896-375E-5C9B-01B55750126D}"/>
              </a:ext>
            </a:extLst>
          </p:cNvPr>
          <p:cNvSpPr>
            <a:spLocks noGrp="1"/>
          </p:cNvSpPr>
          <p:nvPr>
            <p:ph type="ctrTitle"/>
          </p:nvPr>
        </p:nvSpPr>
        <p:spPr>
          <a:xfrm>
            <a:off x="838199" y="1093788"/>
            <a:ext cx="10506455" cy="2967208"/>
          </a:xfrm>
        </p:spPr>
        <p:txBody>
          <a:bodyPr>
            <a:normAutofit/>
          </a:bodyPr>
          <a:lstStyle/>
          <a:p>
            <a:pPr algn="l"/>
            <a:r>
              <a:rPr lang="en-CH" sz="8000"/>
              <a:t>AWS Resource Access Manager</a:t>
            </a:r>
          </a:p>
        </p:txBody>
      </p:sp>
      <p:sp>
        <p:nvSpPr>
          <p:cNvPr id="3" name="Subtitle 2">
            <a:extLst>
              <a:ext uri="{FF2B5EF4-FFF2-40B4-BE49-F238E27FC236}">
                <a16:creationId xmlns:a16="http://schemas.microsoft.com/office/drawing/2014/main" id="{46D92768-3C59-4B6D-C213-B3F3D36ED712}"/>
              </a:ext>
            </a:extLst>
          </p:cNvPr>
          <p:cNvSpPr>
            <a:spLocks noGrp="1"/>
          </p:cNvSpPr>
          <p:nvPr>
            <p:ph type="subTitle" idx="1"/>
          </p:nvPr>
        </p:nvSpPr>
        <p:spPr>
          <a:xfrm>
            <a:off x="7400924" y="4619624"/>
            <a:ext cx="3946779" cy="1038225"/>
          </a:xfrm>
        </p:spPr>
        <p:txBody>
          <a:bodyPr>
            <a:normAutofit/>
          </a:bodyPr>
          <a:lstStyle/>
          <a:p>
            <a:pPr algn="r"/>
            <a:r>
              <a:rPr lang="en-CH" dirty="0"/>
              <a:t>AWS RAM</a:t>
            </a:r>
            <a:endParaRPr lang="en-CH"/>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705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38659-10B6-BB34-1E25-B5B27496394F}"/>
              </a:ext>
            </a:extLst>
          </p:cNvPr>
          <p:cNvSpPr>
            <a:spLocks noGrp="1"/>
          </p:cNvSpPr>
          <p:nvPr>
            <p:ph type="title"/>
          </p:nvPr>
        </p:nvSpPr>
        <p:spPr>
          <a:xfrm>
            <a:off x="838200" y="365125"/>
            <a:ext cx="10515600" cy="1325563"/>
          </a:xfrm>
        </p:spPr>
        <p:txBody>
          <a:bodyPr>
            <a:normAutofit/>
          </a:bodyPr>
          <a:lstStyle/>
          <a:p>
            <a:r>
              <a:rPr lang="en-CH" sz="5400"/>
              <a:t>AWS RAM Intro</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A3C21C-69B8-5F4D-CB30-C4DB24385981}"/>
              </a:ext>
            </a:extLst>
          </p:cNvPr>
          <p:cNvSpPr>
            <a:spLocks noGrp="1"/>
          </p:cNvSpPr>
          <p:nvPr>
            <p:ph idx="1"/>
          </p:nvPr>
        </p:nvSpPr>
        <p:spPr>
          <a:xfrm>
            <a:off x="838200" y="1929384"/>
            <a:ext cx="10515600" cy="4251960"/>
          </a:xfrm>
        </p:spPr>
        <p:txBody>
          <a:bodyPr>
            <a:normAutofit/>
          </a:bodyPr>
          <a:lstStyle/>
          <a:p>
            <a:r>
              <a:rPr lang="en-GB" sz="1200" b="0" i="0">
                <a:effectLst/>
              </a:rPr>
              <a:t>AWS Resource Access Manager (AWS RAM) helps you securely share your resources across AWS accounts, within your organization or organizational units (OUs), and with AWS Identity and Access Management (IAM) roles and users for supported resource types. </a:t>
            </a:r>
          </a:p>
          <a:p>
            <a:r>
              <a:rPr lang="en-GB" sz="1200" b="0" i="0">
                <a:effectLst/>
              </a:rPr>
              <a:t>If you have multiple AWS accounts, you can create a resource once and use AWS RAM to make that resource usable by those other accounts. </a:t>
            </a:r>
          </a:p>
          <a:p>
            <a:r>
              <a:rPr lang="en-GB" sz="1200" b="0" i="0">
                <a:effectLst/>
              </a:rPr>
              <a:t>If your account is managed by AWS Organizations, you can share resources with all the other accounts in the organization or only those accounts contained by one or more specified organizational units (OUs). </a:t>
            </a:r>
          </a:p>
          <a:p>
            <a:r>
              <a:rPr lang="en-GB" sz="1200" b="0" i="0">
                <a:effectLst/>
              </a:rPr>
              <a:t>You can also share with specific AWS accounts by account ID, regardless of whether the account is part of an organization.</a:t>
            </a:r>
          </a:p>
          <a:p>
            <a:pPr>
              <a:buFont typeface="Arial" panose="020B0604020202020204" pitchFamily="34" charset="0"/>
              <a:buChar char="•"/>
            </a:pPr>
            <a:r>
              <a:rPr lang="en-GB" sz="1200" b="1" i="0">
                <a:effectLst/>
              </a:rPr>
              <a:t>Reduces your operational overhead</a:t>
            </a:r>
            <a:r>
              <a:rPr lang="en-GB" sz="1200" b="0" i="0">
                <a:effectLst/>
              </a:rPr>
              <a:t> – Create a resource once, and then use AWS RAM to share that resource with other accounts. </a:t>
            </a:r>
          </a:p>
          <a:p>
            <a:pPr lvl="1"/>
            <a:r>
              <a:rPr lang="en-GB" sz="1200" b="0" i="0">
                <a:effectLst/>
              </a:rPr>
              <a:t>This eliminates the need to provision duplicate resources in every account, which reduces operational overhead. </a:t>
            </a:r>
          </a:p>
          <a:p>
            <a:pPr lvl="1"/>
            <a:r>
              <a:rPr lang="en-GB" sz="1200" b="0" i="0">
                <a:effectLst/>
              </a:rPr>
              <a:t>Within the account that owns the resource, AWS RAM simplifies granting access to every role and user in that account without having to use identity-based permission policies.</a:t>
            </a:r>
          </a:p>
          <a:p>
            <a:pPr>
              <a:buFont typeface="Arial" panose="020B0604020202020204" pitchFamily="34" charset="0"/>
              <a:buChar char="•"/>
            </a:pPr>
            <a:r>
              <a:rPr lang="en-GB" sz="1200" b="1" i="0">
                <a:effectLst/>
              </a:rPr>
              <a:t>Provides security and consistency</a:t>
            </a:r>
            <a:r>
              <a:rPr lang="en-GB" sz="1200" b="0" i="0">
                <a:effectLst/>
              </a:rPr>
              <a:t> – Simplify security management for your shared resources by using a single set of policies and permissions. </a:t>
            </a:r>
          </a:p>
          <a:p>
            <a:pPr lvl="1"/>
            <a:r>
              <a:rPr lang="en-GB" sz="1200" b="0" i="0">
                <a:effectLst/>
              </a:rPr>
              <a:t>If you were to instead create duplicate resources in all your separate accounts, you would have the task of implementing identical policies and permissions, and then have to keep them identical across all those accounts. </a:t>
            </a:r>
          </a:p>
          <a:p>
            <a:pPr lvl="1"/>
            <a:r>
              <a:rPr lang="en-GB" sz="1200" b="0" i="0">
                <a:effectLst/>
              </a:rPr>
              <a:t>Instead, all users of an AWS RAM resource share are managed by a single set of policies and permissions. </a:t>
            </a:r>
          </a:p>
          <a:p>
            <a:pPr lvl="1"/>
            <a:r>
              <a:rPr lang="en-GB" sz="1200" b="0" i="0">
                <a:effectLst/>
              </a:rPr>
              <a:t>AWS RAM offers a consistent experience for sharing different types of AWS resources.</a:t>
            </a:r>
          </a:p>
          <a:p>
            <a:pPr>
              <a:buFont typeface="Arial" panose="020B0604020202020204" pitchFamily="34" charset="0"/>
              <a:buChar char="•"/>
            </a:pPr>
            <a:r>
              <a:rPr lang="en-GB" sz="1200" b="1" i="0">
                <a:effectLst/>
              </a:rPr>
              <a:t>Provides visibility and auditability</a:t>
            </a:r>
            <a:r>
              <a:rPr lang="en-GB" sz="1200" b="0" i="0">
                <a:effectLst/>
              </a:rPr>
              <a:t> – View the usage details for your shared resources through the integration of AWS RAM with Amazon CloudWatch and AWS CloudTrail. </a:t>
            </a:r>
          </a:p>
          <a:p>
            <a:pPr lvl="1"/>
            <a:r>
              <a:rPr lang="en-GB" sz="1200" b="0" i="0">
                <a:effectLst/>
              </a:rPr>
              <a:t>AWS RAM provides comprehensive visibility into shared resources and accounts.</a:t>
            </a:r>
          </a:p>
          <a:p>
            <a:endParaRPr lang="en-CH" sz="1200" dirty="0"/>
          </a:p>
        </p:txBody>
      </p:sp>
    </p:spTree>
    <p:extLst>
      <p:ext uri="{BB962C8B-B14F-4D97-AF65-F5344CB8AC3E}">
        <p14:creationId xmlns:p14="http://schemas.microsoft.com/office/powerpoint/2010/main" val="243642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F884A2-1FA6-AE5D-BFB0-A4D04C7D148B}"/>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List of Services which you can share using AWS RAM</a:t>
            </a:r>
          </a:p>
        </p:txBody>
      </p:sp>
      <p:sp>
        <p:nvSpPr>
          <p:cNvPr id="3" name="Content Placeholder 2">
            <a:extLst>
              <a:ext uri="{FF2B5EF4-FFF2-40B4-BE49-F238E27FC236}">
                <a16:creationId xmlns:a16="http://schemas.microsoft.com/office/drawing/2014/main" id="{4E1325DD-39E8-7AD0-5CC3-F4183254A7E4}"/>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1100" b="1" i="0" dirty="0">
                <a:effectLst/>
              </a:rPr>
              <a:t>Amazon Virtual Private Cloud (VPC)</a:t>
            </a:r>
            <a:r>
              <a:rPr lang="en-US" sz="1100" b="0" i="0" dirty="0">
                <a:effectLst/>
              </a:rPr>
              <a:t>:</a:t>
            </a:r>
          </a:p>
          <a:p>
            <a:pPr lvl="1"/>
            <a:r>
              <a:rPr lang="en-US" sz="1100" b="0" i="0" dirty="0">
                <a:effectLst/>
              </a:rPr>
              <a:t>Subnets</a:t>
            </a:r>
          </a:p>
          <a:p>
            <a:pPr lvl="1"/>
            <a:r>
              <a:rPr lang="en-US" sz="1100" b="0" i="0" dirty="0">
                <a:effectLst/>
              </a:rPr>
              <a:t>Traffic Mirror targets</a:t>
            </a:r>
          </a:p>
          <a:p>
            <a:pPr lvl="1"/>
            <a:r>
              <a:rPr lang="en-US" sz="1100" b="0" i="0" dirty="0">
                <a:effectLst/>
              </a:rPr>
              <a:t>Transit Gateway</a:t>
            </a:r>
          </a:p>
          <a:p>
            <a:r>
              <a:rPr lang="en-US" sz="1100" b="1" i="0" dirty="0">
                <a:effectLst/>
              </a:rPr>
              <a:t>Amazon Route 53</a:t>
            </a:r>
            <a:r>
              <a:rPr lang="en-US" sz="1100" b="0" i="0" dirty="0">
                <a:effectLst/>
              </a:rPr>
              <a:t>:</a:t>
            </a:r>
          </a:p>
          <a:p>
            <a:pPr lvl="1"/>
            <a:r>
              <a:rPr lang="en-US" sz="1100" b="0" i="0" dirty="0">
                <a:effectLst/>
              </a:rPr>
              <a:t>Resolver rules</a:t>
            </a:r>
          </a:p>
          <a:p>
            <a:r>
              <a:rPr lang="en-US" sz="1100" b="1" i="0" dirty="0">
                <a:effectLst/>
              </a:rPr>
              <a:t>AWS License Manager</a:t>
            </a:r>
            <a:r>
              <a:rPr lang="en-US" sz="1100" b="0" i="0" dirty="0">
                <a:effectLst/>
              </a:rPr>
              <a:t>:</a:t>
            </a:r>
          </a:p>
          <a:p>
            <a:pPr lvl="1"/>
            <a:r>
              <a:rPr lang="en-US" sz="1100" b="0" i="0" dirty="0">
                <a:effectLst/>
              </a:rPr>
              <a:t>License </a:t>
            </a:r>
            <a:r>
              <a:rPr lang="en-US" sz="1200" b="0" i="0" dirty="0">
                <a:effectLst/>
              </a:rPr>
              <a:t>configurations</a:t>
            </a:r>
          </a:p>
          <a:p>
            <a:r>
              <a:rPr lang="en-US" sz="1100" b="1" i="0" dirty="0">
                <a:effectLst/>
              </a:rPr>
              <a:t>AWS Transit Gateway</a:t>
            </a:r>
            <a:r>
              <a:rPr lang="en-US" sz="1100" b="0" i="0" dirty="0">
                <a:effectLst/>
              </a:rPr>
              <a:t>:</a:t>
            </a:r>
          </a:p>
          <a:p>
            <a:pPr lvl="1"/>
            <a:r>
              <a:rPr lang="en-US" sz="1100" b="0" i="0" dirty="0">
                <a:effectLst/>
              </a:rPr>
              <a:t>Transit Gateway attachments (including VPC attachments and VPN connections)</a:t>
            </a:r>
          </a:p>
          <a:p>
            <a:r>
              <a:rPr lang="en-US" sz="1100" b="1" i="0" dirty="0">
                <a:effectLst/>
              </a:rPr>
              <a:t>AWS Outposts</a:t>
            </a:r>
            <a:r>
              <a:rPr lang="en-US" sz="1100" b="0" i="0" dirty="0">
                <a:effectLst/>
              </a:rPr>
              <a:t>:</a:t>
            </a:r>
          </a:p>
          <a:p>
            <a:pPr lvl="1"/>
            <a:r>
              <a:rPr lang="en-US" sz="1100" b="0" i="0" dirty="0">
                <a:effectLst/>
              </a:rPr>
              <a:t>Outpost resources</a:t>
            </a:r>
          </a:p>
          <a:p>
            <a:r>
              <a:rPr lang="en-US" sz="1100" b="1" i="0" dirty="0">
                <a:effectLst/>
              </a:rPr>
              <a:t>Amazon EC2</a:t>
            </a:r>
            <a:r>
              <a:rPr lang="en-US" sz="1100" b="0" i="0" dirty="0">
                <a:effectLst/>
              </a:rPr>
              <a:t>:</a:t>
            </a:r>
          </a:p>
          <a:p>
            <a:pPr lvl="1"/>
            <a:r>
              <a:rPr lang="en-US" sz="1100" b="0" i="0" dirty="0">
                <a:effectLst/>
              </a:rPr>
              <a:t>EC2 resource share created for AMI sharing</a:t>
            </a:r>
          </a:p>
          <a:p>
            <a:r>
              <a:rPr lang="en-US" sz="1100" b="1" i="0" dirty="0">
                <a:effectLst/>
              </a:rPr>
              <a:t>AWS Resource Groups</a:t>
            </a:r>
            <a:r>
              <a:rPr lang="en-US" sz="1100" b="0" i="0" dirty="0">
                <a:effectLst/>
              </a:rPr>
              <a:t>:</a:t>
            </a:r>
          </a:p>
          <a:p>
            <a:pPr lvl="1"/>
            <a:r>
              <a:rPr lang="en-US" sz="1100" b="0" i="0" dirty="0">
                <a:effectLst/>
              </a:rPr>
              <a:t>Resource groups</a:t>
            </a:r>
          </a:p>
          <a:p>
            <a:endParaRPr lang="en-US" sz="1100" dirty="0"/>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D8DB8B7-17B2-6EBB-253C-6F35EFD4AE50}"/>
              </a:ext>
            </a:extLst>
          </p:cNvPr>
          <p:cNvSpPr txBox="1"/>
          <p:nvPr/>
        </p:nvSpPr>
        <p:spPr>
          <a:xfrm>
            <a:off x="8451604" y="1412489"/>
            <a:ext cx="3197701"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200" b="1" i="0" dirty="0">
                <a:effectLst/>
              </a:rPr>
              <a:t>AWS </a:t>
            </a:r>
            <a:r>
              <a:rPr lang="en-US" sz="1200" b="1" i="0" dirty="0" err="1">
                <a:effectLst/>
              </a:rPr>
              <a:t>RoboMaker</a:t>
            </a:r>
            <a:r>
              <a:rPr lang="en-US" sz="1200" b="0" i="0" dirty="0">
                <a:effectLst/>
              </a:rPr>
              <a:t>:</a:t>
            </a:r>
          </a:p>
          <a:p>
            <a:pPr lvl="1" indent="-228600">
              <a:lnSpc>
                <a:spcPct val="90000"/>
              </a:lnSpc>
              <a:spcAft>
                <a:spcPts val="600"/>
              </a:spcAft>
              <a:buFont typeface="Arial" panose="020B0604020202020204" pitchFamily="34" charset="0"/>
              <a:buChar char="•"/>
            </a:pPr>
            <a:r>
              <a:rPr lang="en-US" sz="1200" b="0" i="0" dirty="0">
                <a:effectLst/>
              </a:rPr>
              <a:t>Simulation applications</a:t>
            </a:r>
          </a:p>
          <a:p>
            <a:pPr indent="-228600">
              <a:lnSpc>
                <a:spcPct val="90000"/>
              </a:lnSpc>
              <a:spcAft>
                <a:spcPts val="600"/>
              </a:spcAft>
              <a:buFont typeface="Arial" panose="020B0604020202020204" pitchFamily="34" charset="0"/>
              <a:buChar char="•"/>
            </a:pPr>
            <a:r>
              <a:rPr lang="en-US" sz="1200" b="1" i="0" dirty="0">
                <a:effectLst/>
              </a:rPr>
              <a:t>AWS Service Catalog</a:t>
            </a:r>
            <a:r>
              <a:rPr lang="en-US" sz="1200" b="0" i="0" dirty="0">
                <a:effectLst/>
              </a:rPr>
              <a:t>:</a:t>
            </a:r>
          </a:p>
          <a:p>
            <a:pPr lvl="1" indent="-228600">
              <a:lnSpc>
                <a:spcPct val="90000"/>
              </a:lnSpc>
              <a:spcAft>
                <a:spcPts val="600"/>
              </a:spcAft>
              <a:buFont typeface="Arial" panose="020B0604020202020204" pitchFamily="34" charset="0"/>
              <a:buChar char="•"/>
            </a:pPr>
            <a:r>
              <a:rPr lang="en-US" sz="1200" b="0" i="0" dirty="0">
                <a:effectLst/>
              </a:rPr>
              <a:t>Portfolios</a:t>
            </a:r>
          </a:p>
          <a:p>
            <a:pPr indent="-228600">
              <a:lnSpc>
                <a:spcPct val="90000"/>
              </a:lnSpc>
              <a:spcAft>
                <a:spcPts val="600"/>
              </a:spcAft>
              <a:buFont typeface="Arial" panose="020B0604020202020204" pitchFamily="34" charset="0"/>
              <a:buChar char="•"/>
            </a:pPr>
            <a:r>
              <a:rPr lang="en-US" sz="1200" b="1" i="0" dirty="0">
                <a:effectLst/>
              </a:rPr>
              <a:t>AWS App Mesh</a:t>
            </a:r>
            <a:r>
              <a:rPr lang="en-US" sz="1200" b="0" i="0" dirty="0">
                <a:effectLst/>
              </a:rPr>
              <a:t>:</a:t>
            </a:r>
          </a:p>
          <a:p>
            <a:pPr indent="-228600">
              <a:lnSpc>
                <a:spcPct val="90000"/>
              </a:lnSpc>
              <a:spcAft>
                <a:spcPts val="600"/>
              </a:spcAft>
              <a:buFont typeface="Arial" panose="020B0604020202020204" pitchFamily="34" charset="0"/>
              <a:buChar char="•"/>
            </a:pPr>
            <a:r>
              <a:rPr lang="en-US" sz="1200" b="0" i="0" dirty="0">
                <a:effectLst/>
              </a:rPr>
              <a:t>Meshes</a:t>
            </a:r>
          </a:p>
          <a:p>
            <a:pPr indent="-228600">
              <a:lnSpc>
                <a:spcPct val="90000"/>
              </a:lnSpc>
              <a:spcAft>
                <a:spcPts val="600"/>
              </a:spcAft>
              <a:buFont typeface="Arial" panose="020B0604020202020204" pitchFamily="34" charset="0"/>
              <a:buChar char="•"/>
            </a:pPr>
            <a:r>
              <a:rPr lang="en-US" sz="1200" b="1" i="0" dirty="0">
                <a:effectLst/>
              </a:rPr>
              <a:t>Amazon Route 53 Resolver</a:t>
            </a:r>
            <a:r>
              <a:rPr lang="en-US" sz="1200" b="0" i="0" dirty="0">
                <a:effectLst/>
              </a:rPr>
              <a:t>:</a:t>
            </a:r>
          </a:p>
          <a:p>
            <a:pPr lvl="1" indent="-228600">
              <a:lnSpc>
                <a:spcPct val="90000"/>
              </a:lnSpc>
              <a:spcAft>
                <a:spcPts val="600"/>
              </a:spcAft>
              <a:buFont typeface="Arial" panose="020B0604020202020204" pitchFamily="34" charset="0"/>
              <a:buChar char="•"/>
            </a:pPr>
            <a:r>
              <a:rPr lang="en-US" sz="1200" b="0" i="0" dirty="0">
                <a:effectLst/>
              </a:rPr>
              <a:t>Resolver query logging configurations</a:t>
            </a:r>
          </a:p>
          <a:p>
            <a:pPr indent="-228600">
              <a:lnSpc>
                <a:spcPct val="90000"/>
              </a:lnSpc>
              <a:spcAft>
                <a:spcPts val="600"/>
              </a:spcAft>
              <a:buFont typeface="Arial" panose="020B0604020202020204" pitchFamily="34" charset="0"/>
              <a:buChar char="•"/>
            </a:pPr>
            <a:r>
              <a:rPr lang="en-US" sz="1200" b="1" i="0" dirty="0">
                <a:effectLst/>
              </a:rPr>
              <a:t>Amazon S3</a:t>
            </a:r>
            <a:r>
              <a:rPr lang="en-US" sz="1200" b="0" i="0" dirty="0">
                <a:effectLst/>
              </a:rPr>
              <a:t>:</a:t>
            </a:r>
          </a:p>
          <a:p>
            <a:pPr lvl="1" indent="-228600">
              <a:lnSpc>
                <a:spcPct val="90000"/>
              </a:lnSpc>
              <a:spcAft>
                <a:spcPts val="600"/>
              </a:spcAft>
              <a:buFont typeface="Arial" panose="020B0604020202020204" pitchFamily="34" charset="0"/>
              <a:buChar char="•"/>
            </a:pPr>
            <a:r>
              <a:rPr lang="en-US" sz="1200" b="0" i="0" dirty="0">
                <a:effectLst/>
              </a:rPr>
              <a:t>Access points</a:t>
            </a:r>
          </a:p>
          <a:p>
            <a:pPr indent="-228600">
              <a:lnSpc>
                <a:spcPct val="90000"/>
              </a:lnSpc>
              <a:spcAft>
                <a:spcPts val="600"/>
              </a:spcAft>
              <a:buFont typeface="Arial" panose="020B0604020202020204" pitchFamily="34" charset="0"/>
              <a:buChar char="•"/>
            </a:pPr>
            <a:r>
              <a:rPr lang="en-US" sz="1200" b="0" i="0" dirty="0">
                <a:effectLst/>
              </a:rPr>
              <a:t>**AWS </a:t>
            </a:r>
            <a:r>
              <a:rPr lang="en-US" sz="1200" b="0" i="0" dirty="0" err="1">
                <a:effectLst/>
              </a:rPr>
              <a:t>CodeBuild</a:t>
            </a:r>
            <a:endParaRPr lang="en-US" sz="1200" b="0" i="0" dirty="0">
              <a:effectLst/>
            </a:endParaRPr>
          </a:p>
          <a:p>
            <a:pPr indent="-228600">
              <a:lnSpc>
                <a:spcPct val="90000"/>
              </a:lnSpc>
              <a:spcAft>
                <a:spcPts val="600"/>
              </a:spcAft>
              <a:buFont typeface="Arial" panose="020B0604020202020204" pitchFamily="34" charset="0"/>
              <a:buChar char="•"/>
            </a:pPr>
            <a:r>
              <a:rPr lang="en-US" sz="1200" b="0" i="0" dirty="0">
                <a:effectLst/>
              </a:rPr>
              <a:t>**: - Build project (This capability is region-specific)</a:t>
            </a:r>
          </a:p>
          <a:p>
            <a:pPr indent="-228600">
              <a:lnSpc>
                <a:spcPct val="90000"/>
              </a:lnSpc>
              <a:spcAft>
                <a:spcPts val="600"/>
              </a:spcAft>
              <a:buFont typeface="Arial" panose="020B0604020202020204" pitchFamily="34" charset="0"/>
              <a:buChar char="•"/>
            </a:pPr>
            <a:r>
              <a:rPr lang="en-US" sz="1200" b="1" i="0" dirty="0">
                <a:effectLst/>
              </a:rPr>
              <a:t>AWS Key Management Service (KMS)</a:t>
            </a:r>
            <a:r>
              <a:rPr lang="en-US" sz="1200" b="0" i="0" dirty="0">
                <a:effectLst/>
              </a:rPr>
              <a:t>:</a:t>
            </a:r>
          </a:p>
          <a:p>
            <a:pPr lvl="1" indent="-228600">
              <a:lnSpc>
                <a:spcPct val="90000"/>
              </a:lnSpc>
              <a:spcAft>
                <a:spcPts val="600"/>
              </a:spcAft>
              <a:buFont typeface="Arial" panose="020B0604020202020204" pitchFamily="34" charset="0"/>
              <a:buChar char="•"/>
            </a:pPr>
            <a:r>
              <a:rPr lang="en-US" sz="1200" b="0" i="0" dirty="0">
                <a:effectLst/>
              </a:rPr>
              <a:t>Customer managed keys</a:t>
            </a:r>
          </a:p>
          <a:p>
            <a:pPr indent="-228600">
              <a:lnSpc>
                <a:spcPct val="90000"/>
              </a:lnSpc>
              <a:spcAft>
                <a:spcPts val="600"/>
              </a:spcAft>
              <a:buFont typeface="Arial" panose="020B0604020202020204" pitchFamily="34" charset="0"/>
              <a:buChar char="•"/>
            </a:pPr>
            <a:r>
              <a:rPr lang="en-US" sz="1200" b="1" i="0" dirty="0">
                <a:effectLst/>
              </a:rPr>
              <a:t>AWS Network Firewall</a:t>
            </a:r>
            <a:r>
              <a:rPr lang="en-US" sz="1200" b="0" i="0" dirty="0">
                <a:effectLst/>
              </a:rPr>
              <a:t>:</a:t>
            </a:r>
          </a:p>
          <a:p>
            <a:pPr lvl="1" indent="-228600">
              <a:lnSpc>
                <a:spcPct val="90000"/>
              </a:lnSpc>
              <a:spcAft>
                <a:spcPts val="600"/>
              </a:spcAft>
              <a:buFont typeface="Arial" panose="020B0604020202020204" pitchFamily="34" charset="0"/>
              <a:buChar char="•"/>
            </a:pPr>
            <a:r>
              <a:rPr lang="en-US" sz="1200" b="0" i="0" dirty="0">
                <a:effectLst/>
              </a:rPr>
              <a:t>Firewall policies</a:t>
            </a:r>
          </a:p>
        </p:txBody>
      </p:sp>
      <p:sp>
        <p:nvSpPr>
          <p:cNvPr id="7" name="TextBox 6">
            <a:extLst>
              <a:ext uri="{FF2B5EF4-FFF2-40B4-BE49-F238E27FC236}">
                <a16:creationId xmlns:a16="http://schemas.microsoft.com/office/drawing/2014/main" id="{36E26351-15CE-8B88-AE71-2EF538980ECD}"/>
              </a:ext>
            </a:extLst>
          </p:cNvPr>
          <p:cNvSpPr txBox="1"/>
          <p:nvPr/>
        </p:nvSpPr>
        <p:spPr>
          <a:xfrm>
            <a:off x="4380782" y="5776332"/>
            <a:ext cx="7639642" cy="369332"/>
          </a:xfrm>
          <a:prstGeom prst="rect">
            <a:avLst/>
          </a:prstGeom>
          <a:noFill/>
        </p:spPr>
        <p:txBody>
          <a:bodyPr wrap="square">
            <a:spAutoFit/>
          </a:bodyPr>
          <a:lstStyle/>
          <a:p>
            <a:r>
              <a:rPr lang="en-CH" dirty="0"/>
              <a:t>https://docs.aws.amazon.com/ram/latest/userguide/shareable.html</a:t>
            </a:r>
          </a:p>
        </p:txBody>
      </p:sp>
    </p:spTree>
    <p:extLst>
      <p:ext uri="{BB962C8B-B14F-4D97-AF65-F5344CB8AC3E}">
        <p14:creationId xmlns:p14="http://schemas.microsoft.com/office/powerpoint/2010/main" val="984837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4F4AE-83C6-AF6F-97AD-520A0CA82AC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0" i="0" kern="1200">
                <a:solidFill>
                  <a:srgbClr val="FFFFFF"/>
                </a:solidFill>
                <a:effectLst/>
                <a:latin typeface="+mj-lt"/>
                <a:ea typeface="+mj-ea"/>
                <a:cs typeface="+mj-cs"/>
              </a:rPr>
              <a:t>Example of sharing public subnets and private subnets</a:t>
            </a:r>
            <a:endParaRPr lang="en-US" sz="3300" kern="1200">
              <a:solidFill>
                <a:srgbClr val="FFFFFF"/>
              </a:solidFill>
              <a:latin typeface="+mj-lt"/>
              <a:ea typeface="+mj-ea"/>
              <a:cs typeface="+mj-cs"/>
            </a:endParaRPr>
          </a:p>
        </p:txBody>
      </p:sp>
      <p:pic>
        <p:nvPicPr>
          <p:cNvPr id="2050" name="Picture 2" descr="&#10;   A VPC with a public subnet that is shared with account D and a private subnet that &#10;       is shared with accounts B and C.&#10;  ">
            <a:extLst>
              <a:ext uri="{FF2B5EF4-FFF2-40B4-BE49-F238E27FC236}">
                <a16:creationId xmlns:a16="http://schemas.microsoft.com/office/drawing/2014/main" id="{9FE5E4C3-7E89-573B-1E30-4F7B93BEFD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969831"/>
            <a:ext cx="6780700" cy="4916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71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AB7B2-1171-707B-2C19-8FE6B2E8F63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VPC Subnet Sharing</a:t>
            </a:r>
          </a:p>
        </p:txBody>
      </p:sp>
      <p:pic>
        <p:nvPicPr>
          <p:cNvPr id="1026" name="Picture 2" descr="A screenshot of a computer screen&#10;&#10;Description automatically generated">
            <a:extLst>
              <a:ext uri="{FF2B5EF4-FFF2-40B4-BE49-F238E27FC236}">
                <a16:creationId xmlns:a16="http://schemas.microsoft.com/office/drawing/2014/main" id="{F28F90D4-78AE-4C87-C19A-1A3C088740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24460" y="1675227"/>
            <a:ext cx="7743080"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66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TotalTime>
  <Words>500</Words>
  <Application>Microsoft Macintosh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AWS Resource Access Manager</vt:lpstr>
      <vt:lpstr>AWS RAM Intro</vt:lpstr>
      <vt:lpstr>List of Services which you can share using AWS RAM</vt:lpstr>
      <vt:lpstr>Example of sharing public subnets and private subnets</vt:lpstr>
      <vt:lpstr>VPC Subnet Sharing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4</cp:revision>
  <dcterms:created xsi:type="dcterms:W3CDTF">2023-08-06T12:53:09Z</dcterms:created>
  <dcterms:modified xsi:type="dcterms:W3CDTF">2024-01-14T14:53:40Z</dcterms:modified>
</cp:coreProperties>
</file>