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5" r:id="rId6"/>
    <p:sldId id="262" r:id="rId7"/>
    <p:sldId id="259" r:id="rId8"/>
    <p:sldId id="260" r:id="rId9"/>
    <p:sldId id="263" r:id="rId10"/>
    <p:sldId id="264"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aws.amazon.com/premiumsupport/plans/enterprise/" TargetMode="External"/><Relationship Id="rId2" Type="http://schemas.openxmlformats.org/officeDocument/2006/relationships/hyperlink" Target="https://aws.amazon.com/premiumsupport/plans/business/" TargetMode="External"/><Relationship Id="rId1" Type="http://schemas.openxmlformats.org/officeDocument/2006/relationships/hyperlink" Target="https://aws.amazon.com/premiumsupport/plans/developer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aws.amazon.com/premiumsupport/plans/enterprise/" TargetMode="External"/><Relationship Id="rId2" Type="http://schemas.openxmlformats.org/officeDocument/2006/relationships/hyperlink" Target="https://aws.amazon.com/premiumsupport/plans/business/" TargetMode="External"/><Relationship Id="rId1" Type="http://schemas.openxmlformats.org/officeDocument/2006/relationships/hyperlink" Target="https://aws.amazon.com/premiumsupport/plans/developer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09C410-0CCD-431B-924E-C64C6907704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66DAD55-67EA-49D9-AD3B-70E84D905963}">
      <dgm:prSet/>
      <dgm:spPr/>
      <dgm:t>
        <a:bodyPr/>
        <a:lstStyle/>
        <a:p>
          <a:r>
            <a:rPr lang="en-GB" b="0" i="0"/>
            <a:t>AWS Basic Support and </a:t>
          </a:r>
          <a:r>
            <a:rPr lang="en-GB" b="0" i="0" u="sng">
              <a:hlinkClick xmlns:r="http://schemas.openxmlformats.org/officeDocument/2006/relationships" r:id="rId1"/>
            </a:rPr>
            <a:t>AWS Developer Support</a:t>
          </a:r>
          <a:r>
            <a:rPr lang="en-GB" b="0" i="0"/>
            <a:t> customers can access core security checks and checks for service quotas.</a:t>
          </a:r>
          <a:endParaRPr lang="en-US"/>
        </a:p>
      </dgm:t>
    </dgm:pt>
    <dgm:pt modelId="{D52591A9-C432-4B8A-948C-FBBA29F1CDD1}" type="parTrans" cxnId="{DCB4AF1B-0AE0-4EE6-9EB6-32EDFD029EEE}">
      <dgm:prSet/>
      <dgm:spPr/>
      <dgm:t>
        <a:bodyPr/>
        <a:lstStyle/>
        <a:p>
          <a:endParaRPr lang="en-US"/>
        </a:p>
      </dgm:t>
    </dgm:pt>
    <dgm:pt modelId="{AA517D44-2AA4-486D-8B40-843D0536FE2B}" type="sibTrans" cxnId="{DCB4AF1B-0AE0-4EE6-9EB6-32EDFD029EEE}">
      <dgm:prSet/>
      <dgm:spPr/>
      <dgm:t>
        <a:bodyPr/>
        <a:lstStyle/>
        <a:p>
          <a:endParaRPr lang="en-US"/>
        </a:p>
      </dgm:t>
    </dgm:pt>
    <dgm:pt modelId="{745D84C4-0B73-4E1C-9AC7-B476AC1F029E}">
      <dgm:prSet/>
      <dgm:spPr/>
      <dgm:t>
        <a:bodyPr/>
        <a:lstStyle/>
        <a:p>
          <a:r>
            <a:rPr lang="en-GB" b="0" i="0" u="sng">
              <a:hlinkClick xmlns:r="http://schemas.openxmlformats.org/officeDocument/2006/relationships" r:id="rId2"/>
            </a:rPr>
            <a:t>AWS Business Support</a:t>
          </a:r>
          <a:r>
            <a:rPr lang="en-GB" b="0" i="0"/>
            <a:t> and </a:t>
          </a:r>
          <a:r>
            <a:rPr lang="en-GB" b="0" i="0" u="sng">
              <a:hlinkClick xmlns:r="http://schemas.openxmlformats.org/officeDocument/2006/relationships" r:id="rId3"/>
            </a:rPr>
            <a:t>AWS Enterprise Support</a:t>
          </a:r>
          <a:r>
            <a:rPr lang="en-GB" b="0" i="0"/>
            <a:t> customers can access all checks, including cost optimization, security, fault tolerance, performance, and service quotas.</a:t>
          </a:r>
          <a:endParaRPr lang="en-US"/>
        </a:p>
      </dgm:t>
    </dgm:pt>
    <dgm:pt modelId="{5AB59DEE-F5C9-4328-8EB0-39F3710FC89C}" type="parTrans" cxnId="{B0D4031D-C1B5-4705-84E1-09443C321C16}">
      <dgm:prSet/>
      <dgm:spPr/>
      <dgm:t>
        <a:bodyPr/>
        <a:lstStyle/>
        <a:p>
          <a:endParaRPr lang="en-US"/>
        </a:p>
      </dgm:t>
    </dgm:pt>
    <dgm:pt modelId="{92B450BF-2620-4578-B017-4231A92EA420}" type="sibTrans" cxnId="{B0D4031D-C1B5-4705-84E1-09443C321C16}">
      <dgm:prSet/>
      <dgm:spPr/>
      <dgm:t>
        <a:bodyPr/>
        <a:lstStyle/>
        <a:p>
          <a:endParaRPr lang="en-US"/>
        </a:p>
      </dgm:t>
    </dgm:pt>
    <dgm:pt modelId="{E5A42676-BC6D-A649-8C1A-EA4FC5FFB872}" type="pres">
      <dgm:prSet presAssocID="{2B09C410-0CCD-431B-924E-C64C69077045}" presName="hierChild1" presStyleCnt="0">
        <dgm:presLayoutVars>
          <dgm:chPref val="1"/>
          <dgm:dir/>
          <dgm:animOne val="branch"/>
          <dgm:animLvl val="lvl"/>
          <dgm:resizeHandles/>
        </dgm:presLayoutVars>
      </dgm:prSet>
      <dgm:spPr/>
    </dgm:pt>
    <dgm:pt modelId="{1302AA88-1972-D343-8E75-A13E76B06A26}" type="pres">
      <dgm:prSet presAssocID="{166DAD55-67EA-49D9-AD3B-70E84D905963}" presName="hierRoot1" presStyleCnt="0"/>
      <dgm:spPr/>
    </dgm:pt>
    <dgm:pt modelId="{44CB9D7F-9CBE-4B45-A11D-77A139165A30}" type="pres">
      <dgm:prSet presAssocID="{166DAD55-67EA-49D9-AD3B-70E84D905963}" presName="composite" presStyleCnt="0"/>
      <dgm:spPr/>
    </dgm:pt>
    <dgm:pt modelId="{9A9494EA-27A1-C549-BB79-451D96EE5208}" type="pres">
      <dgm:prSet presAssocID="{166DAD55-67EA-49D9-AD3B-70E84D905963}" presName="background" presStyleLbl="node0" presStyleIdx="0" presStyleCnt="2"/>
      <dgm:spPr/>
    </dgm:pt>
    <dgm:pt modelId="{E5049E32-D216-094D-878F-DFE0BA4DB083}" type="pres">
      <dgm:prSet presAssocID="{166DAD55-67EA-49D9-AD3B-70E84D905963}" presName="text" presStyleLbl="fgAcc0" presStyleIdx="0" presStyleCnt="2">
        <dgm:presLayoutVars>
          <dgm:chPref val="3"/>
        </dgm:presLayoutVars>
      </dgm:prSet>
      <dgm:spPr/>
    </dgm:pt>
    <dgm:pt modelId="{B3C7B2A0-57B5-2644-A7AA-D272AB31A2EC}" type="pres">
      <dgm:prSet presAssocID="{166DAD55-67EA-49D9-AD3B-70E84D905963}" presName="hierChild2" presStyleCnt="0"/>
      <dgm:spPr/>
    </dgm:pt>
    <dgm:pt modelId="{264D1651-1C57-F642-AA96-F4792D2292FE}" type="pres">
      <dgm:prSet presAssocID="{745D84C4-0B73-4E1C-9AC7-B476AC1F029E}" presName="hierRoot1" presStyleCnt="0"/>
      <dgm:spPr/>
    </dgm:pt>
    <dgm:pt modelId="{AC5A6D95-3857-6B4D-8744-73CEB824923C}" type="pres">
      <dgm:prSet presAssocID="{745D84C4-0B73-4E1C-9AC7-B476AC1F029E}" presName="composite" presStyleCnt="0"/>
      <dgm:spPr/>
    </dgm:pt>
    <dgm:pt modelId="{6E491B04-760A-FD4A-A768-6CAA916B7B2B}" type="pres">
      <dgm:prSet presAssocID="{745D84C4-0B73-4E1C-9AC7-B476AC1F029E}" presName="background" presStyleLbl="node0" presStyleIdx="1" presStyleCnt="2"/>
      <dgm:spPr/>
    </dgm:pt>
    <dgm:pt modelId="{4F2CB9AF-92C1-E041-BDEA-47DE46DFF6F5}" type="pres">
      <dgm:prSet presAssocID="{745D84C4-0B73-4E1C-9AC7-B476AC1F029E}" presName="text" presStyleLbl="fgAcc0" presStyleIdx="1" presStyleCnt="2">
        <dgm:presLayoutVars>
          <dgm:chPref val="3"/>
        </dgm:presLayoutVars>
      </dgm:prSet>
      <dgm:spPr/>
    </dgm:pt>
    <dgm:pt modelId="{36A6F8EA-4A57-1842-9DB2-F8B842EB3266}" type="pres">
      <dgm:prSet presAssocID="{745D84C4-0B73-4E1C-9AC7-B476AC1F029E}" presName="hierChild2" presStyleCnt="0"/>
      <dgm:spPr/>
    </dgm:pt>
  </dgm:ptLst>
  <dgm:cxnLst>
    <dgm:cxn modelId="{DCB4AF1B-0AE0-4EE6-9EB6-32EDFD029EEE}" srcId="{2B09C410-0CCD-431B-924E-C64C69077045}" destId="{166DAD55-67EA-49D9-AD3B-70E84D905963}" srcOrd="0" destOrd="0" parTransId="{D52591A9-C432-4B8A-948C-FBBA29F1CDD1}" sibTransId="{AA517D44-2AA4-486D-8B40-843D0536FE2B}"/>
    <dgm:cxn modelId="{B0D4031D-C1B5-4705-84E1-09443C321C16}" srcId="{2B09C410-0CCD-431B-924E-C64C69077045}" destId="{745D84C4-0B73-4E1C-9AC7-B476AC1F029E}" srcOrd="1" destOrd="0" parTransId="{5AB59DEE-F5C9-4328-8EB0-39F3710FC89C}" sibTransId="{92B450BF-2620-4578-B017-4231A92EA420}"/>
    <dgm:cxn modelId="{6332D58F-386F-554A-97D2-ED74978B5F3E}" type="presOf" srcId="{745D84C4-0B73-4E1C-9AC7-B476AC1F029E}" destId="{4F2CB9AF-92C1-E041-BDEA-47DE46DFF6F5}" srcOrd="0" destOrd="0" presId="urn:microsoft.com/office/officeart/2005/8/layout/hierarchy1"/>
    <dgm:cxn modelId="{618F639C-240F-3645-962A-2C5D461565E3}" type="presOf" srcId="{2B09C410-0CCD-431B-924E-C64C69077045}" destId="{E5A42676-BC6D-A649-8C1A-EA4FC5FFB872}" srcOrd="0" destOrd="0" presId="urn:microsoft.com/office/officeart/2005/8/layout/hierarchy1"/>
    <dgm:cxn modelId="{0C5648E1-8F2D-E545-BA38-D67931DE6043}" type="presOf" srcId="{166DAD55-67EA-49D9-AD3B-70E84D905963}" destId="{E5049E32-D216-094D-878F-DFE0BA4DB083}" srcOrd="0" destOrd="0" presId="urn:microsoft.com/office/officeart/2005/8/layout/hierarchy1"/>
    <dgm:cxn modelId="{C2A77441-C92D-D749-824F-88191B8B2286}" type="presParOf" srcId="{E5A42676-BC6D-A649-8C1A-EA4FC5FFB872}" destId="{1302AA88-1972-D343-8E75-A13E76B06A26}" srcOrd="0" destOrd="0" presId="urn:microsoft.com/office/officeart/2005/8/layout/hierarchy1"/>
    <dgm:cxn modelId="{8C4957A2-4636-D845-9B15-C896A0C06C15}" type="presParOf" srcId="{1302AA88-1972-D343-8E75-A13E76B06A26}" destId="{44CB9D7F-9CBE-4B45-A11D-77A139165A30}" srcOrd="0" destOrd="0" presId="urn:microsoft.com/office/officeart/2005/8/layout/hierarchy1"/>
    <dgm:cxn modelId="{055CAAF6-A781-534A-9147-E3E7D4DAD1DB}" type="presParOf" srcId="{44CB9D7F-9CBE-4B45-A11D-77A139165A30}" destId="{9A9494EA-27A1-C549-BB79-451D96EE5208}" srcOrd="0" destOrd="0" presId="urn:microsoft.com/office/officeart/2005/8/layout/hierarchy1"/>
    <dgm:cxn modelId="{88702785-72A3-6048-8C39-3922559F9AA1}" type="presParOf" srcId="{44CB9D7F-9CBE-4B45-A11D-77A139165A30}" destId="{E5049E32-D216-094D-878F-DFE0BA4DB083}" srcOrd="1" destOrd="0" presId="urn:microsoft.com/office/officeart/2005/8/layout/hierarchy1"/>
    <dgm:cxn modelId="{D4C76B99-1633-2142-91A4-FF5CCC2DFBC9}" type="presParOf" srcId="{1302AA88-1972-D343-8E75-A13E76B06A26}" destId="{B3C7B2A0-57B5-2644-A7AA-D272AB31A2EC}" srcOrd="1" destOrd="0" presId="urn:microsoft.com/office/officeart/2005/8/layout/hierarchy1"/>
    <dgm:cxn modelId="{06C8C7B2-AEDA-D248-818F-6C57E4896B9D}" type="presParOf" srcId="{E5A42676-BC6D-A649-8C1A-EA4FC5FFB872}" destId="{264D1651-1C57-F642-AA96-F4792D2292FE}" srcOrd="1" destOrd="0" presId="urn:microsoft.com/office/officeart/2005/8/layout/hierarchy1"/>
    <dgm:cxn modelId="{3A586801-FEE8-8C46-BF81-83A46003ECAC}" type="presParOf" srcId="{264D1651-1C57-F642-AA96-F4792D2292FE}" destId="{AC5A6D95-3857-6B4D-8744-73CEB824923C}" srcOrd="0" destOrd="0" presId="urn:microsoft.com/office/officeart/2005/8/layout/hierarchy1"/>
    <dgm:cxn modelId="{7DC865B0-619E-354E-8DA3-9AF5EF9994AD}" type="presParOf" srcId="{AC5A6D95-3857-6B4D-8744-73CEB824923C}" destId="{6E491B04-760A-FD4A-A768-6CAA916B7B2B}" srcOrd="0" destOrd="0" presId="urn:microsoft.com/office/officeart/2005/8/layout/hierarchy1"/>
    <dgm:cxn modelId="{EFAC9D7B-170B-2240-8955-070A27D894E0}" type="presParOf" srcId="{AC5A6D95-3857-6B4D-8744-73CEB824923C}" destId="{4F2CB9AF-92C1-E041-BDEA-47DE46DFF6F5}" srcOrd="1" destOrd="0" presId="urn:microsoft.com/office/officeart/2005/8/layout/hierarchy1"/>
    <dgm:cxn modelId="{6AA667C3-D3E4-154A-889B-2C479EA971E4}" type="presParOf" srcId="{264D1651-1C57-F642-AA96-F4792D2292FE}" destId="{36A6F8EA-4A57-1842-9DB2-F8B842EB326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494EA-27A1-C549-BB79-451D96EE5208}">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49E32-D216-094D-878F-DFE0BA4DB08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0" i="0" kern="1200"/>
            <a:t>AWS Basic Support and </a:t>
          </a:r>
          <a:r>
            <a:rPr lang="en-GB" sz="2400" b="0" i="0" u="sng" kern="1200">
              <a:hlinkClick xmlns:r="http://schemas.openxmlformats.org/officeDocument/2006/relationships" r:id="rId1"/>
            </a:rPr>
            <a:t>AWS Developer Support</a:t>
          </a:r>
          <a:r>
            <a:rPr lang="en-GB" sz="2400" b="0" i="0" kern="1200"/>
            <a:t> customers can access core security checks and checks for service quotas.</a:t>
          </a:r>
          <a:endParaRPr lang="en-US" sz="2400" kern="1200"/>
        </a:p>
      </dsp:txBody>
      <dsp:txXfrm>
        <a:off x="696297" y="538547"/>
        <a:ext cx="4171627" cy="2590157"/>
      </dsp:txXfrm>
    </dsp:sp>
    <dsp:sp modelId="{6E491B04-760A-FD4A-A768-6CAA916B7B2B}">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CB9AF-92C1-E041-BDEA-47DE46DFF6F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0" i="0" u="sng" kern="1200">
              <a:hlinkClick xmlns:r="http://schemas.openxmlformats.org/officeDocument/2006/relationships" r:id="rId2"/>
            </a:rPr>
            <a:t>AWS Business Support</a:t>
          </a:r>
          <a:r>
            <a:rPr lang="en-GB" sz="2400" b="0" i="0" kern="1200"/>
            <a:t> and </a:t>
          </a:r>
          <a:r>
            <a:rPr lang="en-GB" sz="2400" b="0" i="0" u="sng" kern="1200">
              <a:hlinkClick xmlns:r="http://schemas.openxmlformats.org/officeDocument/2006/relationships" r:id="rId3"/>
            </a:rPr>
            <a:t>AWS Enterprise Support</a:t>
          </a:r>
          <a:r>
            <a:rPr lang="en-GB" sz="2400" b="0" i="0" kern="1200"/>
            <a:t> customers can access all checks, including cost optimization, security, fault tolerance, performance, and service quotas.</a:t>
          </a:r>
          <a:endParaRPr lang="en-US" sz="24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13.01.2024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13.01.2024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284F9-7DAF-C7CF-A2ED-72EC17F3A11D}"/>
              </a:ext>
            </a:extLst>
          </p:cNvPr>
          <p:cNvSpPr>
            <a:spLocks noGrp="1"/>
          </p:cNvSpPr>
          <p:nvPr>
            <p:ph type="ctrTitle"/>
          </p:nvPr>
        </p:nvSpPr>
        <p:spPr>
          <a:xfrm>
            <a:off x="5297762" y="640080"/>
            <a:ext cx="6251110" cy="3566160"/>
          </a:xfrm>
        </p:spPr>
        <p:txBody>
          <a:bodyPr anchor="b">
            <a:normAutofit/>
          </a:bodyPr>
          <a:lstStyle/>
          <a:p>
            <a:pPr algn="l"/>
            <a:r>
              <a:rPr lang="en-GB" sz="5400" b="1" i="0">
                <a:effectLst/>
                <a:latin typeface="AmazonEmber"/>
              </a:rPr>
              <a:t>AWS Trusted Advisor</a:t>
            </a:r>
            <a:br>
              <a:rPr lang="en-GB" sz="5400" b="1" i="0">
                <a:effectLst/>
                <a:latin typeface="AmazonEmber"/>
              </a:rPr>
            </a:br>
            <a:endParaRPr lang="en-CH" sz="5400"/>
          </a:p>
        </p:txBody>
      </p:sp>
      <p:sp>
        <p:nvSpPr>
          <p:cNvPr id="3" name="Subtitle 2">
            <a:extLst>
              <a:ext uri="{FF2B5EF4-FFF2-40B4-BE49-F238E27FC236}">
                <a16:creationId xmlns:a16="http://schemas.microsoft.com/office/drawing/2014/main" id="{FDC7063D-227B-5162-F98D-FDDB066BBB63}"/>
              </a:ext>
            </a:extLst>
          </p:cNvPr>
          <p:cNvSpPr>
            <a:spLocks noGrp="1"/>
          </p:cNvSpPr>
          <p:nvPr>
            <p:ph type="subTitle" idx="1"/>
          </p:nvPr>
        </p:nvSpPr>
        <p:spPr>
          <a:xfrm>
            <a:off x="5297760" y="4636008"/>
            <a:ext cx="6251111" cy="1572768"/>
          </a:xfrm>
        </p:spPr>
        <p:txBody>
          <a:bodyPr>
            <a:normAutofit/>
          </a:bodyPr>
          <a:lstStyle/>
          <a:p>
            <a:pPr algn="l"/>
            <a:r>
              <a:rPr lang="en-GB" b="0" i="0" dirty="0">
                <a:effectLst/>
                <a:latin typeface="AmazonEmberLight"/>
              </a:rPr>
              <a:t>Reduce costs, improve performance, improve security</a:t>
            </a:r>
          </a:p>
          <a:p>
            <a:pPr algn="l"/>
            <a:br>
              <a:rPr lang="en-GB" dirty="0"/>
            </a:br>
            <a:endParaRPr lang="en-CH"/>
          </a:p>
        </p:txBody>
      </p:sp>
      <p:pic>
        <p:nvPicPr>
          <p:cNvPr id="5" name="Picture 4" descr="A circular structure with dots and lines&#10;&#10;Description automatically generated with medium confidence">
            <a:extLst>
              <a:ext uri="{FF2B5EF4-FFF2-40B4-BE49-F238E27FC236}">
                <a16:creationId xmlns:a16="http://schemas.microsoft.com/office/drawing/2014/main" id="{06BD1E35-0B99-1F43-07B4-690102095585}"/>
              </a:ext>
            </a:extLst>
          </p:cNvPr>
          <p:cNvPicPr>
            <a:picLocks noChangeAspect="1"/>
          </p:cNvPicPr>
          <p:nvPr/>
        </p:nvPicPr>
        <p:blipFill rotWithShape="1">
          <a:blip r:embed="rId2"/>
          <a:srcRect l="29049" r="3020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4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3"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5ED6B-F868-E093-2CCB-AD6B68E9B7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Diagram</a:t>
            </a:r>
            <a:endParaRPr lang="en-US" sz="3200" kern="1200" dirty="0">
              <a:solidFill>
                <a:schemeClr val="bg1"/>
              </a:solidFill>
              <a:latin typeface="+mj-lt"/>
              <a:ea typeface="+mj-ea"/>
              <a:cs typeface="+mj-cs"/>
            </a:endParaRPr>
          </a:p>
        </p:txBody>
      </p:sp>
      <p:pic>
        <p:nvPicPr>
          <p:cNvPr id="7170" name="Picture 2">
            <a:extLst>
              <a:ext uri="{FF2B5EF4-FFF2-40B4-BE49-F238E27FC236}">
                <a16:creationId xmlns:a16="http://schemas.microsoft.com/office/drawing/2014/main" id="{3D6FAD04-1FE5-9C68-F0C3-FEBC1C963C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21329" y="1662870"/>
            <a:ext cx="6349342" cy="490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5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4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BFABF-FBD3-00A9-A13F-D3E2F9FEBF06}"/>
              </a:ext>
            </a:extLst>
          </p:cNvPr>
          <p:cNvSpPr>
            <a:spLocks noGrp="1"/>
          </p:cNvSpPr>
          <p:nvPr>
            <p:ph type="title"/>
          </p:nvPr>
        </p:nvSpPr>
        <p:spPr>
          <a:xfrm>
            <a:off x="630936" y="493986"/>
            <a:ext cx="5759354" cy="941051"/>
          </a:xfrm>
        </p:spPr>
        <p:txBody>
          <a:bodyPr anchor="b">
            <a:normAutofit/>
          </a:bodyPr>
          <a:lstStyle/>
          <a:p>
            <a:r>
              <a:rPr lang="en-GB" sz="5000" b="1" i="0" dirty="0">
                <a:effectLst/>
                <a:latin typeface="AmazonEmber"/>
              </a:rPr>
              <a:t>AWS Trusted Advisor</a:t>
            </a:r>
            <a:endParaRPr lang="en-CH" sz="5000" dirty="0"/>
          </a:p>
        </p:txBody>
      </p:sp>
      <p:sp>
        <p:nvSpPr>
          <p:cNvPr id="10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31813C-F3CC-2689-1362-399B19C91437}"/>
              </a:ext>
            </a:extLst>
          </p:cNvPr>
          <p:cNvSpPr>
            <a:spLocks noGrp="1"/>
          </p:cNvSpPr>
          <p:nvPr>
            <p:ph idx="1"/>
          </p:nvPr>
        </p:nvSpPr>
        <p:spPr>
          <a:xfrm>
            <a:off x="630936" y="2660904"/>
            <a:ext cx="5468112" cy="3547872"/>
          </a:xfrm>
        </p:spPr>
        <p:txBody>
          <a:bodyPr anchor="t">
            <a:normAutofit/>
          </a:bodyPr>
          <a:lstStyle/>
          <a:p>
            <a:r>
              <a:rPr lang="en-GB" sz="1800" b="0" i="0" dirty="0">
                <a:effectLst/>
                <a:latin typeface="AmazonEmber"/>
              </a:rPr>
              <a:t>AWS Trusted Advisor provides recommendations that </a:t>
            </a:r>
            <a:r>
              <a:rPr lang="en-GB" sz="1800" b="0" i="0" dirty="0">
                <a:effectLst/>
                <a:highlight>
                  <a:srgbClr val="FFFF00"/>
                </a:highlight>
                <a:latin typeface="AmazonEmber"/>
              </a:rPr>
              <a:t>help you follow AWS best practices</a:t>
            </a:r>
            <a:r>
              <a:rPr lang="en-GB" sz="1800" b="0" i="0" dirty="0">
                <a:effectLst/>
                <a:latin typeface="AmazonEmber"/>
              </a:rPr>
              <a:t>. </a:t>
            </a:r>
          </a:p>
          <a:p>
            <a:r>
              <a:rPr lang="en-GB" sz="1800" b="0" i="0" dirty="0">
                <a:effectLst/>
                <a:latin typeface="AmazonEmber"/>
              </a:rPr>
              <a:t>Trusted Advisor evaluates your account by using checks. </a:t>
            </a:r>
          </a:p>
          <a:p>
            <a:r>
              <a:rPr lang="en-GB" sz="1800" b="0" i="0" dirty="0">
                <a:effectLst/>
                <a:latin typeface="AmazonEmber"/>
              </a:rPr>
              <a:t>These checks identify ways to optimize your AWS infrastructure, improve security and performance, reduce costs, and monitor service quotas. </a:t>
            </a:r>
          </a:p>
          <a:p>
            <a:r>
              <a:rPr lang="en-GB" sz="1800" b="0" i="0" dirty="0">
                <a:effectLst/>
                <a:latin typeface="AmazonEmber"/>
              </a:rPr>
              <a:t>You can then follow the recommendations to optimize your services and resources.</a:t>
            </a:r>
            <a:endParaRPr lang="en-CH" sz="1800" dirty="0"/>
          </a:p>
        </p:txBody>
      </p:sp>
      <p:pic>
        <p:nvPicPr>
          <p:cNvPr id="1026" name="Picture 2" descr="AWS Trusted Advisor Implies The Existence Of AWS Doubted Advisor | by Jay  Chapel | Medium">
            <a:extLst>
              <a:ext uri="{FF2B5EF4-FFF2-40B4-BE49-F238E27FC236}">
                <a16:creationId xmlns:a16="http://schemas.microsoft.com/office/drawing/2014/main" id="{342A4855-D045-F51E-6096-F2DAA12215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23073"/>
            <a:ext cx="5458968" cy="341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3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416EE-FE0A-562E-2F20-35B7C7763710}"/>
              </a:ext>
            </a:extLst>
          </p:cNvPr>
          <p:cNvSpPr>
            <a:spLocks noGrp="1"/>
          </p:cNvSpPr>
          <p:nvPr>
            <p:ph type="title"/>
          </p:nvPr>
        </p:nvSpPr>
        <p:spPr>
          <a:xfrm>
            <a:off x="1043631" y="809898"/>
            <a:ext cx="10173010" cy="1554480"/>
          </a:xfrm>
        </p:spPr>
        <p:txBody>
          <a:bodyPr anchor="ctr">
            <a:normAutofit/>
          </a:bodyPr>
          <a:lstStyle/>
          <a:p>
            <a:r>
              <a:rPr lang="en-GB" sz="4800" b="1" i="0">
                <a:effectLst/>
                <a:latin typeface="AmazonEmber"/>
              </a:rPr>
              <a:t>AWS Trusted Advisor. Who can access what?</a:t>
            </a:r>
            <a:endParaRPr lang="en-CH"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11F68D-5BE3-0D95-3618-30EEAB50CF71}"/>
              </a:ext>
            </a:extLst>
          </p:cNvPr>
          <p:cNvGraphicFramePr>
            <a:graphicFrameLocks noGrp="1"/>
          </p:cNvGraphicFramePr>
          <p:nvPr>
            <p:ph idx="1"/>
            <p:extLst>
              <p:ext uri="{D42A27DB-BD31-4B8C-83A1-F6EECF244321}">
                <p14:modId xmlns:p14="http://schemas.microsoft.com/office/powerpoint/2010/main" val="6958708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4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0200D-CF62-664C-6E91-86541BB2423D}"/>
              </a:ext>
            </a:extLst>
          </p:cNvPr>
          <p:cNvSpPr>
            <a:spLocks noGrp="1"/>
          </p:cNvSpPr>
          <p:nvPr>
            <p:ph type="title"/>
          </p:nvPr>
        </p:nvSpPr>
        <p:spPr>
          <a:xfrm>
            <a:off x="841248" y="256032"/>
            <a:ext cx="10506456" cy="1014984"/>
          </a:xfrm>
        </p:spPr>
        <p:txBody>
          <a:bodyPr anchor="b">
            <a:normAutofit/>
          </a:bodyPr>
          <a:lstStyle/>
          <a:p>
            <a:r>
              <a:rPr lang="en-GB" b="1" i="0">
                <a:effectLst/>
                <a:latin typeface="AmazonEmber"/>
              </a:rPr>
              <a:t>AWS Trusted Advisor: Benefits</a:t>
            </a:r>
            <a:endParaRPr lang="en-CH" dirty="0"/>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4906AF4-B043-6D82-210D-5C0DDD2FB284}"/>
              </a:ext>
            </a:extLst>
          </p:cNvPr>
          <p:cNvSpPr>
            <a:spLocks noGrp="1"/>
          </p:cNvSpPr>
          <p:nvPr>
            <p:ph idx="1"/>
          </p:nvPr>
        </p:nvSpPr>
        <p:spPr>
          <a:xfrm>
            <a:off x="373651" y="1915150"/>
            <a:ext cx="2298857" cy="3152267"/>
          </a:xfrm>
        </p:spPr>
        <p:txBody>
          <a:bodyPr>
            <a:noAutofit/>
          </a:bodyPr>
          <a:lstStyle/>
          <a:p>
            <a:pPr marL="0" indent="0" defTabSz="740664">
              <a:spcBef>
                <a:spcPts val="810"/>
              </a:spcBef>
              <a:buNone/>
            </a:pPr>
            <a:r>
              <a:rPr lang="en-GB" sz="1600" b="1" kern="1200" dirty="0">
                <a:solidFill>
                  <a:srgbClr val="232F3E"/>
                </a:solidFill>
                <a:highlight>
                  <a:srgbClr val="FFFF00"/>
                </a:highlight>
                <a:ea typeface="+mn-ea"/>
                <a:cs typeface="+mn-cs"/>
              </a:rPr>
              <a:t>Cost optimization</a:t>
            </a:r>
          </a:p>
          <a:p>
            <a:pPr marL="0" indent="0" defTabSz="740664">
              <a:spcBef>
                <a:spcPts val="810"/>
              </a:spcBef>
              <a:buNone/>
            </a:pPr>
            <a:r>
              <a:rPr lang="en-GB" sz="1600" u="sng" kern="1200" dirty="0">
                <a:solidFill>
                  <a:srgbClr val="333333"/>
                </a:solidFill>
                <a:ea typeface="+mn-ea"/>
                <a:cs typeface="+mn-cs"/>
              </a:rPr>
              <a:t>Trusted Advisor can help you save cost with actionable recommendations by </a:t>
            </a:r>
            <a:r>
              <a:rPr lang="en-GB" sz="1600" u="sng" kern="1200" dirty="0" err="1">
                <a:solidFill>
                  <a:srgbClr val="333333"/>
                </a:solidFill>
                <a:ea typeface="+mn-ea"/>
                <a:cs typeface="+mn-cs"/>
              </a:rPr>
              <a:t>analyzing</a:t>
            </a:r>
            <a:r>
              <a:rPr lang="en-GB" sz="1600" u="sng" kern="1200" dirty="0">
                <a:solidFill>
                  <a:srgbClr val="333333"/>
                </a:solidFill>
                <a:ea typeface="+mn-ea"/>
                <a:cs typeface="+mn-cs"/>
              </a:rPr>
              <a:t> usage, configuration and spend.</a:t>
            </a:r>
          </a:p>
          <a:p>
            <a:pPr marL="0" indent="0" defTabSz="740664">
              <a:spcBef>
                <a:spcPts val="810"/>
              </a:spcBef>
              <a:buNone/>
            </a:pPr>
            <a:r>
              <a:rPr lang="en-GB" sz="1600" kern="1200" dirty="0">
                <a:solidFill>
                  <a:srgbClr val="333333"/>
                </a:solidFill>
                <a:ea typeface="+mn-ea"/>
                <a:cs typeface="+mn-cs"/>
              </a:rPr>
              <a:t>Examples include identifying idle RDS DB instances, underutilized EBS volumes, </a:t>
            </a:r>
            <a:r>
              <a:rPr lang="en-GB" sz="1600" kern="1200" dirty="0" err="1">
                <a:solidFill>
                  <a:srgbClr val="333333"/>
                </a:solidFill>
                <a:ea typeface="+mn-ea"/>
                <a:cs typeface="+mn-cs"/>
              </a:rPr>
              <a:t>unassociated</a:t>
            </a:r>
            <a:r>
              <a:rPr lang="en-GB" sz="1600" kern="1200" dirty="0">
                <a:solidFill>
                  <a:srgbClr val="333333"/>
                </a:solidFill>
                <a:ea typeface="+mn-ea"/>
                <a:cs typeface="+mn-cs"/>
              </a:rPr>
              <a:t> Elastic IP addresses, and excessive timeouts in Lambda functions.</a:t>
            </a:r>
          </a:p>
        </p:txBody>
      </p:sp>
      <p:sp>
        <p:nvSpPr>
          <p:cNvPr id="4" name="Content Placeholder 2">
            <a:extLst>
              <a:ext uri="{FF2B5EF4-FFF2-40B4-BE49-F238E27FC236}">
                <a16:creationId xmlns:a16="http://schemas.microsoft.com/office/drawing/2014/main" id="{8D2E031D-9B78-3B0A-50A6-6AD888DC09CA}"/>
              </a:ext>
            </a:extLst>
          </p:cNvPr>
          <p:cNvSpPr txBox="1">
            <a:spLocks/>
          </p:cNvSpPr>
          <p:nvPr/>
        </p:nvSpPr>
        <p:spPr>
          <a:xfrm>
            <a:off x="5803060" y="1935409"/>
            <a:ext cx="2773381" cy="2453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0664">
              <a:spcBef>
                <a:spcPts val="810"/>
              </a:spcBef>
              <a:buNone/>
            </a:pPr>
            <a:r>
              <a:rPr lang="en-GB" sz="1600" b="1" kern="1200" dirty="0">
                <a:solidFill>
                  <a:srgbClr val="232F3E"/>
                </a:solidFill>
                <a:highlight>
                  <a:srgbClr val="FFFF00"/>
                </a:highlight>
                <a:ea typeface="+mn-ea"/>
                <a:cs typeface="+mn-cs"/>
              </a:rPr>
              <a:t>Security</a:t>
            </a:r>
          </a:p>
          <a:p>
            <a:pPr marL="0" indent="0" defTabSz="740664">
              <a:spcBef>
                <a:spcPts val="810"/>
              </a:spcBef>
              <a:buNone/>
            </a:pPr>
            <a:r>
              <a:rPr lang="en-GB" sz="1600" u="sng" kern="1200" dirty="0">
                <a:solidFill>
                  <a:srgbClr val="333333"/>
                </a:solidFill>
                <a:ea typeface="+mn-ea"/>
                <a:cs typeface="+mn-cs"/>
              </a:rPr>
              <a:t>Trusted Advisor can help improve the security of your AWS environment by suggesting foundational security best practices curated by security experts. </a:t>
            </a:r>
          </a:p>
          <a:p>
            <a:pPr marL="0" indent="0" defTabSz="740664">
              <a:spcBef>
                <a:spcPts val="810"/>
              </a:spcBef>
              <a:buNone/>
            </a:pPr>
            <a:endParaRPr lang="en-GB" sz="1600" kern="1200" dirty="0">
              <a:solidFill>
                <a:srgbClr val="333333"/>
              </a:solidFill>
              <a:ea typeface="+mn-ea"/>
              <a:cs typeface="+mn-cs"/>
            </a:endParaRPr>
          </a:p>
          <a:p>
            <a:pPr marL="0" indent="0" defTabSz="740664">
              <a:spcBef>
                <a:spcPts val="810"/>
              </a:spcBef>
              <a:buNone/>
            </a:pPr>
            <a:r>
              <a:rPr lang="en-GB" sz="1600" kern="1200" dirty="0">
                <a:solidFill>
                  <a:srgbClr val="333333"/>
                </a:solidFill>
                <a:ea typeface="+mn-ea"/>
                <a:cs typeface="+mn-cs"/>
              </a:rPr>
              <a:t>Examples include identifying RDS security group access risk, exposed access keys, and unnecessary S3 bucket permissions.</a:t>
            </a:r>
          </a:p>
          <a:p>
            <a:pPr marL="0" indent="0" algn="l">
              <a:buNone/>
            </a:pPr>
            <a:endParaRPr lang="en-GB" sz="1600" b="0" i="0" dirty="0">
              <a:solidFill>
                <a:srgbClr val="333333"/>
              </a:solidFill>
              <a:effectLst/>
            </a:endParaRPr>
          </a:p>
        </p:txBody>
      </p:sp>
      <p:sp>
        <p:nvSpPr>
          <p:cNvPr id="5" name="Content Placeholder 2">
            <a:extLst>
              <a:ext uri="{FF2B5EF4-FFF2-40B4-BE49-F238E27FC236}">
                <a16:creationId xmlns:a16="http://schemas.microsoft.com/office/drawing/2014/main" id="{047E6907-6B60-0507-D07E-55510F0B3AA5}"/>
              </a:ext>
            </a:extLst>
          </p:cNvPr>
          <p:cNvSpPr txBox="1">
            <a:spLocks/>
          </p:cNvSpPr>
          <p:nvPr/>
        </p:nvSpPr>
        <p:spPr>
          <a:xfrm>
            <a:off x="3088355" y="1935409"/>
            <a:ext cx="2461107" cy="265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0664">
              <a:spcBef>
                <a:spcPts val="810"/>
              </a:spcBef>
              <a:buNone/>
            </a:pPr>
            <a:r>
              <a:rPr lang="en-GB" sz="1600" b="1" kern="1200" dirty="0">
                <a:solidFill>
                  <a:srgbClr val="232F3E"/>
                </a:solidFill>
                <a:highlight>
                  <a:srgbClr val="FFFF00"/>
                </a:highlight>
                <a:ea typeface="+mn-ea"/>
                <a:cs typeface="+mn-cs"/>
              </a:rPr>
              <a:t>Performance</a:t>
            </a:r>
          </a:p>
          <a:p>
            <a:pPr marL="0" indent="0" defTabSz="740664">
              <a:spcBef>
                <a:spcPts val="810"/>
              </a:spcBef>
              <a:buNone/>
            </a:pPr>
            <a:r>
              <a:rPr lang="en-GB" sz="1600" u="sng" kern="1200" dirty="0">
                <a:solidFill>
                  <a:srgbClr val="333333"/>
                </a:solidFill>
                <a:ea typeface="+mn-ea"/>
                <a:cs typeface="+mn-cs"/>
              </a:rPr>
              <a:t>Trusted Advisor can help improve the performance of your services with actionable recommendations by </a:t>
            </a:r>
            <a:r>
              <a:rPr lang="en-GB" sz="1600" u="sng" kern="1200" dirty="0" err="1">
                <a:solidFill>
                  <a:srgbClr val="333333"/>
                </a:solidFill>
                <a:ea typeface="+mn-ea"/>
                <a:cs typeface="+mn-cs"/>
              </a:rPr>
              <a:t>analyzing</a:t>
            </a:r>
            <a:r>
              <a:rPr lang="en-GB" sz="1600" u="sng" kern="1200" dirty="0">
                <a:solidFill>
                  <a:srgbClr val="333333"/>
                </a:solidFill>
                <a:ea typeface="+mn-ea"/>
                <a:cs typeface="+mn-cs"/>
              </a:rPr>
              <a:t> usage and configuration. </a:t>
            </a:r>
          </a:p>
          <a:p>
            <a:pPr marL="0" indent="0" defTabSz="740664">
              <a:spcBef>
                <a:spcPts val="810"/>
              </a:spcBef>
              <a:buNone/>
            </a:pPr>
            <a:r>
              <a:rPr lang="en-GB" sz="1600" kern="1200" dirty="0">
                <a:solidFill>
                  <a:srgbClr val="333333"/>
                </a:solidFill>
                <a:ea typeface="+mn-ea"/>
                <a:cs typeface="+mn-cs"/>
              </a:rPr>
              <a:t>Examples include </a:t>
            </a:r>
            <a:r>
              <a:rPr lang="en-GB" sz="1600" kern="1200" dirty="0" err="1">
                <a:solidFill>
                  <a:srgbClr val="333333"/>
                </a:solidFill>
                <a:ea typeface="+mn-ea"/>
                <a:cs typeface="+mn-cs"/>
              </a:rPr>
              <a:t>analyzing</a:t>
            </a:r>
            <a:r>
              <a:rPr lang="en-GB" sz="1600" kern="1200" dirty="0">
                <a:solidFill>
                  <a:srgbClr val="333333"/>
                </a:solidFill>
                <a:ea typeface="+mn-ea"/>
                <a:cs typeface="+mn-cs"/>
              </a:rPr>
              <a:t> EBS throughput and latency, compute usage of EC2 instances, and configurations on CloudFront.</a:t>
            </a:r>
            <a:endParaRPr lang="en-GB" sz="1600" b="0" i="0" dirty="0">
              <a:solidFill>
                <a:srgbClr val="333333"/>
              </a:solidFill>
              <a:effectLst/>
            </a:endParaRPr>
          </a:p>
        </p:txBody>
      </p:sp>
      <p:sp>
        <p:nvSpPr>
          <p:cNvPr id="6" name="Content Placeholder 2">
            <a:extLst>
              <a:ext uri="{FF2B5EF4-FFF2-40B4-BE49-F238E27FC236}">
                <a16:creationId xmlns:a16="http://schemas.microsoft.com/office/drawing/2014/main" id="{45A58691-E8C2-3F9D-B2D5-28A66DBB156B}"/>
              </a:ext>
            </a:extLst>
          </p:cNvPr>
          <p:cNvSpPr txBox="1">
            <a:spLocks/>
          </p:cNvSpPr>
          <p:nvPr/>
        </p:nvSpPr>
        <p:spPr>
          <a:xfrm flipH="1">
            <a:off x="8680013" y="2016276"/>
            <a:ext cx="3138335" cy="19702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0664">
              <a:spcBef>
                <a:spcPts val="810"/>
              </a:spcBef>
              <a:buNone/>
            </a:pPr>
            <a:r>
              <a:rPr lang="en-GB" sz="1600" b="1" kern="1200" dirty="0">
                <a:solidFill>
                  <a:srgbClr val="232F3E"/>
                </a:solidFill>
                <a:highlight>
                  <a:srgbClr val="FFFF00"/>
                </a:highlight>
                <a:ea typeface="+mn-ea"/>
                <a:cs typeface="+mn-cs"/>
              </a:rPr>
              <a:t>Fault tolerance</a:t>
            </a:r>
          </a:p>
          <a:p>
            <a:pPr marL="0" indent="0" defTabSz="740664">
              <a:spcBef>
                <a:spcPts val="810"/>
              </a:spcBef>
              <a:buNone/>
            </a:pPr>
            <a:r>
              <a:rPr lang="en-GB" sz="1600" u="sng" kern="1200" dirty="0">
                <a:solidFill>
                  <a:srgbClr val="333333"/>
                </a:solidFill>
                <a:ea typeface="+mn-ea"/>
                <a:cs typeface="+mn-cs"/>
              </a:rPr>
              <a:t>Trusted Advisor can help improve the reliability of your services. </a:t>
            </a:r>
          </a:p>
          <a:p>
            <a:pPr marL="0" indent="0" defTabSz="740664">
              <a:spcBef>
                <a:spcPts val="810"/>
              </a:spcBef>
              <a:buNone/>
            </a:pPr>
            <a:endParaRPr lang="en-GB" sz="1600" kern="1200" dirty="0">
              <a:solidFill>
                <a:srgbClr val="333333"/>
              </a:solidFill>
              <a:ea typeface="+mn-ea"/>
              <a:cs typeface="+mn-cs"/>
            </a:endParaRPr>
          </a:p>
          <a:p>
            <a:pPr marL="0" indent="0" defTabSz="740664">
              <a:spcBef>
                <a:spcPts val="810"/>
              </a:spcBef>
              <a:buNone/>
            </a:pPr>
            <a:r>
              <a:rPr lang="en-GB" sz="1600" kern="1200" dirty="0">
                <a:solidFill>
                  <a:srgbClr val="333333"/>
                </a:solidFill>
                <a:ea typeface="+mn-ea"/>
                <a:cs typeface="+mn-cs"/>
              </a:rPr>
              <a:t>Examples include examining Auto scaling EC2 groups, deleted health checks on Route 53, disabled Availability Zones, and disabled RDS backups.</a:t>
            </a:r>
            <a:br>
              <a:rPr lang="en-GB" sz="1600" kern="1200" dirty="0">
                <a:solidFill>
                  <a:srgbClr val="333333"/>
                </a:solidFill>
                <a:ea typeface="+mn-ea"/>
                <a:cs typeface="+mn-cs"/>
              </a:rPr>
            </a:br>
            <a:endParaRPr lang="en-GB" sz="1600" b="0" i="0" dirty="0">
              <a:solidFill>
                <a:srgbClr val="333333"/>
              </a:solidFill>
              <a:effectLst/>
            </a:endParaRPr>
          </a:p>
        </p:txBody>
      </p:sp>
    </p:spTree>
    <p:extLst>
      <p:ext uri="{BB962C8B-B14F-4D97-AF65-F5344CB8AC3E}">
        <p14:creationId xmlns:p14="http://schemas.microsoft.com/office/powerpoint/2010/main" val="48240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0200D-CF62-664C-6E91-86541BB242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i="0" kern="1200">
                <a:solidFill>
                  <a:schemeClr val="tx1"/>
                </a:solidFill>
                <a:effectLst/>
                <a:latin typeface="+mj-lt"/>
                <a:ea typeface="+mj-ea"/>
                <a:cs typeface="+mj-cs"/>
              </a:rPr>
              <a:t>AWS Trusted Advisor: Service Quotas</a:t>
            </a:r>
            <a:endParaRPr lang="en-US" sz="3800" kern="1200">
              <a:solidFill>
                <a:schemeClr val="tx1"/>
              </a:solidFill>
              <a:latin typeface="+mj-lt"/>
              <a:ea typeface="+mj-ea"/>
              <a:cs typeface="+mj-cs"/>
            </a:endParaRP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7102224-F08A-7257-17DC-2E95FA029359}"/>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810"/>
              </a:spcBef>
            </a:pPr>
            <a:r>
              <a:rPr lang="en-US" sz="1500" b="1">
                <a:highlight>
                  <a:srgbClr val="FFFF00"/>
                </a:highlight>
              </a:rPr>
              <a:t>Service quotas</a:t>
            </a:r>
          </a:p>
          <a:p>
            <a:pPr marL="0">
              <a:spcBef>
                <a:spcPts val="810"/>
              </a:spcBef>
            </a:pPr>
            <a:r>
              <a:rPr lang="en-US" sz="1500"/>
              <a:t>Service quotas are the maximum number of resources that you can create in an AWS account.  AWS implements quotas to provide highly available and reliable service to all customers and protects you from unintentional spend.</a:t>
            </a:r>
          </a:p>
          <a:p>
            <a:pPr marL="0">
              <a:spcBef>
                <a:spcPts val="810"/>
              </a:spcBef>
            </a:pPr>
            <a:r>
              <a:rPr lang="en-US" sz="1500"/>
              <a:t>Trusted Advisor will notify you once you reach more than 80% of a service quota. </a:t>
            </a:r>
          </a:p>
          <a:p>
            <a:pPr marL="0">
              <a:spcBef>
                <a:spcPts val="810"/>
              </a:spcBef>
            </a:pPr>
            <a:r>
              <a:rPr lang="en-US" sz="1500"/>
              <a:t>You can then follow recommendations to delete resources or request a quota increase.</a:t>
            </a:r>
            <a:endParaRPr lang="en-US" sz="1500" b="0" i="0">
              <a:effectLst/>
            </a:endParaRPr>
          </a:p>
        </p:txBody>
      </p:sp>
      <p:pic>
        <p:nvPicPr>
          <p:cNvPr id="1026" name="Picture 2" descr="A screenshot of a computer&#10;&#10;Description automatically generated">
            <a:extLst>
              <a:ext uri="{FF2B5EF4-FFF2-40B4-BE49-F238E27FC236}">
                <a16:creationId xmlns:a16="http://schemas.microsoft.com/office/drawing/2014/main" id="{648229C6-9293-5066-E679-972F2512BD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772107"/>
            <a:ext cx="6903720" cy="331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81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7B9795-8DCB-41D5-CACD-E21FDCD7589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AWS Trusted Advisor: </a:t>
            </a:r>
            <a:r>
              <a:rPr lang="en-US" sz="3600" b="0" i="0" kern="1200">
                <a:solidFill>
                  <a:schemeClr val="tx1"/>
                </a:solidFill>
                <a:effectLst/>
                <a:latin typeface="+mj-lt"/>
                <a:ea typeface="+mj-ea"/>
                <a:cs typeface="+mj-cs"/>
              </a:rPr>
              <a:t>How it works</a:t>
            </a:r>
            <a:endParaRPr lang="en-US" sz="3600" kern="1200">
              <a:solidFill>
                <a:schemeClr val="tx1"/>
              </a:solidFill>
              <a:latin typeface="+mj-lt"/>
              <a:ea typeface="+mj-ea"/>
              <a:cs typeface="+mj-cs"/>
            </a:endParaRPr>
          </a:p>
        </p:txBody>
      </p:sp>
      <p:pic>
        <p:nvPicPr>
          <p:cNvPr id="4098" name="Picture 2" descr="How AWS Trusted Advisor works">
            <a:extLst>
              <a:ext uri="{FF2B5EF4-FFF2-40B4-BE49-F238E27FC236}">
                <a16:creationId xmlns:a16="http://schemas.microsoft.com/office/drawing/2014/main" id="{F3D0039C-EF12-91FC-DE43-20FDEC1052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9178" y="2130263"/>
            <a:ext cx="10120183" cy="440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1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9630-CC42-5D56-7CE1-AC6536FB63A1}"/>
              </a:ext>
            </a:extLst>
          </p:cNvPr>
          <p:cNvSpPr>
            <a:spLocks noGrp="1"/>
          </p:cNvSpPr>
          <p:nvPr>
            <p:ph type="title"/>
          </p:nvPr>
        </p:nvSpPr>
        <p:spPr>
          <a:xfrm>
            <a:off x="572493" y="238539"/>
            <a:ext cx="11018520" cy="1434415"/>
          </a:xfrm>
        </p:spPr>
        <p:txBody>
          <a:bodyPr anchor="b">
            <a:normAutofit/>
          </a:bodyPr>
          <a:lstStyle/>
          <a:p>
            <a:r>
              <a:rPr lang="en-GB" sz="5400" b="1" i="0">
                <a:effectLst/>
                <a:latin typeface="AmazonEmber"/>
              </a:rPr>
              <a:t>AWS Trusted Advisor Priority</a:t>
            </a:r>
            <a:endParaRPr lang="en-CH" sz="5400"/>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4FAB7-70A1-40FC-D58F-A83728DB4A91}"/>
              </a:ext>
            </a:extLst>
          </p:cNvPr>
          <p:cNvSpPr>
            <a:spLocks noGrp="1"/>
          </p:cNvSpPr>
          <p:nvPr>
            <p:ph idx="1"/>
          </p:nvPr>
        </p:nvSpPr>
        <p:spPr>
          <a:xfrm>
            <a:off x="572493" y="2071316"/>
            <a:ext cx="6713552" cy="4119172"/>
          </a:xfrm>
        </p:spPr>
        <p:txBody>
          <a:bodyPr anchor="t">
            <a:normAutofit/>
          </a:bodyPr>
          <a:lstStyle/>
          <a:p>
            <a:r>
              <a:rPr lang="en-GB" sz="1700" b="0" dirty="0">
                <a:effectLst/>
                <a:latin typeface="AmazonEmber"/>
              </a:rPr>
              <a:t>AWS Trusted Advisor Priority helps you focus on the most important recommendations to optimize your cloud deployments, improve resilience, and address security gaps. </a:t>
            </a:r>
          </a:p>
          <a:p>
            <a:r>
              <a:rPr lang="en-GB" sz="1700" b="0" dirty="0">
                <a:effectLst/>
                <a:highlight>
                  <a:srgbClr val="FFFF00"/>
                </a:highlight>
                <a:latin typeface="AmazonEmber"/>
              </a:rPr>
              <a:t>Available to AWS Enterprise Support customers</a:t>
            </a:r>
            <a:r>
              <a:rPr lang="en-GB" sz="1700" b="0" dirty="0">
                <a:effectLst/>
                <a:latin typeface="AmazonEmber"/>
              </a:rPr>
              <a:t>, Trusted Advisor Priority provides prioritized and context-driven recommendations that come from your AWS account team as well as machine-generated checks from AWS services.</a:t>
            </a:r>
            <a:br>
              <a:rPr lang="en-GB" sz="1700" b="0" dirty="0">
                <a:effectLst/>
                <a:latin typeface="AmazonEmber"/>
              </a:rPr>
            </a:br>
            <a:endParaRPr lang="en-GB" sz="1700" b="0" dirty="0">
              <a:effectLst/>
              <a:latin typeface="AmazonEmber"/>
            </a:endParaRPr>
          </a:p>
          <a:p>
            <a:r>
              <a:rPr lang="en-GB" sz="1700" b="0" dirty="0">
                <a:effectLst/>
                <a:latin typeface="AmazonEmber"/>
              </a:rPr>
              <a:t>Customers and their Technical Account Managers (TAMs) can keep track of the </a:t>
            </a:r>
            <a:r>
              <a:rPr lang="en-GB" sz="1700" b="0" dirty="0">
                <a:effectLst/>
                <a:highlight>
                  <a:srgbClr val="FFFF00"/>
                </a:highlight>
                <a:latin typeface="AmazonEmber"/>
              </a:rPr>
              <a:t>recommendation lifecycle and history </a:t>
            </a:r>
            <a:r>
              <a:rPr lang="en-GB" sz="1700" b="0" dirty="0">
                <a:effectLst/>
                <a:latin typeface="AmazonEmber"/>
              </a:rPr>
              <a:t>from the creation of a recommendation to its acceptance, resolution, or rejection. </a:t>
            </a:r>
          </a:p>
          <a:p>
            <a:r>
              <a:rPr lang="en-GB" sz="1700" b="0" dirty="0">
                <a:effectLst/>
                <a:latin typeface="AmazonEmber"/>
              </a:rPr>
              <a:t>You can use Trusted Advisor Priority to view and search recommendations for all member accounts in your organization.</a:t>
            </a:r>
            <a:endParaRPr lang="en-GB" sz="1700" b="0" i="0" dirty="0">
              <a:effectLst/>
              <a:latin typeface="Arial" panose="020B0604020202020204" pitchFamily="34" charset="0"/>
            </a:endParaRPr>
          </a:p>
          <a:p>
            <a:endParaRPr lang="en-CH" sz="1700" dirty="0"/>
          </a:p>
        </p:txBody>
      </p:sp>
      <p:pic>
        <p:nvPicPr>
          <p:cNvPr id="2050" name="Picture 2" descr="Amazon Web Services on Twitter: &quot;#AWS Trusted Advisor Priority, powered by  machine-generated checks &amp;amp; expert account teams, surfaces important  recos to save costs, level-up system performance, improve the resilience  posture, &amp;amp; close">
            <a:extLst>
              <a:ext uri="{FF2B5EF4-FFF2-40B4-BE49-F238E27FC236}">
                <a16:creationId xmlns:a16="http://schemas.microsoft.com/office/drawing/2014/main" id="{E5D879C2-5691-8949-FE3E-2E5A76F1BD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9630-CC42-5D56-7CE1-AC6536FB63A1}"/>
              </a:ext>
            </a:extLst>
          </p:cNvPr>
          <p:cNvSpPr>
            <a:spLocks noGrp="1"/>
          </p:cNvSpPr>
          <p:nvPr>
            <p:ph type="title"/>
          </p:nvPr>
        </p:nvSpPr>
        <p:spPr>
          <a:xfrm>
            <a:off x="1043631" y="809898"/>
            <a:ext cx="10173010" cy="1554480"/>
          </a:xfrm>
        </p:spPr>
        <p:txBody>
          <a:bodyPr anchor="ctr">
            <a:normAutofit/>
          </a:bodyPr>
          <a:lstStyle/>
          <a:p>
            <a:r>
              <a:rPr lang="en-GB" sz="4800" b="1" i="0">
                <a:effectLst/>
                <a:latin typeface="AmazonEmber"/>
              </a:rPr>
              <a:t>AWS Trusted Advisor Priority: Benefits</a:t>
            </a:r>
            <a:endParaRPr lang="en-CH" sz="4800"/>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94FAB7-70A1-40FC-D58F-A83728DB4A91}"/>
              </a:ext>
            </a:extLst>
          </p:cNvPr>
          <p:cNvSpPr>
            <a:spLocks noGrp="1"/>
          </p:cNvSpPr>
          <p:nvPr>
            <p:ph idx="1"/>
          </p:nvPr>
        </p:nvSpPr>
        <p:spPr>
          <a:xfrm>
            <a:off x="877369" y="3017519"/>
            <a:ext cx="2212672" cy="3030573"/>
          </a:xfrm>
        </p:spPr>
        <p:txBody>
          <a:bodyPr>
            <a:normAutofit/>
          </a:bodyPr>
          <a:lstStyle/>
          <a:p>
            <a:pPr marL="0" indent="0" defTabSz="649224">
              <a:spcBef>
                <a:spcPts val="710"/>
              </a:spcBef>
              <a:buNone/>
            </a:pPr>
            <a:r>
              <a:rPr lang="en-GB" sz="1600" b="1" kern="1200" dirty="0">
                <a:solidFill>
                  <a:srgbClr val="232F3E"/>
                </a:solidFill>
                <a:latin typeface="AmazonEmberBold"/>
                <a:ea typeface="+mn-ea"/>
                <a:cs typeface="+mn-cs"/>
              </a:rPr>
              <a:t>Prioritized recommendations</a:t>
            </a:r>
          </a:p>
          <a:p>
            <a:pPr marL="0" indent="0" defTabSz="649224">
              <a:spcBef>
                <a:spcPts val="710"/>
              </a:spcBef>
              <a:buNone/>
            </a:pPr>
            <a:endParaRPr lang="en-GB" sz="1600" kern="1200" dirty="0">
              <a:solidFill>
                <a:srgbClr val="333333"/>
              </a:solidFill>
              <a:latin typeface="AmazonEmber"/>
              <a:ea typeface="+mn-ea"/>
              <a:cs typeface="+mn-cs"/>
            </a:endParaRPr>
          </a:p>
          <a:p>
            <a:pPr marL="0" indent="0" defTabSz="649224">
              <a:spcBef>
                <a:spcPts val="710"/>
              </a:spcBef>
              <a:buNone/>
            </a:pPr>
            <a:r>
              <a:rPr lang="en-GB" sz="1600" kern="1200" dirty="0">
                <a:solidFill>
                  <a:srgbClr val="333333"/>
                </a:solidFill>
                <a:latin typeface="AmazonEmber"/>
                <a:ea typeface="+mn-ea"/>
                <a:cs typeface="+mn-cs"/>
              </a:rPr>
              <a:t>Prioritize recommendations across your AWS accounts to help you focus on critical recommendations.</a:t>
            </a:r>
          </a:p>
        </p:txBody>
      </p:sp>
      <p:sp>
        <p:nvSpPr>
          <p:cNvPr id="4" name="Content Placeholder 2">
            <a:extLst>
              <a:ext uri="{FF2B5EF4-FFF2-40B4-BE49-F238E27FC236}">
                <a16:creationId xmlns:a16="http://schemas.microsoft.com/office/drawing/2014/main" id="{B17F044D-3C0C-7C8C-6468-1197B3745A80}"/>
              </a:ext>
            </a:extLst>
          </p:cNvPr>
          <p:cNvSpPr txBox="1">
            <a:spLocks/>
          </p:cNvSpPr>
          <p:nvPr/>
        </p:nvSpPr>
        <p:spPr>
          <a:xfrm>
            <a:off x="3387220" y="3017519"/>
            <a:ext cx="2494126" cy="312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49224">
              <a:spcBef>
                <a:spcPts val="710"/>
              </a:spcBef>
              <a:buNone/>
            </a:pPr>
            <a:r>
              <a:rPr lang="en-GB" sz="1600" b="1" kern="1200" dirty="0">
                <a:solidFill>
                  <a:srgbClr val="232F3E"/>
                </a:solidFill>
                <a:latin typeface="AmazonEmberBold"/>
                <a:ea typeface="+mn-ea"/>
                <a:cs typeface="+mn-cs"/>
              </a:rPr>
              <a:t>Closed-loop feedback tracking</a:t>
            </a:r>
          </a:p>
          <a:p>
            <a:pPr marL="0" indent="0" defTabSz="649224">
              <a:spcBef>
                <a:spcPts val="710"/>
              </a:spcBef>
              <a:buNone/>
            </a:pPr>
            <a:endParaRPr lang="en-GB" sz="1600" kern="1200" dirty="0">
              <a:solidFill>
                <a:srgbClr val="333333"/>
              </a:solidFill>
              <a:latin typeface="AmazonEmber"/>
              <a:ea typeface="+mn-ea"/>
              <a:cs typeface="+mn-cs"/>
            </a:endParaRPr>
          </a:p>
          <a:p>
            <a:pPr marL="0" indent="0" defTabSz="649224">
              <a:spcBef>
                <a:spcPts val="710"/>
              </a:spcBef>
              <a:buNone/>
            </a:pPr>
            <a:r>
              <a:rPr lang="en-GB" sz="1600" kern="1200" dirty="0">
                <a:solidFill>
                  <a:srgbClr val="333333"/>
                </a:solidFill>
                <a:latin typeface="AmazonEmber"/>
                <a:ea typeface="+mn-ea"/>
                <a:cs typeface="+mn-cs"/>
              </a:rPr>
              <a:t>Track, accept, reject, or resolve recommendations with your AWS account team using a closed-loop collaboration mechanism.</a:t>
            </a:r>
            <a:br>
              <a:rPr lang="en-GB" sz="1600" kern="1200" dirty="0">
                <a:solidFill>
                  <a:srgbClr val="333333"/>
                </a:solidFill>
                <a:latin typeface="AmazonEmber"/>
                <a:ea typeface="+mn-ea"/>
                <a:cs typeface="+mn-cs"/>
              </a:rPr>
            </a:br>
            <a:br>
              <a:rPr lang="en-GB" sz="1600" kern="1200" dirty="0">
                <a:solidFill>
                  <a:srgbClr val="333333"/>
                </a:solidFill>
                <a:latin typeface="AmazonEmber"/>
                <a:ea typeface="+mn-ea"/>
                <a:cs typeface="+mn-cs"/>
              </a:rPr>
            </a:br>
            <a:endParaRPr lang="en-GB" sz="1600" b="0" i="0" dirty="0">
              <a:solidFill>
                <a:srgbClr val="333333"/>
              </a:solidFill>
              <a:effectLst/>
              <a:latin typeface="AmazonEmber"/>
            </a:endParaRPr>
          </a:p>
        </p:txBody>
      </p:sp>
      <p:sp>
        <p:nvSpPr>
          <p:cNvPr id="5" name="Content Placeholder 2">
            <a:extLst>
              <a:ext uri="{FF2B5EF4-FFF2-40B4-BE49-F238E27FC236}">
                <a16:creationId xmlns:a16="http://schemas.microsoft.com/office/drawing/2014/main" id="{2A28117F-FF5D-E453-7909-BBF0B1355CCF}"/>
              </a:ext>
            </a:extLst>
          </p:cNvPr>
          <p:cNvSpPr txBox="1">
            <a:spLocks/>
          </p:cNvSpPr>
          <p:nvPr/>
        </p:nvSpPr>
        <p:spPr>
          <a:xfrm>
            <a:off x="6567741" y="3017519"/>
            <a:ext cx="2292053" cy="312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49224">
              <a:spcBef>
                <a:spcPts val="710"/>
              </a:spcBef>
              <a:buNone/>
            </a:pPr>
            <a:r>
              <a:rPr lang="en-GB" sz="1600" b="1" kern="1200" dirty="0">
                <a:solidFill>
                  <a:srgbClr val="232F3E"/>
                </a:solidFill>
                <a:latin typeface="AmazonEmberBold"/>
                <a:ea typeface="+mn-ea"/>
                <a:cs typeface="+mn-cs"/>
              </a:rPr>
              <a:t>Multi-account views</a:t>
            </a:r>
          </a:p>
          <a:p>
            <a:pPr marL="0" indent="0" defTabSz="649224">
              <a:spcBef>
                <a:spcPts val="710"/>
              </a:spcBef>
              <a:buNone/>
            </a:pPr>
            <a:endParaRPr lang="en-GB" sz="1600" kern="1200" dirty="0">
              <a:solidFill>
                <a:srgbClr val="333333"/>
              </a:solidFill>
              <a:latin typeface="AmazonEmber"/>
              <a:ea typeface="+mn-ea"/>
              <a:cs typeface="+mn-cs"/>
            </a:endParaRPr>
          </a:p>
          <a:p>
            <a:pPr marL="0" indent="0" defTabSz="649224">
              <a:spcBef>
                <a:spcPts val="710"/>
              </a:spcBef>
              <a:buNone/>
            </a:pPr>
            <a:endParaRPr lang="en-GB" sz="1600" kern="1200" dirty="0">
              <a:solidFill>
                <a:srgbClr val="333333"/>
              </a:solidFill>
              <a:latin typeface="AmazonEmber"/>
              <a:ea typeface="+mn-ea"/>
              <a:cs typeface="+mn-cs"/>
            </a:endParaRPr>
          </a:p>
          <a:p>
            <a:pPr marL="0" indent="0" defTabSz="649224">
              <a:spcBef>
                <a:spcPts val="710"/>
              </a:spcBef>
              <a:buNone/>
            </a:pPr>
            <a:r>
              <a:rPr lang="en-GB" sz="1600" kern="1200" dirty="0">
                <a:solidFill>
                  <a:srgbClr val="333333"/>
                </a:solidFill>
                <a:latin typeface="AmazonEmber"/>
                <a:ea typeface="+mn-ea"/>
                <a:cs typeface="+mn-cs"/>
              </a:rPr>
              <a:t>Aggregate information from your AWS accounts to provide an overall risk posture across your business</a:t>
            </a:r>
            <a:endParaRPr lang="en-GB" sz="1600" b="0" i="0" dirty="0">
              <a:solidFill>
                <a:srgbClr val="333333"/>
              </a:solidFill>
              <a:effectLst/>
              <a:latin typeface="AmazonEmber"/>
            </a:endParaRPr>
          </a:p>
        </p:txBody>
      </p:sp>
      <p:sp>
        <p:nvSpPr>
          <p:cNvPr id="6" name="Content Placeholder 2">
            <a:extLst>
              <a:ext uri="{FF2B5EF4-FFF2-40B4-BE49-F238E27FC236}">
                <a16:creationId xmlns:a16="http://schemas.microsoft.com/office/drawing/2014/main" id="{336908B4-7836-8452-2003-C6B06719A377}"/>
              </a:ext>
            </a:extLst>
          </p:cNvPr>
          <p:cNvSpPr txBox="1">
            <a:spLocks/>
          </p:cNvSpPr>
          <p:nvPr/>
        </p:nvSpPr>
        <p:spPr>
          <a:xfrm>
            <a:off x="9268566" y="3017519"/>
            <a:ext cx="2202061" cy="312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49224">
              <a:spcBef>
                <a:spcPts val="710"/>
              </a:spcBef>
              <a:buNone/>
            </a:pPr>
            <a:r>
              <a:rPr lang="en-GB" sz="1600" b="1" kern="1200" dirty="0">
                <a:solidFill>
                  <a:srgbClr val="232F3E"/>
                </a:solidFill>
                <a:latin typeface="AmazonEmberBold"/>
                <a:ea typeface="+mn-ea"/>
                <a:cs typeface="+mn-cs"/>
              </a:rPr>
              <a:t>Historical views of actions taken</a:t>
            </a:r>
          </a:p>
          <a:p>
            <a:pPr marL="0" indent="0" defTabSz="649224">
              <a:spcBef>
                <a:spcPts val="710"/>
              </a:spcBef>
              <a:buNone/>
            </a:pPr>
            <a:endParaRPr lang="en-GB" sz="1600" kern="1200" dirty="0">
              <a:solidFill>
                <a:srgbClr val="333333"/>
              </a:solidFill>
              <a:latin typeface="AmazonEmber"/>
              <a:ea typeface="+mn-ea"/>
              <a:cs typeface="+mn-cs"/>
            </a:endParaRPr>
          </a:p>
          <a:p>
            <a:pPr marL="0" indent="0" defTabSz="649224">
              <a:spcBef>
                <a:spcPts val="710"/>
              </a:spcBef>
              <a:buNone/>
            </a:pPr>
            <a:r>
              <a:rPr lang="en-GB" sz="1600" kern="1200" dirty="0">
                <a:solidFill>
                  <a:srgbClr val="333333"/>
                </a:solidFill>
                <a:latin typeface="AmazonEmber"/>
                <a:ea typeface="+mn-ea"/>
                <a:cs typeface="+mn-cs"/>
              </a:rPr>
              <a:t>Review at any point in time actions taken across your AWS accounts.</a:t>
            </a:r>
            <a:endParaRPr lang="en-GB" sz="1600" b="0" i="0" dirty="0">
              <a:solidFill>
                <a:srgbClr val="333333"/>
              </a:solidFill>
              <a:effectLst/>
              <a:latin typeface="AmazonEmber"/>
            </a:endParaRPr>
          </a:p>
        </p:txBody>
      </p:sp>
    </p:spTree>
    <p:extLst>
      <p:ext uri="{BB962C8B-B14F-4D97-AF65-F5344CB8AC3E}">
        <p14:creationId xmlns:p14="http://schemas.microsoft.com/office/powerpoint/2010/main" val="85232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5ED6B-F868-E093-2CCB-AD6B68E9B7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Diagram</a:t>
            </a:r>
          </a:p>
        </p:txBody>
      </p:sp>
      <p:pic>
        <p:nvPicPr>
          <p:cNvPr id="5122" name="Picture 2">
            <a:extLst>
              <a:ext uri="{FF2B5EF4-FFF2-40B4-BE49-F238E27FC236}">
                <a16:creationId xmlns:a16="http://schemas.microsoft.com/office/drawing/2014/main" id="{F4A62DD4-1ED9-CC18-02DB-D8790AA528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2124" y="1675227"/>
            <a:ext cx="8967752"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44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579</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AmazonEmber</vt:lpstr>
      <vt:lpstr>AmazonEmberBold</vt:lpstr>
      <vt:lpstr>AmazonEmberLight</vt:lpstr>
      <vt:lpstr>Arial</vt:lpstr>
      <vt:lpstr>Calibri</vt:lpstr>
      <vt:lpstr>Calibri Light</vt:lpstr>
      <vt:lpstr>Office Theme</vt:lpstr>
      <vt:lpstr>AWS Trusted Advisor </vt:lpstr>
      <vt:lpstr>AWS Trusted Advisor</vt:lpstr>
      <vt:lpstr>AWS Trusted Advisor. Who can access what?</vt:lpstr>
      <vt:lpstr>AWS Trusted Advisor: Benefits</vt:lpstr>
      <vt:lpstr>AWS Trusted Advisor: Service Quotas</vt:lpstr>
      <vt:lpstr>AWS Trusted Advisor: How it works</vt:lpstr>
      <vt:lpstr>AWS Trusted Advisor Priority</vt:lpstr>
      <vt:lpstr>AWS Trusted Advisor Priority: Benefits</vt:lpstr>
      <vt:lpstr>Diagram</vt:lpstr>
      <vt:lpstr>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6</cp:revision>
  <dcterms:created xsi:type="dcterms:W3CDTF">2023-08-06T12:53:09Z</dcterms:created>
  <dcterms:modified xsi:type="dcterms:W3CDTF">2024-01-13T17:11:21Z</dcterms:modified>
</cp:coreProperties>
</file>