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f3670b2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f3670b2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f3670b2f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f3670b2f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f3670b2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f3670b2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f3670b2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f3670b2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f3670b2f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f3670b2f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f3670b2f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f3670b2f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f3670b2f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f3670b2f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f3670b2f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f3670b2f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f3670b2f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f3670b2f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f3670b2f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f3670b2f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Services</a:t>
            </a:r>
            <a:endParaRPr/>
          </a:p>
        </p:txBody>
      </p:sp>
      <p:pic>
        <p:nvPicPr>
          <p:cNvPr id="55" name="Google Shape;55;p13"/>
          <p:cNvPicPr preferRelativeResize="0"/>
          <p:nvPr/>
        </p:nvPicPr>
        <p:blipFill>
          <a:blip r:embed="rId3">
            <a:alphaModFix/>
          </a:blip>
          <a:stretch>
            <a:fillRect/>
          </a:stretch>
        </p:blipFill>
        <p:spPr>
          <a:xfrm>
            <a:off x="785512" y="1242188"/>
            <a:ext cx="7572975" cy="332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1202975" y="695163"/>
            <a:ext cx="6738053" cy="369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Computing Model</a:t>
            </a:r>
            <a:endParaRPr/>
          </a:p>
        </p:txBody>
      </p:sp>
      <p:pic>
        <p:nvPicPr>
          <p:cNvPr id="61" name="Google Shape;61;p14"/>
          <p:cNvPicPr preferRelativeResize="0"/>
          <p:nvPr/>
        </p:nvPicPr>
        <p:blipFill>
          <a:blip r:embed="rId3">
            <a:alphaModFix/>
          </a:blip>
          <a:stretch>
            <a:fillRect/>
          </a:stretch>
        </p:blipFill>
        <p:spPr>
          <a:xfrm>
            <a:off x="2237800" y="1277050"/>
            <a:ext cx="5171420" cy="3302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959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8000"/>
              </a:lnSpc>
              <a:spcBef>
                <a:spcPts val="0"/>
              </a:spcBef>
              <a:spcAft>
                <a:spcPts val="3600"/>
              </a:spcAft>
              <a:buNone/>
            </a:pPr>
            <a:r>
              <a:rPr b="1" lang="en" sz="3650"/>
              <a:t>Infrastructure as a Service (IaaS)</a:t>
            </a:r>
            <a:endParaRPr/>
          </a:p>
        </p:txBody>
      </p:sp>
      <p:pic>
        <p:nvPicPr>
          <p:cNvPr id="67" name="Google Shape;67;p15"/>
          <p:cNvPicPr preferRelativeResize="0"/>
          <p:nvPr/>
        </p:nvPicPr>
        <p:blipFill>
          <a:blip r:embed="rId3">
            <a:alphaModFix/>
          </a:blip>
          <a:stretch>
            <a:fillRect/>
          </a:stretch>
        </p:blipFill>
        <p:spPr>
          <a:xfrm>
            <a:off x="7309873" y="668675"/>
            <a:ext cx="1672699" cy="4272649"/>
          </a:xfrm>
          <a:prstGeom prst="rect">
            <a:avLst/>
          </a:prstGeom>
          <a:noFill/>
          <a:ln>
            <a:noFill/>
          </a:ln>
        </p:spPr>
      </p:pic>
      <p:sp>
        <p:nvSpPr>
          <p:cNvPr id="68" name="Google Shape;68;p15"/>
          <p:cNvSpPr txBox="1"/>
          <p:nvPr/>
        </p:nvSpPr>
        <p:spPr>
          <a:xfrm>
            <a:off x="1088300" y="1300025"/>
            <a:ext cx="3000000" cy="13818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 sz="1900">
                <a:solidFill>
                  <a:srgbClr val="DD5540"/>
                </a:solidFill>
              </a:rPr>
              <a:t>Main IaaS benefits</a:t>
            </a:r>
            <a:endParaRPr b="1" sz="1900">
              <a:solidFill>
                <a:srgbClr val="DD5540"/>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Control</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Cost-efficiency</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Automation</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Scalability</a:t>
            </a:r>
            <a:endParaRPr sz="1150">
              <a:solidFill>
                <a:schemeClr val="dk1"/>
              </a:solidFill>
            </a:endParaRPr>
          </a:p>
        </p:txBody>
      </p:sp>
      <p:sp>
        <p:nvSpPr>
          <p:cNvPr id="69" name="Google Shape;69;p15"/>
          <p:cNvSpPr txBox="1"/>
          <p:nvPr/>
        </p:nvSpPr>
        <p:spPr>
          <a:xfrm>
            <a:off x="918500" y="3064675"/>
            <a:ext cx="3000000" cy="7788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 sz="1900">
                <a:solidFill>
                  <a:srgbClr val="DD5540"/>
                </a:solidFill>
              </a:rPr>
              <a:t>Main IaaS concerns</a:t>
            </a:r>
            <a:endParaRPr b="1" sz="1900">
              <a:solidFill>
                <a:srgbClr val="DD5540"/>
              </a:solidFill>
            </a:endParaRPr>
          </a:p>
          <a:p>
            <a:pPr indent="0" lvl="0" marL="0" rtl="0" algn="l">
              <a:lnSpc>
                <a:spcPct val="140000"/>
              </a:lnSpc>
              <a:spcBef>
                <a:spcPts val="0"/>
              </a:spcBef>
              <a:spcAft>
                <a:spcPts val="0"/>
              </a:spcAft>
              <a:buNone/>
            </a:pPr>
            <a:r>
              <a:rPr b="1" lang="en" sz="1200">
                <a:solidFill>
                  <a:schemeClr val="dk1"/>
                </a:solidFill>
              </a:rPr>
              <a:t>Based on cloud provider</a:t>
            </a:r>
            <a:endParaRPr b="1"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57325"/>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58000"/>
              </a:lnSpc>
              <a:spcBef>
                <a:spcPts val="0"/>
              </a:spcBef>
              <a:spcAft>
                <a:spcPts val="3600"/>
              </a:spcAft>
              <a:buNone/>
            </a:pPr>
            <a:r>
              <a:rPr b="1" lang="en" sz="3650"/>
              <a:t>Platform as a Service (PaaS)</a:t>
            </a:r>
            <a:endParaRPr/>
          </a:p>
        </p:txBody>
      </p:sp>
      <p:pic>
        <p:nvPicPr>
          <p:cNvPr id="75" name="Google Shape;75;p16"/>
          <p:cNvPicPr preferRelativeResize="0"/>
          <p:nvPr/>
        </p:nvPicPr>
        <p:blipFill>
          <a:blip r:embed="rId3">
            <a:alphaModFix/>
          </a:blip>
          <a:stretch>
            <a:fillRect/>
          </a:stretch>
        </p:blipFill>
        <p:spPr>
          <a:xfrm>
            <a:off x="7298350" y="730037"/>
            <a:ext cx="1684875" cy="4303725"/>
          </a:xfrm>
          <a:prstGeom prst="rect">
            <a:avLst/>
          </a:prstGeom>
          <a:noFill/>
          <a:ln>
            <a:noFill/>
          </a:ln>
        </p:spPr>
      </p:pic>
      <p:sp>
        <p:nvSpPr>
          <p:cNvPr id="76" name="Google Shape;76;p16"/>
          <p:cNvSpPr txBox="1"/>
          <p:nvPr/>
        </p:nvSpPr>
        <p:spPr>
          <a:xfrm>
            <a:off x="1322125" y="2842875"/>
            <a:ext cx="3000000" cy="15855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 sz="1900">
                <a:solidFill>
                  <a:srgbClr val="DD5540"/>
                </a:solidFill>
              </a:rPr>
              <a:t>Main PaaS concerns</a:t>
            </a:r>
            <a:endParaRPr b="1" sz="1900">
              <a:solidFill>
                <a:srgbClr val="DD5540"/>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Data security.</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Interoperability and vendor lock-in.</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Integrations and compatibility.</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Operational limitations.</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Runtime.</a:t>
            </a:r>
            <a:endParaRPr sz="1150">
              <a:solidFill>
                <a:schemeClr val="dk1"/>
              </a:solidFill>
            </a:endParaRPr>
          </a:p>
        </p:txBody>
      </p:sp>
      <p:sp>
        <p:nvSpPr>
          <p:cNvPr id="77" name="Google Shape;77;p16"/>
          <p:cNvSpPr txBox="1"/>
          <p:nvPr/>
        </p:nvSpPr>
        <p:spPr>
          <a:xfrm>
            <a:off x="1344025" y="874150"/>
            <a:ext cx="2956200" cy="1387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 sz="1900">
                <a:solidFill>
                  <a:srgbClr val="DD5540"/>
                </a:solidFill>
              </a:rPr>
              <a:t>Main PaaS benefits</a:t>
            </a:r>
            <a:endParaRPr b="1" sz="1900">
              <a:solidFill>
                <a:srgbClr val="DD5540"/>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Easy to use</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Productivity</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Agility</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Collaboration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070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58000"/>
              </a:lnSpc>
              <a:spcBef>
                <a:spcPts val="0"/>
              </a:spcBef>
              <a:spcAft>
                <a:spcPts val="3600"/>
              </a:spcAft>
              <a:buNone/>
            </a:pPr>
            <a:r>
              <a:rPr b="1" lang="en" sz="3650"/>
              <a:t>Software as a Service(SaaS)</a:t>
            </a:r>
            <a:endParaRPr/>
          </a:p>
        </p:txBody>
      </p:sp>
      <p:pic>
        <p:nvPicPr>
          <p:cNvPr id="83" name="Google Shape;83;p17"/>
          <p:cNvPicPr preferRelativeResize="0"/>
          <p:nvPr/>
        </p:nvPicPr>
        <p:blipFill>
          <a:blip r:embed="rId3">
            <a:alphaModFix/>
          </a:blip>
          <a:stretch>
            <a:fillRect/>
          </a:stretch>
        </p:blipFill>
        <p:spPr>
          <a:xfrm>
            <a:off x="6689324" y="217713"/>
            <a:ext cx="1843175" cy="4708075"/>
          </a:xfrm>
          <a:prstGeom prst="rect">
            <a:avLst/>
          </a:prstGeom>
          <a:noFill/>
          <a:ln>
            <a:noFill/>
          </a:ln>
        </p:spPr>
      </p:pic>
      <p:sp>
        <p:nvSpPr>
          <p:cNvPr id="84" name="Google Shape;84;p17"/>
          <p:cNvSpPr txBox="1"/>
          <p:nvPr/>
        </p:nvSpPr>
        <p:spPr>
          <a:xfrm>
            <a:off x="968500" y="747975"/>
            <a:ext cx="30000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DD5540"/>
                </a:solidFill>
              </a:rPr>
              <a:t>Main SaaS benefits</a:t>
            </a:r>
            <a:r>
              <a:rPr lang="en">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Efficiency.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Time saving.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Regular updates.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Accessibility.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85" name="Google Shape;85;p17"/>
          <p:cNvSpPr txBox="1"/>
          <p:nvPr/>
        </p:nvSpPr>
        <p:spPr>
          <a:xfrm>
            <a:off x="968500" y="2571750"/>
            <a:ext cx="3082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D5540"/>
                </a:solidFill>
              </a:rPr>
              <a:t>Main SaaS concerns</a:t>
            </a:r>
            <a:r>
              <a:rPr lang="en">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Data security.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Customization and feature limitations.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Interoperability and vendor lock-in. Integration support.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Performance.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27000"/>
            <a:ext cx="8520600" cy="6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Cloud computing deployment models</a:t>
            </a:r>
            <a:endParaRPr/>
          </a:p>
        </p:txBody>
      </p:sp>
      <p:sp>
        <p:nvSpPr>
          <p:cNvPr id="91" name="Google Shape;91;p18"/>
          <p:cNvSpPr txBox="1"/>
          <p:nvPr>
            <p:ph type="title"/>
          </p:nvPr>
        </p:nvSpPr>
        <p:spPr>
          <a:xfrm>
            <a:off x="148425" y="975300"/>
            <a:ext cx="2386500" cy="1361700"/>
          </a:xfrm>
          <a:prstGeom prst="rect">
            <a:avLst/>
          </a:prstGeom>
        </p:spPr>
        <p:txBody>
          <a:bodyPr anchorCtr="0" anchor="t" bIns="91425" lIns="91425" spcFirstLastPara="1" rIns="91425" wrap="square" tIns="91425">
            <a:normAutofit fontScale="90000"/>
          </a:bodyPr>
          <a:lstStyle/>
          <a:p>
            <a:pPr indent="0" lvl="0" marL="0" rtl="0" algn="l">
              <a:lnSpc>
                <a:spcPct val="122600"/>
              </a:lnSpc>
              <a:spcBef>
                <a:spcPts val="2300"/>
              </a:spcBef>
              <a:spcAft>
                <a:spcPts val="0"/>
              </a:spcAft>
              <a:buNone/>
            </a:pPr>
            <a:r>
              <a:rPr b="1" lang="en" sz="1800">
                <a:solidFill>
                  <a:srgbClr val="DD5540"/>
                </a:solidFill>
              </a:rPr>
              <a:t>Cloud</a:t>
            </a:r>
            <a:endParaRPr b="1" sz="1400"/>
          </a:p>
          <a:p>
            <a:pPr indent="0" lvl="0" marL="0" rtl="0" algn="l">
              <a:spcBef>
                <a:spcPts val="1400"/>
              </a:spcBef>
              <a:spcAft>
                <a:spcPts val="0"/>
              </a:spcAft>
              <a:buNone/>
            </a:pPr>
            <a:r>
              <a:rPr lang="en" sz="1400">
                <a:latin typeface="Arial"/>
                <a:ea typeface="Arial"/>
                <a:cs typeface="Arial"/>
                <a:sym typeface="Arial"/>
              </a:rPr>
              <a:t>A cloud-based application is fully deployed in the cloud and all parts of the application run in the cloud</a:t>
            </a:r>
            <a:endParaRPr sz="1400">
              <a:latin typeface="Arial"/>
              <a:ea typeface="Arial"/>
              <a:cs typeface="Arial"/>
              <a:sym typeface="Arial"/>
            </a:endParaRPr>
          </a:p>
        </p:txBody>
      </p:sp>
      <p:sp>
        <p:nvSpPr>
          <p:cNvPr id="92" name="Google Shape;92;p18"/>
          <p:cNvSpPr txBox="1"/>
          <p:nvPr/>
        </p:nvSpPr>
        <p:spPr>
          <a:xfrm>
            <a:off x="5249325" y="1157425"/>
            <a:ext cx="3480600" cy="31821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300"/>
              </a:spcBef>
              <a:spcAft>
                <a:spcPts val="0"/>
              </a:spcAft>
              <a:buNone/>
            </a:pPr>
            <a:r>
              <a:rPr b="1" lang="en" sz="1800">
                <a:solidFill>
                  <a:srgbClr val="DD5540"/>
                </a:solidFill>
              </a:rPr>
              <a:t>On-premises</a:t>
            </a:r>
            <a:endParaRPr b="1" sz="1800">
              <a:solidFill>
                <a:srgbClr val="DD5540"/>
              </a:solidFill>
            </a:endParaRPr>
          </a:p>
          <a:p>
            <a:pPr indent="0" lvl="0" marL="0" rtl="0" algn="l">
              <a:lnSpc>
                <a:spcPct val="150000"/>
              </a:lnSpc>
              <a:spcBef>
                <a:spcPts val="1400"/>
              </a:spcBef>
              <a:spcAft>
                <a:spcPts val="1200"/>
              </a:spcAft>
              <a:buNone/>
            </a:pPr>
            <a:r>
              <a:rPr lang="en">
                <a:solidFill>
                  <a:schemeClr val="dk1"/>
                </a:solidFill>
              </a:rPr>
              <a:t>The deployment of resources on-premises, using virtualization and resource management tools, is sometimes called the “private cloud.” On-premises deployment doesn’t provide many of the benefits of cloud computing but is sometimes sought for its ability to provide dedicated resources</a:t>
            </a:r>
            <a:endParaRPr>
              <a:solidFill>
                <a:schemeClr val="dk1"/>
              </a:solidFill>
            </a:endParaRPr>
          </a:p>
        </p:txBody>
      </p:sp>
      <p:sp>
        <p:nvSpPr>
          <p:cNvPr id="93" name="Google Shape;93;p18"/>
          <p:cNvSpPr txBox="1"/>
          <p:nvPr/>
        </p:nvSpPr>
        <p:spPr>
          <a:xfrm>
            <a:off x="2069250" y="2268150"/>
            <a:ext cx="3000000" cy="22125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300"/>
              </a:spcBef>
              <a:spcAft>
                <a:spcPts val="0"/>
              </a:spcAft>
              <a:buNone/>
            </a:pPr>
            <a:r>
              <a:rPr b="1" lang="en" sz="1800">
                <a:solidFill>
                  <a:srgbClr val="DD5540"/>
                </a:solidFill>
                <a:latin typeface="Economica"/>
                <a:ea typeface="Economica"/>
                <a:cs typeface="Economica"/>
                <a:sym typeface="Economica"/>
              </a:rPr>
              <a:t>Hybrid</a:t>
            </a:r>
            <a:endParaRPr b="1" sz="1800">
              <a:solidFill>
                <a:srgbClr val="DD5540"/>
              </a:solidFill>
              <a:latin typeface="Economica"/>
              <a:ea typeface="Economica"/>
              <a:cs typeface="Economica"/>
              <a:sym typeface="Economica"/>
            </a:endParaRPr>
          </a:p>
          <a:p>
            <a:pPr indent="0" lvl="0" marL="0" rtl="0" algn="l">
              <a:lnSpc>
                <a:spcPct val="150000"/>
              </a:lnSpc>
              <a:spcBef>
                <a:spcPts val="1400"/>
              </a:spcBef>
              <a:spcAft>
                <a:spcPts val="1200"/>
              </a:spcAft>
              <a:buNone/>
            </a:pPr>
            <a:r>
              <a:rPr lang="en">
                <a:solidFill>
                  <a:schemeClr val="dk1"/>
                </a:solidFill>
              </a:rPr>
              <a:t>A hybrid deployment is a way to connect infrastructure and applications between cloud-based resources and existing resources that are not located in the cloud.</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10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2650"/>
          </a:p>
          <a:p>
            <a:pPr indent="0" lvl="0" marL="0" rtl="0" algn="l">
              <a:spcBef>
                <a:spcPts val="0"/>
              </a:spcBef>
              <a:spcAft>
                <a:spcPts val="0"/>
              </a:spcAft>
              <a:buNone/>
            </a:pPr>
            <a:r>
              <a:rPr lang="en"/>
              <a:t>Security</a:t>
            </a:r>
            <a:endParaRPr/>
          </a:p>
        </p:txBody>
      </p:sp>
      <p:sp>
        <p:nvSpPr>
          <p:cNvPr id="99" name="Google Shape;99;p19"/>
          <p:cNvSpPr txBox="1"/>
          <p:nvPr>
            <p:ph idx="1" type="body"/>
          </p:nvPr>
        </p:nvSpPr>
        <p:spPr>
          <a:xfrm>
            <a:off x="311700" y="1079775"/>
            <a:ext cx="4236900" cy="3741900"/>
          </a:xfrm>
          <a:prstGeom prst="rect">
            <a:avLst/>
          </a:prstGeom>
        </p:spPr>
        <p:txBody>
          <a:bodyPr anchorCtr="0" anchor="t" bIns="91425" lIns="91425" spcFirstLastPara="1" rIns="91425" wrap="square" tIns="91425">
            <a:noAutofit/>
          </a:bodyPr>
          <a:lstStyle/>
          <a:p>
            <a:pPr indent="0" lvl="0" marL="0" rtl="0" algn="l">
              <a:lnSpc>
                <a:spcPct val="150000"/>
              </a:lnSpc>
              <a:spcBef>
                <a:spcPts val="1100"/>
              </a:spcBef>
              <a:spcAft>
                <a:spcPts val="0"/>
              </a:spcAft>
              <a:buNone/>
            </a:pPr>
            <a:r>
              <a:rPr lang="en" sz="1200">
                <a:solidFill>
                  <a:srgbClr val="DD5540"/>
                </a:solidFill>
              </a:rPr>
              <a:t>AWS responsibility</a:t>
            </a:r>
            <a:endParaRPr sz="1200">
              <a:solidFill>
                <a:srgbClr val="DD5540"/>
              </a:solidFill>
            </a:endParaRPr>
          </a:p>
          <a:p>
            <a:pPr indent="0" lvl="0" marL="0" rtl="0" algn="l">
              <a:lnSpc>
                <a:spcPct val="160000"/>
              </a:lnSpc>
              <a:spcBef>
                <a:spcPts val="1100"/>
              </a:spcBef>
              <a:spcAft>
                <a:spcPts val="0"/>
              </a:spcAft>
              <a:buNone/>
            </a:pPr>
            <a:r>
              <a:rPr lang="en" sz="1200">
                <a:solidFill>
                  <a:schemeClr val="dk1"/>
                </a:solidFill>
              </a:rPr>
              <a:t>Being responsible for security of the cloud means that AWS protects and secures the infrastructure that runs the services offered in the AWS Cloud. AWS is responsible for:</a:t>
            </a:r>
            <a:endParaRPr sz="1200">
              <a:solidFill>
                <a:schemeClr val="dk1"/>
              </a:solidFill>
            </a:endParaRPr>
          </a:p>
          <a:p>
            <a:pPr indent="-304800" lvl="0" marL="482600" rtl="0" algn="l">
              <a:spcBef>
                <a:spcPts val="2200"/>
              </a:spcBef>
              <a:spcAft>
                <a:spcPts val="0"/>
              </a:spcAft>
              <a:buClr>
                <a:schemeClr val="dk1"/>
              </a:buClr>
              <a:buSzPts val="1200"/>
              <a:buChar char="●"/>
            </a:pPr>
            <a:r>
              <a:rPr lang="en" sz="1200">
                <a:solidFill>
                  <a:schemeClr val="dk1"/>
                </a:solidFill>
              </a:rPr>
              <a:t>Protecting and securing AWS Regions, Availability Zones, and data centers, down to the physical security of the buildings</a:t>
            </a:r>
            <a:endParaRPr sz="1200">
              <a:solidFill>
                <a:schemeClr val="dk1"/>
              </a:solidFill>
            </a:endParaRPr>
          </a:p>
          <a:p>
            <a:pPr indent="-304800" lvl="0" marL="482600" rtl="0" algn="l">
              <a:spcBef>
                <a:spcPts val="0"/>
              </a:spcBef>
              <a:spcAft>
                <a:spcPts val="0"/>
              </a:spcAft>
              <a:buClr>
                <a:schemeClr val="dk1"/>
              </a:buClr>
              <a:buSzPts val="1200"/>
              <a:buChar char="●"/>
            </a:pPr>
            <a:r>
              <a:rPr lang="en" sz="1200">
                <a:solidFill>
                  <a:schemeClr val="dk1"/>
                </a:solidFill>
              </a:rPr>
              <a:t>Managing the hardware, software, and networking components that run AWS services, such as the physical servers, host operating systems, virtualization layers, and AWS networking components.</a:t>
            </a:r>
            <a:endParaRPr sz="1200">
              <a:solidFill>
                <a:schemeClr val="dk1"/>
              </a:solidFill>
            </a:endParaRPr>
          </a:p>
          <a:p>
            <a:pPr indent="0" lvl="0" marL="0" rtl="0" algn="l">
              <a:spcBef>
                <a:spcPts val="1100"/>
              </a:spcBef>
              <a:spcAft>
                <a:spcPts val="1200"/>
              </a:spcAft>
              <a:buNone/>
            </a:pPr>
            <a:r>
              <a:t/>
            </a:r>
            <a:endParaRPr sz="1200">
              <a:solidFill>
                <a:schemeClr val="dk1"/>
              </a:solidFill>
            </a:endParaRPr>
          </a:p>
        </p:txBody>
      </p:sp>
      <p:pic>
        <p:nvPicPr>
          <p:cNvPr id="100" name="Google Shape;100;p19"/>
          <p:cNvPicPr preferRelativeResize="0"/>
          <p:nvPr/>
        </p:nvPicPr>
        <p:blipFill>
          <a:blip r:embed="rId3">
            <a:alphaModFix/>
          </a:blip>
          <a:stretch>
            <a:fillRect/>
          </a:stretch>
        </p:blipFill>
        <p:spPr>
          <a:xfrm>
            <a:off x="5260325" y="1079775"/>
            <a:ext cx="3275125" cy="352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10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Security</a:t>
            </a:r>
            <a:endParaRPr/>
          </a:p>
        </p:txBody>
      </p:sp>
      <p:sp>
        <p:nvSpPr>
          <p:cNvPr id="106" name="Google Shape;106;p20"/>
          <p:cNvSpPr txBox="1"/>
          <p:nvPr>
            <p:ph idx="1" type="body"/>
          </p:nvPr>
        </p:nvSpPr>
        <p:spPr>
          <a:xfrm>
            <a:off x="186900" y="777625"/>
            <a:ext cx="5490000" cy="4026600"/>
          </a:xfrm>
          <a:prstGeom prst="rect">
            <a:avLst/>
          </a:prstGeom>
        </p:spPr>
        <p:txBody>
          <a:bodyPr anchorCtr="0" anchor="t" bIns="91425" lIns="91425" spcFirstLastPara="1" rIns="91425" wrap="square" tIns="91425">
            <a:noAutofit/>
          </a:bodyPr>
          <a:lstStyle/>
          <a:p>
            <a:pPr indent="0" lvl="0" marL="0" rtl="0" algn="l">
              <a:lnSpc>
                <a:spcPct val="150000"/>
              </a:lnSpc>
              <a:spcBef>
                <a:spcPts val="1100"/>
              </a:spcBef>
              <a:spcAft>
                <a:spcPts val="0"/>
              </a:spcAft>
              <a:buNone/>
            </a:pPr>
            <a:r>
              <a:rPr lang="en" sz="1300">
                <a:solidFill>
                  <a:srgbClr val="DD5540"/>
                </a:solidFill>
              </a:rPr>
              <a:t>Customer responsibility</a:t>
            </a:r>
            <a:endParaRPr sz="1300">
              <a:solidFill>
                <a:srgbClr val="DD5540"/>
              </a:solidFill>
            </a:endParaRPr>
          </a:p>
          <a:p>
            <a:pPr indent="0" lvl="0" marL="0" rtl="0" algn="l">
              <a:spcBef>
                <a:spcPts val="1100"/>
              </a:spcBef>
              <a:spcAft>
                <a:spcPts val="0"/>
              </a:spcAft>
              <a:buNone/>
            </a:pPr>
            <a:r>
              <a:rPr lang="en" sz="1100">
                <a:solidFill>
                  <a:schemeClr val="dk1"/>
                </a:solidFill>
              </a:rPr>
              <a:t>Customers, or anyone building on the cloud, are responsible for security in the cloud. When using any AWS service, you’re responsible for properly configuring the service and your applications, in addition to ensuring that your data is secure.</a:t>
            </a:r>
            <a:endParaRPr sz="1100">
              <a:solidFill>
                <a:schemeClr val="dk1"/>
              </a:solidFill>
            </a:endParaRPr>
          </a:p>
          <a:p>
            <a:pPr indent="0" lvl="0" marL="0" rtl="0" algn="l">
              <a:spcBef>
                <a:spcPts val="1100"/>
              </a:spcBef>
              <a:spcAft>
                <a:spcPts val="0"/>
              </a:spcAft>
              <a:buNone/>
            </a:pPr>
            <a:r>
              <a:rPr lang="en" sz="1100">
                <a:solidFill>
                  <a:schemeClr val="dk1"/>
                </a:solidFill>
              </a:rPr>
              <a:t>Your level of responsibility depends on the AWS service. Some services require you to perform all the necessary security configuration and management tasks, while other more abstracted services require you to only manage the data and control access to your resources.</a:t>
            </a:r>
            <a:endParaRPr sz="1100">
              <a:solidFill>
                <a:schemeClr val="dk1"/>
              </a:solidFill>
            </a:endParaRPr>
          </a:p>
          <a:p>
            <a:pPr indent="0" lvl="0" marL="0" rtl="0" algn="l">
              <a:spcBef>
                <a:spcPts val="1100"/>
              </a:spcBef>
              <a:spcAft>
                <a:spcPts val="0"/>
              </a:spcAft>
              <a:buNone/>
            </a:pPr>
            <a:r>
              <a:rPr lang="en" sz="1100">
                <a:solidFill>
                  <a:schemeClr val="dk1"/>
                </a:solidFill>
              </a:rPr>
              <a:t>Due to the varying levels of effort, customers must consider which AWS services they use and review the level of responsibility required to secure each service. They must also review how the shared security model aligns with the security standards in their IT environment, in addition to any applicable laws and regulations.</a:t>
            </a:r>
            <a:endParaRPr sz="1100">
              <a:solidFill>
                <a:schemeClr val="dk1"/>
              </a:solidFill>
            </a:endParaRPr>
          </a:p>
          <a:p>
            <a:pPr indent="0" lvl="0" marL="0" rtl="0" algn="l">
              <a:spcBef>
                <a:spcPts val="1100"/>
              </a:spcBef>
              <a:spcAft>
                <a:spcPts val="0"/>
              </a:spcAft>
              <a:buNone/>
            </a:pPr>
            <a:r>
              <a:rPr lang="en" sz="1100">
                <a:solidFill>
                  <a:schemeClr val="dk1"/>
                </a:solidFill>
              </a:rPr>
              <a:t>A key concept is that customers maintain complete control of their data and are responsible for managing the security.related to their content.</a:t>
            </a:r>
            <a:endParaRPr sz="1100">
              <a:solidFill>
                <a:schemeClr val="dk1"/>
              </a:solidFill>
            </a:endParaRPr>
          </a:p>
          <a:p>
            <a:pPr indent="0" lvl="0" marL="0" rtl="0" algn="l">
              <a:spcBef>
                <a:spcPts val="1100"/>
              </a:spcBef>
              <a:spcAft>
                <a:spcPts val="1200"/>
              </a:spcAft>
              <a:buNone/>
            </a:pPr>
            <a:r>
              <a:t/>
            </a:r>
            <a:endParaRPr sz="1100">
              <a:solidFill>
                <a:schemeClr val="dk1"/>
              </a:solidFill>
            </a:endParaRPr>
          </a:p>
        </p:txBody>
      </p:sp>
      <p:pic>
        <p:nvPicPr>
          <p:cNvPr id="107" name="Google Shape;107;p20"/>
          <p:cNvPicPr preferRelativeResize="0"/>
          <p:nvPr/>
        </p:nvPicPr>
        <p:blipFill>
          <a:blip r:embed="rId3">
            <a:alphaModFix/>
          </a:blip>
          <a:stretch>
            <a:fillRect/>
          </a:stretch>
        </p:blipFill>
        <p:spPr>
          <a:xfrm>
            <a:off x="5824875" y="1176200"/>
            <a:ext cx="3162301" cy="33496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92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113" name="Google Shape;113;p21"/>
          <p:cNvSpPr txBox="1"/>
          <p:nvPr>
            <p:ph idx="1" type="body"/>
          </p:nvPr>
        </p:nvSpPr>
        <p:spPr>
          <a:xfrm>
            <a:off x="311700" y="839350"/>
            <a:ext cx="8520600" cy="39846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200">
                <a:solidFill>
                  <a:srgbClr val="DD5540"/>
                </a:solidFill>
              </a:rPr>
              <a:t>Inherited Controls</a:t>
            </a:r>
            <a:r>
              <a:rPr lang="en" sz="1200">
                <a:solidFill>
                  <a:schemeClr val="dk1"/>
                </a:solidFill>
              </a:rPr>
              <a:t> – Controls which a customer fully inherits from AWS.</a:t>
            </a:r>
            <a:endParaRPr sz="1200">
              <a:solidFill>
                <a:schemeClr val="dk1"/>
              </a:solidFill>
            </a:endParaRPr>
          </a:p>
          <a:p>
            <a:pPr indent="-304800" lvl="0" marL="482600" rtl="0" algn="l">
              <a:spcBef>
                <a:spcPts val="1100"/>
              </a:spcBef>
              <a:spcAft>
                <a:spcPts val="0"/>
              </a:spcAft>
              <a:buClr>
                <a:schemeClr val="dk1"/>
              </a:buClr>
              <a:buSzPts val="1200"/>
              <a:buChar char="●"/>
            </a:pPr>
            <a:r>
              <a:rPr lang="en" sz="1200">
                <a:solidFill>
                  <a:schemeClr val="dk1"/>
                </a:solidFill>
              </a:rPr>
              <a:t>Physical and Environmental controls</a:t>
            </a:r>
            <a:endParaRPr sz="1200">
              <a:solidFill>
                <a:schemeClr val="dk1"/>
              </a:solidFill>
            </a:endParaRPr>
          </a:p>
          <a:p>
            <a:pPr indent="0" lvl="0" marL="0" rtl="0" algn="l">
              <a:spcBef>
                <a:spcPts val="1100"/>
              </a:spcBef>
              <a:spcAft>
                <a:spcPts val="0"/>
              </a:spcAft>
              <a:buNone/>
            </a:pPr>
            <a:r>
              <a:rPr lang="en" sz="1200">
                <a:solidFill>
                  <a:srgbClr val="DD5540"/>
                </a:solidFill>
              </a:rPr>
              <a:t>Shared Controls</a:t>
            </a:r>
            <a:r>
              <a:rPr lang="en" sz="1200">
                <a:solidFill>
                  <a:schemeClr val="dk1"/>
                </a:solidFill>
              </a:rPr>
              <a:t> – Controls which apply to both the infrastructure layer and customer layers, but in completely separate contexts or perspectives. In a shared control, AWS provides the requirements for the infrastructure and the customer must provide their own control implementation within their use of AWS services. Examples include:</a:t>
            </a:r>
            <a:endParaRPr sz="1200">
              <a:solidFill>
                <a:schemeClr val="dk1"/>
              </a:solidFill>
            </a:endParaRPr>
          </a:p>
          <a:p>
            <a:pPr indent="-304800" lvl="0" marL="482600" rtl="0" algn="l">
              <a:spcBef>
                <a:spcPts val="1100"/>
              </a:spcBef>
              <a:spcAft>
                <a:spcPts val="0"/>
              </a:spcAft>
              <a:buClr>
                <a:schemeClr val="dk1"/>
              </a:buClr>
              <a:buSzPts val="1200"/>
              <a:buChar char="●"/>
            </a:pPr>
            <a:r>
              <a:rPr lang="en" sz="1200">
                <a:solidFill>
                  <a:schemeClr val="dk1"/>
                </a:solidFill>
              </a:rPr>
              <a:t>Patch Management – AWS is responsible for patching and fixing flaws within the infrastructure, but customers are responsible for patching their guest OS and applications.</a:t>
            </a:r>
            <a:endParaRPr sz="1200">
              <a:solidFill>
                <a:schemeClr val="dk1"/>
              </a:solidFill>
            </a:endParaRPr>
          </a:p>
          <a:p>
            <a:pPr indent="-304800" lvl="0" marL="482600" rtl="0" algn="l">
              <a:spcBef>
                <a:spcPts val="0"/>
              </a:spcBef>
              <a:spcAft>
                <a:spcPts val="0"/>
              </a:spcAft>
              <a:buClr>
                <a:schemeClr val="dk1"/>
              </a:buClr>
              <a:buSzPts val="1200"/>
              <a:buChar char="●"/>
            </a:pPr>
            <a:r>
              <a:rPr lang="en" sz="1200">
                <a:solidFill>
                  <a:schemeClr val="dk1"/>
                </a:solidFill>
              </a:rPr>
              <a:t>Configuration Management – AWS maintains the configuration of its infrastructure devices, but a customer is responsible for configuring their own guest operating systems, databases, and applications.</a:t>
            </a:r>
            <a:endParaRPr sz="1200">
              <a:solidFill>
                <a:schemeClr val="dk1"/>
              </a:solidFill>
            </a:endParaRPr>
          </a:p>
          <a:p>
            <a:pPr indent="-304800" lvl="0" marL="482600" rtl="0" algn="l">
              <a:spcBef>
                <a:spcPts val="0"/>
              </a:spcBef>
              <a:spcAft>
                <a:spcPts val="0"/>
              </a:spcAft>
              <a:buClr>
                <a:schemeClr val="dk1"/>
              </a:buClr>
              <a:buSzPts val="1200"/>
              <a:buChar char="●"/>
            </a:pPr>
            <a:r>
              <a:rPr lang="en" sz="1200">
                <a:solidFill>
                  <a:schemeClr val="dk1"/>
                </a:solidFill>
              </a:rPr>
              <a:t>Awareness &amp; Training - AWS trains AWS employees, but a customer must train their own employees.</a:t>
            </a:r>
            <a:endParaRPr sz="1200">
              <a:solidFill>
                <a:schemeClr val="dk1"/>
              </a:solidFill>
            </a:endParaRPr>
          </a:p>
          <a:p>
            <a:pPr indent="0" lvl="0" marL="0" rtl="0" algn="l">
              <a:spcBef>
                <a:spcPts val="1100"/>
              </a:spcBef>
              <a:spcAft>
                <a:spcPts val="0"/>
              </a:spcAft>
              <a:buNone/>
            </a:pPr>
            <a:r>
              <a:rPr lang="en" sz="1200">
                <a:solidFill>
                  <a:srgbClr val="DD5540"/>
                </a:solidFill>
              </a:rPr>
              <a:t>Customer Specific</a:t>
            </a:r>
            <a:r>
              <a:rPr lang="en" sz="1200">
                <a:solidFill>
                  <a:schemeClr val="dk1"/>
                </a:solidFill>
              </a:rPr>
              <a:t> – Controls which are solely the responsibility of the customer based on the application they are deploying within AWS services. Examples include:</a:t>
            </a:r>
            <a:endParaRPr sz="1200">
              <a:solidFill>
                <a:schemeClr val="dk1"/>
              </a:solidFill>
            </a:endParaRPr>
          </a:p>
          <a:p>
            <a:pPr indent="-304800" lvl="0" marL="482600" rtl="0" algn="l">
              <a:spcBef>
                <a:spcPts val="1100"/>
              </a:spcBef>
              <a:spcAft>
                <a:spcPts val="0"/>
              </a:spcAft>
              <a:buClr>
                <a:schemeClr val="dk1"/>
              </a:buClr>
              <a:buSzPts val="1200"/>
              <a:buChar char="●"/>
            </a:pPr>
            <a:r>
              <a:rPr lang="en" sz="1200">
                <a:solidFill>
                  <a:schemeClr val="dk1"/>
                </a:solidFill>
              </a:rPr>
              <a:t>Service and Communications Protection or Zone Security which may require a customer to route or zone data within specific security environments.</a:t>
            </a:r>
            <a:endParaRPr sz="1200">
              <a:solidFill>
                <a:schemeClr val="dk1"/>
              </a:solidFill>
            </a:endParaRPr>
          </a:p>
          <a:p>
            <a:pPr indent="0" lvl="0" marL="0" rtl="0" algn="l">
              <a:spcBef>
                <a:spcPts val="0"/>
              </a:spcBef>
              <a:spcAft>
                <a:spcPts val="1200"/>
              </a:spcAft>
              <a:buNone/>
            </a:pPr>
            <a:r>
              <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