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hyperlink" Target="https://www.techtarget.com/searchaws/definition/Amazon-SageMaker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hyperlink" Target="https://www.techtarget.com/searchsecurity/definition/identity-access-management-IAM-system" TargetMode="External"/><Relationship Id="rId1" Type="http://schemas.openxmlformats.org/officeDocument/2006/relationships/hyperlink" Target="https://www.techtarget.com/searchaws/definition/AWS-Glue" TargetMode="Externa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hyperlink" Target="https://www.techtarget.com/searchdatacenter/definition/parallel-processing" TargetMode="Externa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hyperlink" Target="https://www.techtarget.com/searchaws/definition/AWS-Glue" TargetMode="External"/><Relationship Id="rId12" Type="http://schemas.openxmlformats.org/officeDocument/2006/relationships/hyperlink" Target="https://www.techtarget.com/searchsecurity/definition/identity-access-management-IAM-system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5" Type="http://schemas.openxmlformats.org/officeDocument/2006/relationships/hyperlink" Target="https://www.techtarget.com/searchaws/definition/Amazon-SageMaker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sv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6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4.sv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svg"/><Relationship Id="rId9" Type="http://schemas.openxmlformats.org/officeDocument/2006/relationships/hyperlink" Target="https://www.techtarget.com/searchdatacenter/definition/parallel-process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D00512-6372-4B05-B07E-068723850C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8331F7F-E965-417C-B8DF-3A5AB02C5454}">
      <dgm:prSet/>
      <dgm:spPr/>
      <dgm:t>
        <a:bodyPr/>
        <a:lstStyle/>
        <a:p>
          <a:r>
            <a:rPr lang="en-GB" b="1" i="0"/>
            <a:t>No server to manage.</a:t>
          </a:r>
          <a:r>
            <a:rPr lang="en-GB" b="0" i="0"/>
            <a:t> Analysts do not have to manage the underlying infrastructure. The software automatically handles configuration and software updates.</a:t>
          </a:r>
          <a:endParaRPr lang="en-US"/>
        </a:p>
      </dgm:t>
    </dgm:pt>
    <dgm:pt modelId="{9745A8FC-C1CC-4CC3-AAB5-0D52C99FE216}" type="parTrans" cxnId="{D1FBF9BE-5733-40C1-AF6F-24D1167D8286}">
      <dgm:prSet/>
      <dgm:spPr/>
      <dgm:t>
        <a:bodyPr/>
        <a:lstStyle/>
        <a:p>
          <a:endParaRPr lang="en-US"/>
        </a:p>
      </dgm:t>
    </dgm:pt>
    <dgm:pt modelId="{99F6F745-79B9-4B23-B943-85946506EDC7}" type="sibTrans" cxnId="{D1FBF9BE-5733-40C1-AF6F-24D1167D8286}">
      <dgm:prSet/>
      <dgm:spPr/>
      <dgm:t>
        <a:bodyPr/>
        <a:lstStyle/>
        <a:p>
          <a:endParaRPr lang="en-US"/>
        </a:p>
      </dgm:t>
    </dgm:pt>
    <dgm:pt modelId="{4FF492E9-8144-4EFC-B77E-439004A9F4AD}">
      <dgm:prSet/>
      <dgm:spPr/>
      <dgm:t>
        <a:bodyPr/>
        <a:lstStyle/>
        <a:p>
          <a:r>
            <a:rPr lang="en-GB" b="1" i="0"/>
            <a:t>Easy SQL querying.</a:t>
          </a:r>
          <a:r>
            <a:rPr lang="en-GB" b="0" i="0"/>
            <a:t> Athena uses the distributed SQL query engine, Presto, which is optimized for low-latency data analysis.</a:t>
          </a:r>
          <a:endParaRPr lang="en-US"/>
        </a:p>
      </dgm:t>
    </dgm:pt>
    <dgm:pt modelId="{4ABEC802-210A-49AE-854F-5A4C5B0CCA33}" type="parTrans" cxnId="{A29BFD78-1448-4546-A2F2-9776EA49050A}">
      <dgm:prSet/>
      <dgm:spPr/>
      <dgm:t>
        <a:bodyPr/>
        <a:lstStyle/>
        <a:p>
          <a:endParaRPr lang="en-US"/>
        </a:p>
      </dgm:t>
    </dgm:pt>
    <dgm:pt modelId="{0ADBDD7C-6DCC-442D-A5BD-EC0FC7C0FD38}" type="sibTrans" cxnId="{A29BFD78-1448-4546-A2F2-9776EA49050A}">
      <dgm:prSet/>
      <dgm:spPr/>
      <dgm:t>
        <a:bodyPr/>
        <a:lstStyle/>
        <a:p>
          <a:endParaRPr lang="en-US"/>
        </a:p>
      </dgm:t>
    </dgm:pt>
    <dgm:pt modelId="{9BDEC250-ECCD-4ADE-84DE-5382DE4B8978}">
      <dgm:prSet/>
      <dgm:spPr/>
      <dgm:t>
        <a:bodyPr/>
        <a:lstStyle/>
        <a:p>
          <a:r>
            <a:rPr lang="en-GB" b="1" i="0"/>
            <a:t>Integrations.</a:t>
          </a:r>
          <a:r>
            <a:rPr lang="en-GB" b="0" i="0"/>
            <a:t> Athena integrates with other Amazon services, including </a:t>
          </a:r>
          <a:r>
            <a:rPr lang="en-GB" b="0" i="0" u="sng">
              <a:hlinkClick xmlns:r="http://schemas.openxmlformats.org/officeDocument/2006/relationships" r:id="rId1"/>
            </a:rPr>
            <a:t>AWS Glue</a:t>
          </a:r>
          <a:r>
            <a:rPr lang="en-GB" b="0" i="0"/>
            <a:t> out of the box, which helps integration with other services.</a:t>
          </a:r>
          <a:endParaRPr lang="en-US"/>
        </a:p>
      </dgm:t>
    </dgm:pt>
    <dgm:pt modelId="{4CE2EB0A-8F71-4FE4-99A2-7CDEE5FC8241}" type="parTrans" cxnId="{E3E29464-C828-41F3-82C8-C8CC9165057D}">
      <dgm:prSet/>
      <dgm:spPr/>
      <dgm:t>
        <a:bodyPr/>
        <a:lstStyle/>
        <a:p>
          <a:endParaRPr lang="en-US"/>
        </a:p>
      </dgm:t>
    </dgm:pt>
    <dgm:pt modelId="{7D9160AD-BE0A-4168-8EA1-BE7E1A2F9129}" type="sibTrans" cxnId="{E3E29464-C828-41F3-82C8-C8CC9165057D}">
      <dgm:prSet/>
      <dgm:spPr/>
      <dgm:t>
        <a:bodyPr/>
        <a:lstStyle/>
        <a:p>
          <a:endParaRPr lang="en-US"/>
        </a:p>
      </dgm:t>
    </dgm:pt>
    <dgm:pt modelId="{B939979F-452F-4D17-923D-18B3D3CC1F48}">
      <dgm:prSet/>
      <dgm:spPr/>
      <dgm:t>
        <a:bodyPr/>
        <a:lstStyle/>
        <a:p>
          <a:r>
            <a:rPr lang="en-GB" b="1" i="0"/>
            <a:t>Federated queries.</a:t>
          </a:r>
          <a:r>
            <a:rPr lang="en-GB" b="0" i="0"/>
            <a:t> Amazon Athena Federated Query enables Athena to run SQL queries across relational, nonrelational, object and custom data sources.</a:t>
          </a:r>
          <a:endParaRPr lang="en-US"/>
        </a:p>
      </dgm:t>
    </dgm:pt>
    <dgm:pt modelId="{1FFF4D20-5C25-456B-82F7-DA3DC319902C}" type="parTrans" cxnId="{7A447B7E-2716-4E39-838B-4CB1396EEFAC}">
      <dgm:prSet/>
      <dgm:spPr/>
      <dgm:t>
        <a:bodyPr/>
        <a:lstStyle/>
        <a:p>
          <a:endParaRPr lang="en-US"/>
        </a:p>
      </dgm:t>
    </dgm:pt>
    <dgm:pt modelId="{1FAD408D-6407-4162-8439-799D0C84769D}" type="sibTrans" cxnId="{7A447B7E-2716-4E39-838B-4CB1396EEFAC}">
      <dgm:prSet/>
      <dgm:spPr/>
      <dgm:t>
        <a:bodyPr/>
        <a:lstStyle/>
        <a:p>
          <a:endParaRPr lang="en-US"/>
        </a:p>
      </dgm:t>
    </dgm:pt>
    <dgm:pt modelId="{583A155D-CC42-469D-8627-39573A37A247}">
      <dgm:prSet/>
      <dgm:spPr/>
      <dgm:t>
        <a:bodyPr/>
        <a:lstStyle/>
        <a:p>
          <a:r>
            <a:rPr lang="en-GB" b="1" i="0"/>
            <a:t>Security.</a:t>
          </a:r>
          <a:r>
            <a:rPr lang="en-GB" b="0" i="0"/>
            <a:t> Athena uses AWS Identity and Access Management (</a:t>
          </a:r>
          <a:r>
            <a:rPr lang="en-GB" b="0" i="0" u="sng">
              <a:hlinkClick xmlns:r="http://schemas.openxmlformats.org/officeDocument/2006/relationships" r:id="rId2"/>
            </a:rPr>
            <a:t>IAM</a:t>
          </a:r>
          <a:r>
            <a:rPr lang="en-GB" b="0" i="0"/>
            <a:t>) policies, Amazon S3 bucket policies and access control lists.</a:t>
          </a:r>
          <a:endParaRPr lang="en-US"/>
        </a:p>
      </dgm:t>
    </dgm:pt>
    <dgm:pt modelId="{A2BD185D-1CE9-45A2-9E96-DE96B1765301}" type="parTrans" cxnId="{66D6F4ED-8292-4288-8CF1-2886A18F4DBD}">
      <dgm:prSet/>
      <dgm:spPr/>
      <dgm:t>
        <a:bodyPr/>
        <a:lstStyle/>
        <a:p>
          <a:endParaRPr lang="en-US"/>
        </a:p>
      </dgm:t>
    </dgm:pt>
    <dgm:pt modelId="{9BD5335B-FEA6-44BB-8342-F6B9CC40C086}" type="sibTrans" cxnId="{66D6F4ED-8292-4288-8CF1-2886A18F4DBD}">
      <dgm:prSet/>
      <dgm:spPr/>
      <dgm:t>
        <a:bodyPr/>
        <a:lstStyle/>
        <a:p>
          <a:endParaRPr lang="en-US"/>
        </a:p>
      </dgm:t>
    </dgm:pt>
    <dgm:pt modelId="{87E5936A-FDAE-4541-980B-F37BB6B095B1}">
      <dgm:prSet/>
      <dgm:spPr/>
      <dgm:t>
        <a:bodyPr/>
        <a:lstStyle/>
        <a:p>
          <a:r>
            <a:rPr lang="en-GB" b="1" i="0"/>
            <a:t>Machine learning.</a:t>
          </a:r>
          <a:r>
            <a:rPr lang="en-GB" b="0" i="0"/>
            <a:t> Developers can use </a:t>
          </a:r>
          <a:r>
            <a:rPr lang="en-GB" b="0" i="0" u="sng">
              <a:hlinkClick xmlns:r="http://schemas.openxmlformats.org/officeDocument/2006/relationships" r:id="rId3"/>
            </a:rPr>
            <a:t>Amazon SageMaker</a:t>
          </a:r>
          <a:r>
            <a:rPr lang="en-GB" b="0" i="0"/>
            <a:t> to create and deploy machine learning models in Amazon Athena.</a:t>
          </a:r>
          <a:endParaRPr lang="en-US"/>
        </a:p>
      </dgm:t>
    </dgm:pt>
    <dgm:pt modelId="{80BD6C93-8DBB-4A3B-863F-5D356BB71848}" type="parTrans" cxnId="{4554CF56-7683-4948-A3BB-09D3CB5C5D50}">
      <dgm:prSet/>
      <dgm:spPr/>
      <dgm:t>
        <a:bodyPr/>
        <a:lstStyle/>
        <a:p>
          <a:endParaRPr lang="en-US"/>
        </a:p>
      </dgm:t>
    </dgm:pt>
    <dgm:pt modelId="{810D2750-30DE-47B1-BC88-E9E9C7DBE179}" type="sibTrans" cxnId="{4554CF56-7683-4948-A3BB-09D3CB5C5D50}">
      <dgm:prSet/>
      <dgm:spPr/>
      <dgm:t>
        <a:bodyPr/>
        <a:lstStyle/>
        <a:p>
          <a:endParaRPr lang="en-US"/>
        </a:p>
      </dgm:t>
    </dgm:pt>
    <dgm:pt modelId="{0F3AEB07-C40E-4F18-8812-D26196696880}" type="pres">
      <dgm:prSet presAssocID="{1AD00512-6372-4B05-B07E-068723850C25}" presName="root" presStyleCnt="0">
        <dgm:presLayoutVars>
          <dgm:dir/>
          <dgm:resizeHandles val="exact"/>
        </dgm:presLayoutVars>
      </dgm:prSet>
      <dgm:spPr/>
    </dgm:pt>
    <dgm:pt modelId="{0460667C-0477-45EB-973E-AC8194F0DCD7}" type="pres">
      <dgm:prSet presAssocID="{98331F7F-E965-417C-B8DF-3A5AB02C5454}" presName="compNode" presStyleCnt="0"/>
      <dgm:spPr/>
    </dgm:pt>
    <dgm:pt modelId="{414018EA-CFA7-45CB-A921-E3B4E849CF44}" type="pres">
      <dgm:prSet presAssocID="{98331F7F-E965-417C-B8DF-3A5AB02C5454}" presName="iconRect" presStyleLbl="node1" presStyleIdx="0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6921C49-DCB7-4BD5-8080-67F1EF76F03A}" type="pres">
      <dgm:prSet presAssocID="{98331F7F-E965-417C-B8DF-3A5AB02C5454}" presName="spaceRect" presStyleCnt="0"/>
      <dgm:spPr/>
    </dgm:pt>
    <dgm:pt modelId="{61054ED9-F273-4841-8564-3153ED2E9448}" type="pres">
      <dgm:prSet presAssocID="{98331F7F-E965-417C-B8DF-3A5AB02C5454}" presName="textRect" presStyleLbl="revTx" presStyleIdx="0" presStyleCnt="6">
        <dgm:presLayoutVars>
          <dgm:chMax val="1"/>
          <dgm:chPref val="1"/>
        </dgm:presLayoutVars>
      </dgm:prSet>
      <dgm:spPr/>
    </dgm:pt>
    <dgm:pt modelId="{2447F0F2-C340-4EF3-B8A4-B6040DF851BC}" type="pres">
      <dgm:prSet presAssocID="{99F6F745-79B9-4B23-B943-85946506EDC7}" presName="sibTrans" presStyleCnt="0"/>
      <dgm:spPr/>
    </dgm:pt>
    <dgm:pt modelId="{62C911B2-2B32-4F2D-AA87-26C6913C5C02}" type="pres">
      <dgm:prSet presAssocID="{4FF492E9-8144-4EFC-B77E-439004A9F4AD}" presName="compNode" presStyleCnt="0"/>
      <dgm:spPr/>
    </dgm:pt>
    <dgm:pt modelId="{B5A4AB2A-B6BE-40F5-8390-087FDF76C74D}" type="pres">
      <dgm:prSet presAssocID="{4FF492E9-8144-4EFC-B77E-439004A9F4AD}" presName="iconRect" presStyleLbl="node1" presStyleIdx="1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128F48-95FD-44C7-BB25-9BF9BE90228C}" type="pres">
      <dgm:prSet presAssocID="{4FF492E9-8144-4EFC-B77E-439004A9F4AD}" presName="spaceRect" presStyleCnt="0"/>
      <dgm:spPr/>
    </dgm:pt>
    <dgm:pt modelId="{75482B86-77DF-4D20-BAEF-547940950902}" type="pres">
      <dgm:prSet presAssocID="{4FF492E9-8144-4EFC-B77E-439004A9F4AD}" presName="textRect" presStyleLbl="revTx" presStyleIdx="1" presStyleCnt="6">
        <dgm:presLayoutVars>
          <dgm:chMax val="1"/>
          <dgm:chPref val="1"/>
        </dgm:presLayoutVars>
      </dgm:prSet>
      <dgm:spPr/>
    </dgm:pt>
    <dgm:pt modelId="{FF4EF4BE-CD0B-4E2A-9AAE-BEFCE7919156}" type="pres">
      <dgm:prSet presAssocID="{0ADBDD7C-6DCC-442D-A5BD-EC0FC7C0FD38}" presName="sibTrans" presStyleCnt="0"/>
      <dgm:spPr/>
    </dgm:pt>
    <dgm:pt modelId="{477AF0EF-7BD4-4D27-B4A1-1AAE27E1E4AA}" type="pres">
      <dgm:prSet presAssocID="{9BDEC250-ECCD-4ADE-84DE-5382DE4B8978}" presName="compNode" presStyleCnt="0"/>
      <dgm:spPr/>
    </dgm:pt>
    <dgm:pt modelId="{048F940D-D813-4707-B0B1-D47303EF6721}" type="pres">
      <dgm:prSet presAssocID="{9BDEC250-ECCD-4ADE-84DE-5382DE4B8978}" presName="iconRect" presStyleLbl="node1" presStyleIdx="2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00B63B16-0387-4B21-8D52-36AA42B8E30F}" type="pres">
      <dgm:prSet presAssocID="{9BDEC250-ECCD-4ADE-84DE-5382DE4B8978}" presName="spaceRect" presStyleCnt="0"/>
      <dgm:spPr/>
    </dgm:pt>
    <dgm:pt modelId="{4E1F14A8-DC35-4994-8074-8908A112EB93}" type="pres">
      <dgm:prSet presAssocID="{9BDEC250-ECCD-4ADE-84DE-5382DE4B8978}" presName="textRect" presStyleLbl="revTx" presStyleIdx="2" presStyleCnt="6">
        <dgm:presLayoutVars>
          <dgm:chMax val="1"/>
          <dgm:chPref val="1"/>
        </dgm:presLayoutVars>
      </dgm:prSet>
      <dgm:spPr/>
    </dgm:pt>
    <dgm:pt modelId="{50271B3D-9A70-4FA2-9042-C9913B62F6F2}" type="pres">
      <dgm:prSet presAssocID="{7D9160AD-BE0A-4168-8EA1-BE7E1A2F9129}" presName="sibTrans" presStyleCnt="0"/>
      <dgm:spPr/>
    </dgm:pt>
    <dgm:pt modelId="{971F9C82-677A-4104-8525-84342AEC74E4}" type="pres">
      <dgm:prSet presAssocID="{B939979F-452F-4D17-923D-18B3D3CC1F48}" presName="compNode" presStyleCnt="0"/>
      <dgm:spPr/>
    </dgm:pt>
    <dgm:pt modelId="{5EAE6E2B-C2F6-4FE8-82D5-DE44EEF78FAE}" type="pres">
      <dgm:prSet presAssocID="{B939979F-452F-4D17-923D-18B3D3CC1F48}" presName="iconRect" presStyleLbl="node1" presStyleIdx="3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03A2AD0-8C0A-478E-8AB2-6EBB977779F2}" type="pres">
      <dgm:prSet presAssocID="{B939979F-452F-4D17-923D-18B3D3CC1F48}" presName="spaceRect" presStyleCnt="0"/>
      <dgm:spPr/>
    </dgm:pt>
    <dgm:pt modelId="{6E649E80-5025-4CFB-9274-3CBD273190C4}" type="pres">
      <dgm:prSet presAssocID="{B939979F-452F-4D17-923D-18B3D3CC1F48}" presName="textRect" presStyleLbl="revTx" presStyleIdx="3" presStyleCnt="6">
        <dgm:presLayoutVars>
          <dgm:chMax val="1"/>
          <dgm:chPref val="1"/>
        </dgm:presLayoutVars>
      </dgm:prSet>
      <dgm:spPr/>
    </dgm:pt>
    <dgm:pt modelId="{1AFC622C-DDB1-48D3-A027-0FFDB2D966A8}" type="pres">
      <dgm:prSet presAssocID="{1FAD408D-6407-4162-8439-799D0C84769D}" presName="sibTrans" presStyleCnt="0"/>
      <dgm:spPr/>
    </dgm:pt>
    <dgm:pt modelId="{B31EB15A-0FAE-425B-8A1E-CF0DF10D97DC}" type="pres">
      <dgm:prSet presAssocID="{583A155D-CC42-469D-8627-39573A37A247}" presName="compNode" presStyleCnt="0"/>
      <dgm:spPr/>
    </dgm:pt>
    <dgm:pt modelId="{4C9A83E8-2F33-4B4E-BECA-A0F9C463893D}" type="pres">
      <dgm:prSet presAssocID="{583A155D-CC42-469D-8627-39573A37A247}" presName="iconRect" presStyleLbl="node1" presStyleIdx="4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FA13781-C88F-4B07-B786-E6CA16B95539}" type="pres">
      <dgm:prSet presAssocID="{583A155D-CC42-469D-8627-39573A37A247}" presName="spaceRect" presStyleCnt="0"/>
      <dgm:spPr/>
    </dgm:pt>
    <dgm:pt modelId="{90EF807A-D2DA-489D-A72D-D6AA8ABDC0D5}" type="pres">
      <dgm:prSet presAssocID="{583A155D-CC42-469D-8627-39573A37A247}" presName="textRect" presStyleLbl="revTx" presStyleIdx="4" presStyleCnt="6">
        <dgm:presLayoutVars>
          <dgm:chMax val="1"/>
          <dgm:chPref val="1"/>
        </dgm:presLayoutVars>
      </dgm:prSet>
      <dgm:spPr/>
    </dgm:pt>
    <dgm:pt modelId="{A234C6EF-399C-4F83-9139-DE97643AFC12}" type="pres">
      <dgm:prSet presAssocID="{9BD5335B-FEA6-44BB-8342-F6B9CC40C086}" presName="sibTrans" presStyleCnt="0"/>
      <dgm:spPr/>
    </dgm:pt>
    <dgm:pt modelId="{CF31618E-EA2C-4AC4-8569-EDAA9B3D23D3}" type="pres">
      <dgm:prSet presAssocID="{87E5936A-FDAE-4541-980B-F37BB6B095B1}" presName="compNode" presStyleCnt="0"/>
      <dgm:spPr/>
    </dgm:pt>
    <dgm:pt modelId="{B3B01C68-DF7A-486B-A067-ED04AF1C41A0}" type="pres">
      <dgm:prSet presAssocID="{87E5936A-FDAE-4541-980B-F37BB6B095B1}" presName="iconRect" presStyleLbl="node1" presStyleIdx="5" presStyleCnt="6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3E19CA1-79B1-42CE-BBB1-2D40CE9AF057}" type="pres">
      <dgm:prSet presAssocID="{87E5936A-FDAE-4541-980B-F37BB6B095B1}" presName="spaceRect" presStyleCnt="0"/>
      <dgm:spPr/>
    </dgm:pt>
    <dgm:pt modelId="{36314317-DA21-41CB-95DC-6FE9C4CC7376}" type="pres">
      <dgm:prSet presAssocID="{87E5936A-FDAE-4541-980B-F37BB6B095B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B113224-8629-4059-83BC-546D2A412368}" type="presOf" srcId="{87E5936A-FDAE-4541-980B-F37BB6B095B1}" destId="{36314317-DA21-41CB-95DC-6FE9C4CC7376}" srcOrd="0" destOrd="0" presId="urn:microsoft.com/office/officeart/2018/2/layout/IconLabelList"/>
    <dgm:cxn modelId="{ECCB7629-97CE-4314-9827-96658659EF92}" type="presOf" srcId="{9BDEC250-ECCD-4ADE-84DE-5382DE4B8978}" destId="{4E1F14A8-DC35-4994-8074-8908A112EB93}" srcOrd="0" destOrd="0" presId="urn:microsoft.com/office/officeart/2018/2/layout/IconLabelList"/>
    <dgm:cxn modelId="{B8A0E32E-BEA7-4067-993D-66DE6B5FBFE8}" type="presOf" srcId="{1AD00512-6372-4B05-B07E-068723850C25}" destId="{0F3AEB07-C40E-4F18-8812-D26196696880}" srcOrd="0" destOrd="0" presId="urn:microsoft.com/office/officeart/2018/2/layout/IconLabelList"/>
    <dgm:cxn modelId="{4554CF56-7683-4948-A3BB-09D3CB5C5D50}" srcId="{1AD00512-6372-4B05-B07E-068723850C25}" destId="{87E5936A-FDAE-4541-980B-F37BB6B095B1}" srcOrd="5" destOrd="0" parTransId="{80BD6C93-8DBB-4A3B-863F-5D356BB71848}" sibTransId="{810D2750-30DE-47B1-BC88-E9E9C7DBE179}"/>
    <dgm:cxn modelId="{E3E29464-C828-41F3-82C8-C8CC9165057D}" srcId="{1AD00512-6372-4B05-B07E-068723850C25}" destId="{9BDEC250-ECCD-4ADE-84DE-5382DE4B8978}" srcOrd="2" destOrd="0" parTransId="{4CE2EB0A-8F71-4FE4-99A2-7CDEE5FC8241}" sibTransId="{7D9160AD-BE0A-4168-8EA1-BE7E1A2F9129}"/>
    <dgm:cxn modelId="{98060D69-F016-4ADF-8A19-75AA8398EBCE}" type="presOf" srcId="{4FF492E9-8144-4EFC-B77E-439004A9F4AD}" destId="{75482B86-77DF-4D20-BAEF-547940950902}" srcOrd="0" destOrd="0" presId="urn:microsoft.com/office/officeart/2018/2/layout/IconLabelList"/>
    <dgm:cxn modelId="{A29BFD78-1448-4546-A2F2-9776EA49050A}" srcId="{1AD00512-6372-4B05-B07E-068723850C25}" destId="{4FF492E9-8144-4EFC-B77E-439004A9F4AD}" srcOrd="1" destOrd="0" parTransId="{4ABEC802-210A-49AE-854F-5A4C5B0CCA33}" sibTransId="{0ADBDD7C-6DCC-442D-A5BD-EC0FC7C0FD38}"/>
    <dgm:cxn modelId="{7A447B7E-2716-4E39-838B-4CB1396EEFAC}" srcId="{1AD00512-6372-4B05-B07E-068723850C25}" destId="{B939979F-452F-4D17-923D-18B3D3CC1F48}" srcOrd="3" destOrd="0" parTransId="{1FFF4D20-5C25-456B-82F7-DA3DC319902C}" sibTransId="{1FAD408D-6407-4162-8439-799D0C84769D}"/>
    <dgm:cxn modelId="{C6C14FA4-73A5-4F80-BDF0-D6FB5BFD687D}" type="presOf" srcId="{B939979F-452F-4D17-923D-18B3D3CC1F48}" destId="{6E649E80-5025-4CFB-9274-3CBD273190C4}" srcOrd="0" destOrd="0" presId="urn:microsoft.com/office/officeart/2018/2/layout/IconLabelList"/>
    <dgm:cxn modelId="{D1FBF9BE-5733-40C1-AF6F-24D1167D8286}" srcId="{1AD00512-6372-4B05-B07E-068723850C25}" destId="{98331F7F-E965-417C-B8DF-3A5AB02C5454}" srcOrd="0" destOrd="0" parTransId="{9745A8FC-C1CC-4CC3-AAB5-0D52C99FE216}" sibTransId="{99F6F745-79B9-4B23-B943-85946506EDC7}"/>
    <dgm:cxn modelId="{11630CCD-AB43-49FB-A695-720D096963C4}" type="presOf" srcId="{583A155D-CC42-469D-8627-39573A37A247}" destId="{90EF807A-D2DA-489D-A72D-D6AA8ABDC0D5}" srcOrd="0" destOrd="0" presId="urn:microsoft.com/office/officeart/2018/2/layout/IconLabelList"/>
    <dgm:cxn modelId="{776086E9-4B2F-4A71-A26D-2B5C9D037DC7}" type="presOf" srcId="{98331F7F-E965-417C-B8DF-3A5AB02C5454}" destId="{61054ED9-F273-4841-8564-3153ED2E9448}" srcOrd="0" destOrd="0" presId="urn:microsoft.com/office/officeart/2018/2/layout/IconLabelList"/>
    <dgm:cxn modelId="{66D6F4ED-8292-4288-8CF1-2886A18F4DBD}" srcId="{1AD00512-6372-4B05-B07E-068723850C25}" destId="{583A155D-CC42-469D-8627-39573A37A247}" srcOrd="4" destOrd="0" parTransId="{A2BD185D-1CE9-45A2-9E96-DE96B1765301}" sibTransId="{9BD5335B-FEA6-44BB-8342-F6B9CC40C086}"/>
    <dgm:cxn modelId="{096CD7F8-0791-4493-A576-CC934D98E778}" type="presParOf" srcId="{0F3AEB07-C40E-4F18-8812-D26196696880}" destId="{0460667C-0477-45EB-973E-AC8194F0DCD7}" srcOrd="0" destOrd="0" presId="urn:microsoft.com/office/officeart/2018/2/layout/IconLabelList"/>
    <dgm:cxn modelId="{0A9FC08A-F639-4267-9485-2F3D0E7574B6}" type="presParOf" srcId="{0460667C-0477-45EB-973E-AC8194F0DCD7}" destId="{414018EA-CFA7-45CB-A921-E3B4E849CF44}" srcOrd="0" destOrd="0" presId="urn:microsoft.com/office/officeart/2018/2/layout/IconLabelList"/>
    <dgm:cxn modelId="{4E108E81-9010-48B0-9182-72BD55E0FBAF}" type="presParOf" srcId="{0460667C-0477-45EB-973E-AC8194F0DCD7}" destId="{D6921C49-DCB7-4BD5-8080-67F1EF76F03A}" srcOrd="1" destOrd="0" presId="urn:microsoft.com/office/officeart/2018/2/layout/IconLabelList"/>
    <dgm:cxn modelId="{BF65D467-C0AA-40D6-832F-08EF2D391B70}" type="presParOf" srcId="{0460667C-0477-45EB-973E-AC8194F0DCD7}" destId="{61054ED9-F273-4841-8564-3153ED2E9448}" srcOrd="2" destOrd="0" presId="urn:microsoft.com/office/officeart/2018/2/layout/IconLabelList"/>
    <dgm:cxn modelId="{E5A019DA-A5C5-417F-9AAB-EEBD7468B286}" type="presParOf" srcId="{0F3AEB07-C40E-4F18-8812-D26196696880}" destId="{2447F0F2-C340-4EF3-B8A4-B6040DF851BC}" srcOrd="1" destOrd="0" presId="urn:microsoft.com/office/officeart/2018/2/layout/IconLabelList"/>
    <dgm:cxn modelId="{9808474C-A786-4C19-9B6B-BE10C330E355}" type="presParOf" srcId="{0F3AEB07-C40E-4F18-8812-D26196696880}" destId="{62C911B2-2B32-4F2D-AA87-26C6913C5C02}" srcOrd="2" destOrd="0" presId="urn:microsoft.com/office/officeart/2018/2/layout/IconLabelList"/>
    <dgm:cxn modelId="{D376C7DE-048B-491D-8127-BE9F95CFBF3F}" type="presParOf" srcId="{62C911B2-2B32-4F2D-AA87-26C6913C5C02}" destId="{B5A4AB2A-B6BE-40F5-8390-087FDF76C74D}" srcOrd="0" destOrd="0" presId="urn:microsoft.com/office/officeart/2018/2/layout/IconLabelList"/>
    <dgm:cxn modelId="{70D523BD-A60E-496D-AB47-3A8004991D66}" type="presParOf" srcId="{62C911B2-2B32-4F2D-AA87-26C6913C5C02}" destId="{3D128F48-95FD-44C7-BB25-9BF9BE90228C}" srcOrd="1" destOrd="0" presId="urn:microsoft.com/office/officeart/2018/2/layout/IconLabelList"/>
    <dgm:cxn modelId="{266E2984-D5D4-4080-8003-6AEDED3DEAEF}" type="presParOf" srcId="{62C911B2-2B32-4F2D-AA87-26C6913C5C02}" destId="{75482B86-77DF-4D20-BAEF-547940950902}" srcOrd="2" destOrd="0" presId="urn:microsoft.com/office/officeart/2018/2/layout/IconLabelList"/>
    <dgm:cxn modelId="{7C4B55D9-5BBF-4411-8AD3-65BCE1ABCB42}" type="presParOf" srcId="{0F3AEB07-C40E-4F18-8812-D26196696880}" destId="{FF4EF4BE-CD0B-4E2A-9AAE-BEFCE7919156}" srcOrd="3" destOrd="0" presId="urn:microsoft.com/office/officeart/2018/2/layout/IconLabelList"/>
    <dgm:cxn modelId="{52786FBF-40D2-4461-8B2D-9A7A090BAA97}" type="presParOf" srcId="{0F3AEB07-C40E-4F18-8812-D26196696880}" destId="{477AF0EF-7BD4-4D27-B4A1-1AAE27E1E4AA}" srcOrd="4" destOrd="0" presId="urn:microsoft.com/office/officeart/2018/2/layout/IconLabelList"/>
    <dgm:cxn modelId="{1992A7D1-8A87-4E5E-8D43-830863B5036B}" type="presParOf" srcId="{477AF0EF-7BD4-4D27-B4A1-1AAE27E1E4AA}" destId="{048F940D-D813-4707-B0B1-D47303EF6721}" srcOrd="0" destOrd="0" presId="urn:microsoft.com/office/officeart/2018/2/layout/IconLabelList"/>
    <dgm:cxn modelId="{F66DAE2E-2BD7-4E4B-82AE-AB0D4A840921}" type="presParOf" srcId="{477AF0EF-7BD4-4D27-B4A1-1AAE27E1E4AA}" destId="{00B63B16-0387-4B21-8D52-36AA42B8E30F}" srcOrd="1" destOrd="0" presId="urn:microsoft.com/office/officeart/2018/2/layout/IconLabelList"/>
    <dgm:cxn modelId="{7B6D5E34-8292-41BD-8599-F7FD7D62AA6A}" type="presParOf" srcId="{477AF0EF-7BD4-4D27-B4A1-1AAE27E1E4AA}" destId="{4E1F14A8-DC35-4994-8074-8908A112EB93}" srcOrd="2" destOrd="0" presId="urn:microsoft.com/office/officeart/2018/2/layout/IconLabelList"/>
    <dgm:cxn modelId="{92DAD2D7-E562-4B81-8C40-23480A41646A}" type="presParOf" srcId="{0F3AEB07-C40E-4F18-8812-D26196696880}" destId="{50271B3D-9A70-4FA2-9042-C9913B62F6F2}" srcOrd="5" destOrd="0" presId="urn:microsoft.com/office/officeart/2018/2/layout/IconLabelList"/>
    <dgm:cxn modelId="{1BB886BA-056D-41C5-8C76-D318A6D888A4}" type="presParOf" srcId="{0F3AEB07-C40E-4F18-8812-D26196696880}" destId="{971F9C82-677A-4104-8525-84342AEC74E4}" srcOrd="6" destOrd="0" presId="urn:microsoft.com/office/officeart/2018/2/layout/IconLabelList"/>
    <dgm:cxn modelId="{2229A864-86A5-4EC8-8E8F-8C8BF61A8528}" type="presParOf" srcId="{971F9C82-677A-4104-8525-84342AEC74E4}" destId="{5EAE6E2B-C2F6-4FE8-82D5-DE44EEF78FAE}" srcOrd="0" destOrd="0" presId="urn:microsoft.com/office/officeart/2018/2/layout/IconLabelList"/>
    <dgm:cxn modelId="{A0A97023-89E7-4E61-B1B3-2FBE32437A47}" type="presParOf" srcId="{971F9C82-677A-4104-8525-84342AEC74E4}" destId="{103A2AD0-8C0A-478E-8AB2-6EBB977779F2}" srcOrd="1" destOrd="0" presId="urn:microsoft.com/office/officeart/2018/2/layout/IconLabelList"/>
    <dgm:cxn modelId="{36085760-81C9-4345-84D5-EED2A90E5F37}" type="presParOf" srcId="{971F9C82-677A-4104-8525-84342AEC74E4}" destId="{6E649E80-5025-4CFB-9274-3CBD273190C4}" srcOrd="2" destOrd="0" presId="urn:microsoft.com/office/officeart/2018/2/layout/IconLabelList"/>
    <dgm:cxn modelId="{6000D575-6CE7-424D-9CD4-6C37B9BE10ED}" type="presParOf" srcId="{0F3AEB07-C40E-4F18-8812-D26196696880}" destId="{1AFC622C-DDB1-48D3-A027-0FFDB2D966A8}" srcOrd="7" destOrd="0" presId="urn:microsoft.com/office/officeart/2018/2/layout/IconLabelList"/>
    <dgm:cxn modelId="{B608F3FD-9B7A-4C22-98DA-80F3044791F8}" type="presParOf" srcId="{0F3AEB07-C40E-4F18-8812-D26196696880}" destId="{B31EB15A-0FAE-425B-8A1E-CF0DF10D97DC}" srcOrd="8" destOrd="0" presId="urn:microsoft.com/office/officeart/2018/2/layout/IconLabelList"/>
    <dgm:cxn modelId="{3B907C51-4BDC-4656-9272-4C142536E630}" type="presParOf" srcId="{B31EB15A-0FAE-425B-8A1E-CF0DF10D97DC}" destId="{4C9A83E8-2F33-4B4E-BECA-A0F9C463893D}" srcOrd="0" destOrd="0" presId="urn:microsoft.com/office/officeart/2018/2/layout/IconLabelList"/>
    <dgm:cxn modelId="{1F8BF6B2-4172-4605-9E8F-B59F16F78B4E}" type="presParOf" srcId="{B31EB15A-0FAE-425B-8A1E-CF0DF10D97DC}" destId="{DFA13781-C88F-4B07-B786-E6CA16B95539}" srcOrd="1" destOrd="0" presId="urn:microsoft.com/office/officeart/2018/2/layout/IconLabelList"/>
    <dgm:cxn modelId="{C04E120A-4D1A-4F42-B453-27277C34285D}" type="presParOf" srcId="{B31EB15A-0FAE-425B-8A1E-CF0DF10D97DC}" destId="{90EF807A-D2DA-489D-A72D-D6AA8ABDC0D5}" srcOrd="2" destOrd="0" presId="urn:microsoft.com/office/officeart/2018/2/layout/IconLabelList"/>
    <dgm:cxn modelId="{200578CD-FF51-4019-AB0F-F5A1BC92E6C7}" type="presParOf" srcId="{0F3AEB07-C40E-4F18-8812-D26196696880}" destId="{A234C6EF-399C-4F83-9139-DE97643AFC12}" srcOrd="9" destOrd="0" presId="urn:microsoft.com/office/officeart/2018/2/layout/IconLabelList"/>
    <dgm:cxn modelId="{7DD2C285-E2AA-47C8-8656-974D9E4947CA}" type="presParOf" srcId="{0F3AEB07-C40E-4F18-8812-D26196696880}" destId="{CF31618E-EA2C-4AC4-8569-EDAA9B3D23D3}" srcOrd="10" destOrd="0" presId="urn:microsoft.com/office/officeart/2018/2/layout/IconLabelList"/>
    <dgm:cxn modelId="{E098E639-8D04-4104-8723-D91644D65202}" type="presParOf" srcId="{CF31618E-EA2C-4AC4-8569-EDAA9B3D23D3}" destId="{B3B01C68-DF7A-486B-A067-ED04AF1C41A0}" srcOrd="0" destOrd="0" presId="urn:microsoft.com/office/officeart/2018/2/layout/IconLabelList"/>
    <dgm:cxn modelId="{CE0DCE17-B827-426D-A9FE-E51E70C614A2}" type="presParOf" srcId="{CF31618E-EA2C-4AC4-8569-EDAA9B3D23D3}" destId="{B3E19CA1-79B1-42CE-BBB1-2D40CE9AF057}" srcOrd="1" destOrd="0" presId="urn:microsoft.com/office/officeart/2018/2/layout/IconLabelList"/>
    <dgm:cxn modelId="{7656CC10-C3FD-4652-9687-F8C42D09AE94}" type="presParOf" srcId="{CF31618E-EA2C-4AC4-8569-EDAA9B3D23D3}" destId="{36314317-DA21-41CB-95DC-6FE9C4CC73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7E425-1479-46F5-BB15-EE3E967C8F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20B8AD8-D3B4-4494-9589-C8EC48B97B92}">
      <dgm:prSet/>
      <dgm:spPr/>
      <dgm:t>
        <a:bodyPr/>
        <a:lstStyle/>
        <a:p>
          <a:pPr>
            <a:defRPr cap="all"/>
          </a:pPr>
          <a:r>
            <a:rPr lang="en-GB" b="1" i="0"/>
            <a:t>Serverless.</a:t>
          </a:r>
          <a:r>
            <a:rPr lang="en-GB" b="0" i="0"/>
            <a:t> There is no need to manage any underlying compute infrastructure to use the tool.</a:t>
          </a:r>
          <a:endParaRPr lang="en-US"/>
        </a:p>
      </dgm:t>
    </dgm:pt>
    <dgm:pt modelId="{67404605-B37E-4FC0-AF2E-37C3360D5F0A}" type="parTrans" cxnId="{532C8157-2E68-42AF-AD0F-120C40F87D4F}">
      <dgm:prSet/>
      <dgm:spPr/>
      <dgm:t>
        <a:bodyPr/>
        <a:lstStyle/>
        <a:p>
          <a:endParaRPr lang="en-US"/>
        </a:p>
      </dgm:t>
    </dgm:pt>
    <dgm:pt modelId="{EFA2DA99-48E9-485E-A841-2F392637DFC7}" type="sibTrans" cxnId="{532C8157-2E68-42AF-AD0F-120C40F87D4F}">
      <dgm:prSet/>
      <dgm:spPr/>
      <dgm:t>
        <a:bodyPr/>
        <a:lstStyle/>
        <a:p>
          <a:endParaRPr lang="en-US"/>
        </a:p>
      </dgm:t>
    </dgm:pt>
    <dgm:pt modelId="{1B1AC05F-AD93-48E5-9136-423665B14CBB}">
      <dgm:prSet/>
      <dgm:spPr/>
      <dgm:t>
        <a:bodyPr/>
        <a:lstStyle/>
        <a:p>
          <a:pPr>
            <a:defRPr cap="all"/>
          </a:pPr>
          <a:r>
            <a:rPr lang="en-GB" b="1" i="0"/>
            <a:t>SQL-based.</a:t>
          </a:r>
          <a:r>
            <a:rPr lang="en-GB" b="0" i="0"/>
            <a:t> Users can run SQL queries using Presto. The query engine is open source and optimized for data analysis.</a:t>
          </a:r>
          <a:endParaRPr lang="en-US"/>
        </a:p>
      </dgm:t>
    </dgm:pt>
    <dgm:pt modelId="{91CD763F-CA1E-4CFC-A105-2CE1F7D5F23E}" type="parTrans" cxnId="{4568B1F4-29FB-42D3-AD46-CD5421FDE8B2}">
      <dgm:prSet/>
      <dgm:spPr/>
      <dgm:t>
        <a:bodyPr/>
        <a:lstStyle/>
        <a:p>
          <a:endParaRPr lang="en-US"/>
        </a:p>
      </dgm:t>
    </dgm:pt>
    <dgm:pt modelId="{59AB3797-C24F-4535-95F9-A1DD8787DED9}" type="sibTrans" cxnId="{4568B1F4-29FB-42D3-AD46-CD5421FDE8B2}">
      <dgm:prSet/>
      <dgm:spPr/>
      <dgm:t>
        <a:bodyPr/>
        <a:lstStyle/>
        <a:p>
          <a:endParaRPr lang="en-US"/>
        </a:p>
      </dgm:t>
    </dgm:pt>
    <dgm:pt modelId="{283FFDD4-7B14-4131-B82A-4822B3477750}">
      <dgm:prSet/>
      <dgm:spPr/>
      <dgm:t>
        <a:bodyPr/>
        <a:lstStyle/>
        <a:p>
          <a:pPr>
            <a:defRPr cap="all"/>
          </a:pPr>
          <a:r>
            <a:rPr lang="en-GB" b="1" i="0"/>
            <a:t>Organizations only pay for data scanned.</a:t>
          </a:r>
          <a:r>
            <a:rPr lang="en-GB" b="0" i="0"/>
            <a:t> Pay only for queries that are run. Query costs are $5 per terabyte scanned.</a:t>
          </a:r>
          <a:endParaRPr lang="en-US"/>
        </a:p>
      </dgm:t>
    </dgm:pt>
    <dgm:pt modelId="{EFEBF5A6-528E-472F-9FBC-28EBA46F3ACC}" type="parTrans" cxnId="{6A411E45-9522-45EF-903C-AE0A42C82735}">
      <dgm:prSet/>
      <dgm:spPr/>
      <dgm:t>
        <a:bodyPr/>
        <a:lstStyle/>
        <a:p>
          <a:endParaRPr lang="en-US"/>
        </a:p>
      </dgm:t>
    </dgm:pt>
    <dgm:pt modelId="{ABD8C5F5-1557-42ED-8251-6F4CD8F695B2}" type="sibTrans" cxnId="{6A411E45-9522-45EF-903C-AE0A42C82735}">
      <dgm:prSet/>
      <dgm:spPr/>
      <dgm:t>
        <a:bodyPr/>
        <a:lstStyle/>
        <a:p>
          <a:endParaRPr lang="en-US"/>
        </a:p>
      </dgm:t>
    </dgm:pt>
    <dgm:pt modelId="{CBC5CF61-F129-4175-90FE-EBB9602153EA}">
      <dgm:prSet/>
      <dgm:spPr/>
      <dgm:t>
        <a:bodyPr/>
        <a:lstStyle/>
        <a:p>
          <a:pPr>
            <a:defRPr cap="all"/>
          </a:pPr>
          <a:r>
            <a:rPr lang="en-GB" b="1" i="0"/>
            <a:t>Speed.</a:t>
          </a:r>
          <a:r>
            <a:rPr lang="en-GB" b="0" i="0"/>
            <a:t> Queries are executed in </a:t>
          </a:r>
          <a:r>
            <a:rPr lang="en-GB" b="0" i="0" u="sng">
              <a:hlinkClick xmlns:r="http://schemas.openxmlformats.org/officeDocument/2006/relationships" r:id="rId1"/>
            </a:rPr>
            <a:t>parallel</a:t>
          </a:r>
          <a:r>
            <a:rPr lang="en-GB" b="0" i="0"/>
            <a:t> for large data sets, making complex queries fast.</a:t>
          </a:r>
          <a:endParaRPr lang="en-US"/>
        </a:p>
      </dgm:t>
    </dgm:pt>
    <dgm:pt modelId="{F8ED31C9-5E12-41C6-9958-0CEBF052F2E2}" type="parTrans" cxnId="{16641ABE-604F-47A0-9A5A-D18B95EDCD70}">
      <dgm:prSet/>
      <dgm:spPr/>
      <dgm:t>
        <a:bodyPr/>
        <a:lstStyle/>
        <a:p>
          <a:endParaRPr lang="en-US"/>
        </a:p>
      </dgm:t>
    </dgm:pt>
    <dgm:pt modelId="{01A213F7-2AFE-47A8-900C-AF6353B9FB2D}" type="sibTrans" cxnId="{16641ABE-604F-47A0-9A5A-D18B95EDCD70}">
      <dgm:prSet/>
      <dgm:spPr/>
      <dgm:t>
        <a:bodyPr/>
        <a:lstStyle/>
        <a:p>
          <a:endParaRPr lang="en-US"/>
        </a:p>
      </dgm:t>
    </dgm:pt>
    <dgm:pt modelId="{0783A39C-1110-4A35-922E-84A605DB4398}">
      <dgm:prSet/>
      <dgm:spPr/>
      <dgm:t>
        <a:bodyPr/>
        <a:lstStyle/>
        <a:p>
          <a:pPr>
            <a:defRPr cap="all"/>
          </a:pPr>
          <a:r>
            <a:rPr lang="en-GB" b="1" i="0"/>
            <a:t>An open architecture.</a:t>
          </a:r>
          <a:r>
            <a:rPr lang="en-GB" b="0" i="0"/>
            <a:t> Users are not limited to AWS-specific software, avoiding vendor lock-in.</a:t>
          </a:r>
          <a:endParaRPr lang="en-US"/>
        </a:p>
      </dgm:t>
    </dgm:pt>
    <dgm:pt modelId="{3D2E226C-B316-498A-B7B7-FFF5047AAF82}" type="parTrans" cxnId="{FE9413BF-BA84-42BF-9E04-211B94161665}">
      <dgm:prSet/>
      <dgm:spPr/>
      <dgm:t>
        <a:bodyPr/>
        <a:lstStyle/>
        <a:p>
          <a:endParaRPr lang="en-US"/>
        </a:p>
      </dgm:t>
    </dgm:pt>
    <dgm:pt modelId="{B3280EB9-A71D-48A9-94D8-3F3CBE4121F8}" type="sibTrans" cxnId="{FE9413BF-BA84-42BF-9E04-211B94161665}">
      <dgm:prSet/>
      <dgm:spPr/>
      <dgm:t>
        <a:bodyPr/>
        <a:lstStyle/>
        <a:p>
          <a:endParaRPr lang="en-US"/>
        </a:p>
      </dgm:t>
    </dgm:pt>
    <dgm:pt modelId="{4F657CC9-9019-481A-81A2-C34911616176}">
      <dgm:prSet/>
      <dgm:spPr/>
      <dgm:t>
        <a:bodyPr/>
        <a:lstStyle/>
        <a:p>
          <a:pPr>
            <a:defRPr cap="all"/>
          </a:pPr>
          <a:r>
            <a:rPr lang="en-GB" b="1" i="0"/>
            <a:t>Flexibility.</a:t>
          </a:r>
          <a:r>
            <a:rPr lang="en-GB" b="0" i="0"/>
            <a:t> Users can run multiple queries simultaneously.</a:t>
          </a:r>
          <a:endParaRPr lang="en-US"/>
        </a:p>
      </dgm:t>
    </dgm:pt>
    <dgm:pt modelId="{00611F46-B78E-4F63-83E9-AA972073F949}" type="parTrans" cxnId="{86A02143-2F0F-4C48-A3DA-89B6A0C545C6}">
      <dgm:prSet/>
      <dgm:spPr/>
      <dgm:t>
        <a:bodyPr/>
        <a:lstStyle/>
        <a:p>
          <a:endParaRPr lang="en-US"/>
        </a:p>
      </dgm:t>
    </dgm:pt>
    <dgm:pt modelId="{49B1B75E-C307-446F-89EC-E7642A4A5B20}" type="sibTrans" cxnId="{86A02143-2F0F-4C48-A3DA-89B6A0C545C6}">
      <dgm:prSet/>
      <dgm:spPr/>
      <dgm:t>
        <a:bodyPr/>
        <a:lstStyle/>
        <a:p>
          <a:endParaRPr lang="en-US"/>
        </a:p>
      </dgm:t>
    </dgm:pt>
    <dgm:pt modelId="{2FE70481-91F7-4723-9DE2-9175E46E8D7F}" type="pres">
      <dgm:prSet presAssocID="{6C57E425-1479-46F5-BB15-EE3E967C8FB8}" presName="root" presStyleCnt="0">
        <dgm:presLayoutVars>
          <dgm:dir/>
          <dgm:resizeHandles val="exact"/>
        </dgm:presLayoutVars>
      </dgm:prSet>
      <dgm:spPr/>
    </dgm:pt>
    <dgm:pt modelId="{68E83DF4-3E92-4900-A608-4A763184071C}" type="pres">
      <dgm:prSet presAssocID="{120B8AD8-D3B4-4494-9589-C8EC48B97B92}" presName="compNode" presStyleCnt="0"/>
      <dgm:spPr/>
    </dgm:pt>
    <dgm:pt modelId="{97803081-80E2-4B2B-886B-59335D001BB1}" type="pres">
      <dgm:prSet presAssocID="{120B8AD8-D3B4-4494-9589-C8EC48B97B92}" presName="iconBgRect" presStyleLbl="bgShp" presStyleIdx="0" presStyleCnt="6"/>
      <dgm:spPr/>
    </dgm:pt>
    <dgm:pt modelId="{756C1543-60DF-4984-AE3C-273655D611D4}" type="pres">
      <dgm:prSet presAssocID="{120B8AD8-D3B4-4494-9589-C8EC48B97B92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6CEAB61-4732-4F00-B69B-8F3BC11E3AF7}" type="pres">
      <dgm:prSet presAssocID="{120B8AD8-D3B4-4494-9589-C8EC48B97B92}" presName="spaceRect" presStyleCnt="0"/>
      <dgm:spPr/>
    </dgm:pt>
    <dgm:pt modelId="{8D39B3A5-428B-42E6-ACB7-9D8FE644EAD6}" type="pres">
      <dgm:prSet presAssocID="{120B8AD8-D3B4-4494-9589-C8EC48B97B92}" presName="textRect" presStyleLbl="revTx" presStyleIdx="0" presStyleCnt="6">
        <dgm:presLayoutVars>
          <dgm:chMax val="1"/>
          <dgm:chPref val="1"/>
        </dgm:presLayoutVars>
      </dgm:prSet>
      <dgm:spPr/>
    </dgm:pt>
    <dgm:pt modelId="{EE9561B8-66B9-4829-A112-3CA64FDDD2ED}" type="pres">
      <dgm:prSet presAssocID="{EFA2DA99-48E9-485E-A841-2F392637DFC7}" presName="sibTrans" presStyleCnt="0"/>
      <dgm:spPr/>
    </dgm:pt>
    <dgm:pt modelId="{849D6ABC-562B-4268-AD6A-A6D9EF88874B}" type="pres">
      <dgm:prSet presAssocID="{1B1AC05F-AD93-48E5-9136-423665B14CBB}" presName="compNode" presStyleCnt="0"/>
      <dgm:spPr/>
    </dgm:pt>
    <dgm:pt modelId="{BE07D644-0091-4419-9F28-7888A1F9668C}" type="pres">
      <dgm:prSet presAssocID="{1B1AC05F-AD93-48E5-9136-423665B14CBB}" presName="iconBgRect" presStyleLbl="bgShp" presStyleIdx="1" presStyleCnt="6"/>
      <dgm:spPr/>
    </dgm:pt>
    <dgm:pt modelId="{86CA06A2-7FCE-40C7-8F18-F7E7A4FCA13C}" type="pres">
      <dgm:prSet presAssocID="{1B1AC05F-AD93-48E5-9136-423665B14CBB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7500A9-1EFB-4194-BCEF-EFB40778D576}" type="pres">
      <dgm:prSet presAssocID="{1B1AC05F-AD93-48E5-9136-423665B14CBB}" presName="spaceRect" presStyleCnt="0"/>
      <dgm:spPr/>
    </dgm:pt>
    <dgm:pt modelId="{186F1A2A-C9C0-43F1-A981-70AF41A5DEC2}" type="pres">
      <dgm:prSet presAssocID="{1B1AC05F-AD93-48E5-9136-423665B14CBB}" presName="textRect" presStyleLbl="revTx" presStyleIdx="1" presStyleCnt="6">
        <dgm:presLayoutVars>
          <dgm:chMax val="1"/>
          <dgm:chPref val="1"/>
        </dgm:presLayoutVars>
      </dgm:prSet>
      <dgm:spPr/>
    </dgm:pt>
    <dgm:pt modelId="{C4B91794-6D6A-488D-B3C7-E44C0BAC5453}" type="pres">
      <dgm:prSet presAssocID="{59AB3797-C24F-4535-95F9-A1DD8787DED9}" presName="sibTrans" presStyleCnt="0"/>
      <dgm:spPr/>
    </dgm:pt>
    <dgm:pt modelId="{AB7D3BED-FD18-49EC-9A84-E9F9A691243C}" type="pres">
      <dgm:prSet presAssocID="{283FFDD4-7B14-4131-B82A-4822B3477750}" presName="compNode" presStyleCnt="0"/>
      <dgm:spPr/>
    </dgm:pt>
    <dgm:pt modelId="{A3B623AA-77E9-4020-8B17-11B23F51B1D7}" type="pres">
      <dgm:prSet presAssocID="{283FFDD4-7B14-4131-B82A-4822B3477750}" presName="iconBgRect" presStyleLbl="bgShp" presStyleIdx="2" presStyleCnt="6"/>
      <dgm:spPr/>
    </dgm:pt>
    <dgm:pt modelId="{574FAB48-ACFC-46B6-9E90-FEE1B25E39A3}" type="pres">
      <dgm:prSet presAssocID="{283FFDD4-7B14-4131-B82A-4822B3477750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67F49E1-F6BD-41B7-9879-9B2010E0AD29}" type="pres">
      <dgm:prSet presAssocID="{283FFDD4-7B14-4131-B82A-4822B3477750}" presName="spaceRect" presStyleCnt="0"/>
      <dgm:spPr/>
    </dgm:pt>
    <dgm:pt modelId="{2BF16D35-4C9C-4AFB-84B5-C3D4095CBE9A}" type="pres">
      <dgm:prSet presAssocID="{283FFDD4-7B14-4131-B82A-4822B3477750}" presName="textRect" presStyleLbl="revTx" presStyleIdx="2" presStyleCnt="6">
        <dgm:presLayoutVars>
          <dgm:chMax val="1"/>
          <dgm:chPref val="1"/>
        </dgm:presLayoutVars>
      </dgm:prSet>
      <dgm:spPr/>
    </dgm:pt>
    <dgm:pt modelId="{ED4742EC-D61C-4AE3-BA18-D67EA8ECCEA0}" type="pres">
      <dgm:prSet presAssocID="{ABD8C5F5-1557-42ED-8251-6F4CD8F695B2}" presName="sibTrans" presStyleCnt="0"/>
      <dgm:spPr/>
    </dgm:pt>
    <dgm:pt modelId="{849C058D-A3C0-448B-BB9F-179A78166DDB}" type="pres">
      <dgm:prSet presAssocID="{CBC5CF61-F129-4175-90FE-EBB9602153EA}" presName="compNode" presStyleCnt="0"/>
      <dgm:spPr/>
    </dgm:pt>
    <dgm:pt modelId="{E8B16DA3-DB28-4823-892C-DB5D9DC70D8C}" type="pres">
      <dgm:prSet presAssocID="{CBC5CF61-F129-4175-90FE-EBB9602153EA}" presName="iconBgRect" presStyleLbl="bgShp" presStyleIdx="3" presStyleCnt="6"/>
      <dgm:spPr/>
    </dgm:pt>
    <dgm:pt modelId="{CB2679C1-3B08-43B8-BF33-AD8D790C21FB}" type="pres">
      <dgm:prSet presAssocID="{CBC5CF61-F129-4175-90FE-EBB9602153EA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38FB9ED-6782-4332-AB3B-EFDC137DF6EB}" type="pres">
      <dgm:prSet presAssocID="{CBC5CF61-F129-4175-90FE-EBB9602153EA}" presName="spaceRect" presStyleCnt="0"/>
      <dgm:spPr/>
    </dgm:pt>
    <dgm:pt modelId="{C6C3D097-8402-4556-A044-56F6D3EE72B0}" type="pres">
      <dgm:prSet presAssocID="{CBC5CF61-F129-4175-90FE-EBB9602153EA}" presName="textRect" presStyleLbl="revTx" presStyleIdx="3" presStyleCnt="6">
        <dgm:presLayoutVars>
          <dgm:chMax val="1"/>
          <dgm:chPref val="1"/>
        </dgm:presLayoutVars>
      </dgm:prSet>
      <dgm:spPr/>
    </dgm:pt>
    <dgm:pt modelId="{B44A1859-4F33-4E1E-B739-F70004B246B8}" type="pres">
      <dgm:prSet presAssocID="{01A213F7-2AFE-47A8-900C-AF6353B9FB2D}" presName="sibTrans" presStyleCnt="0"/>
      <dgm:spPr/>
    </dgm:pt>
    <dgm:pt modelId="{124FC7FD-3914-4D81-8157-99DE5C2B8AFA}" type="pres">
      <dgm:prSet presAssocID="{0783A39C-1110-4A35-922E-84A605DB4398}" presName="compNode" presStyleCnt="0"/>
      <dgm:spPr/>
    </dgm:pt>
    <dgm:pt modelId="{BA698AE5-C163-40FE-87FF-1A19A96D6FF9}" type="pres">
      <dgm:prSet presAssocID="{0783A39C-1110-4A35-922E-84A605DB4398}" presName="iconBgRect" presStyleLbl="bgShp" presStyleIdx="4" presStyleCnt="6"/>
      <dgm:spPr/>
    </dgm:pt>
    <dgm:pt modelId="{38881055-86E4-4FDE-8407-E36B0501ED5A}" type="pres">
      <dgm:prSet presAssocID="{0783A39C-1110-4A35-922E-84A605DB4398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B091A38-4C57-41D9-A0B4-18EA292D1DFC}" type="pres">
      <dgm:prSet presAssocID="{0783A39C-1110-4A35-922E-84A605DB4398}" presName="spaceRect" presStyleCnt="0"/>
      <dgm:spPr/>
    </dgm:pt>
    <dgm:pt modelId="{9029A458-CC3A-43A4-A179-2AE639A59BF5}" type="pres">
      <dgm:prSet presAssocID="{0783A39C-1110-4A35-922E-84A605DB4398}" presName="textRect" presStyleLbl="revTx" presStyleIdx="4" presStyleCnt="6">
        <dgm:presLayoutVars>
          <dgm:chMax val="1"/>
          <dgm:chPref val="1"/>
        </dgm:presLayoutVars>
      </dgm:prSet>
      <dgm:spPr/>
    </dgm:pt>
    <dgm:pt modelId="{F0D6D801-F3B0-483C-BC85-FDADCBD17834}" type="pres">
      <dgm:prSet presAssocID="{B3280EB9-A71D-48A9-94D8-3F3CBE4121F8}" presName="sibTrans" presStyleCnt="0"/>
      <dgm:spPr/>
    </dgm:pt>
    <dgm:pt modelId="{9525C4CF-268F-488C-B33C-203CD45DA33D}" type="pres">
      <dgm:prSet presAssocID="{4F657CC9-9019-481A-81A2-C34911616176}" presName="compNode" presStyleCnt="0"/>
      <dgm:spPr/>
    </dgm:pt>
    <dgm:pt modelId="{19512656-930E-4B4A-B482-0EA91D26C3CF}" type="pres">
      <dgm:prSet presAssocID="{4F657CC9-9019-481A-81A2-C34911616176}" presName="iconBgRect" presStyleLbl="bgShp" presStyleIdx="5" presStyleCnt="6"/>
      <dgm:spPr/>
    </dgm:pt>
    <dgm:pt modelId="{46EC4C76-A4A3-4D0D-84EB-21338EF97A1D}" type="pres">
      <dgm:prSet presAssocID="{4F657CC9-9019-481A-81A2-C34911616176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F5A85FB-F536-497E-8DC6-16F9958A4DC4}" type="pres">
      <dgm:prSet presAssocID="{4F657CC9-9019-481A-81A2-C34911616176}" presName="spaceRect" presStyleCnt="0"/>
      <dgm:spPr/>
    </dgm:pt>
    <dgm:pt modelId="{B4F614E9-5056-4008-8CAC-9AE3AAC3FC4B}" type="pres">
      <dgm:prSet presAssocID="{4F657CC9-9019-481A-81A2-C3491161617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73C1A01-611E-4503-A5EC-631005FE54B7}" type="presOf" srcId="{0783A39C-1110-4A35-922E-84A605DB4398}" destId="{9029A458-CC3A-43A4-A179-2AE639A59BF5}" srcOrd="0" destOrd="0" presId="urn:microsoft.com/office/officeart/2018/5/layout/IconCircleLabelList"/>
    <dgm:cxn modelId="{86A02143-2F0F-4C48-A3DA-89B6A0C545C6}" srcId="{6C57E425-1479-46F5-BB15-EE3E967C8FB8}" destId="{4F657CC9-9019-481A-81A2-C34911616176}" srcOrd="5" destOrd="0" parTransId="{00611F46-B78E-4F63-83E9-AA972073F949}" sibTransId="{49B1B75E-C307-446F-89EC-E7642A4A5B20}"/>
    <dgm:cxn modelId="{6A411E45-9522-45EF-903C-AE0A42C82735}" srcId="{6C57E425-1479-46F5-BB15-EE3E967C8FB8}" destId="{283FFDD4-7B14-4131-B82A-4822B3477750}" srcOrd="2" destOrd="0" parTransId="{EFEBF5A6-528E-472F-9FBC-28EBA46F3ACC}" sibTransId="{ABD8C5F5-1557-42ED-8251-6F4CD8F695B2}"/>
    <dgm:cxn modelId="{0243E448-D028-411E-B15A-3E293113C30C}" type="presOf" srcId="{120B8AD8-D3B4-4494-9589-C8EC48B97B92}" destId="{8D39B3A5-428B-42E6-ACB7-9D8FE644EAD6}" srcOrd="0" destOrd="0" presId="urn:microsoft.com/office/officeart/2018/5/layout/IconCircleLabelList"/>
    <dgm:cxn modelId="{69BF7949-4221-4E6F-97B5-423BA2056FFF}" type="presOf" srcId="{6C57E425-1479-46F5-BB15-EE3E967C8FB8}" destId="{2FE70481-91F7-4723-9DE2-9175E46E8D7F}" srcOrd="0" destOrd="0" presId="urn:microsoft.com/office/officeart/2018/5/layout/IconCircleLabelList"/>
    <dgm:cxn modelId="{532C8157-2E68-42AF-AD0F-120C40F87D4F}" srcId="{6C57E425-1479-46F5-BB15-EE3E967C8FB8}" destId="{120B8AD8-D3B4-4494-9589-C8EC48B97B92}" srcOrd="0" destOrd="0" parTransId="{67404605-B37E-4FC0-AF2E-37C3360D5F0A}" sibTransId="{EFA2DA99-48E9-485E-A841-2F392637DFC7}"/>
    <dgm:cxn modelId="{AAAF4D67-368D-4E45-893B-E26BEDB04BCF}" type="presOf" srcId="{4F657CC9-9019-481A-81A2-C34911616176}" destId="{B4F614E9-5056-4008-8CAC-9AE3AAC3FC4B}" srcOrd="0" destOrd="0" presId="urn:microsoft.com/office/officeart/2018/5/layout/IconCircleLabelList"/>
    <dgm:cxn modelId="{5E8AE492-A106-4550-A75A-ED046297A7FC}" type="presOf" srcId="{283FFDD4-7B14-4131-B82A-4822B3477750}" destId="{2BF16D35-4C9C-4AFB-84B5-C3D4095CBE9A}" srcOrd="0" destOrd="0" presId="urn:microsoft.com/office/officeart/2018/5/layout/IconCircleLabelList"/>
    <dgm:cxn modelId="{68D7B3A9-8EBE-4BC5-ACDB-F96E91BCAC1D}" type="presOf" srcId="{CBC5CF61-F129-4175-90FE-EBB9602153EA}" destId="{C6C3D097-8402-4556-A044-56F6D3EE72B0}" srcOrd="0" destOrd="0" presId="urn:microsoft.com/office/officeart/2018/5/layout/IconCircleLabelList"/>
    <dgm:cxn modelId="{A71C94AA-BC49-4753-821D-C7795C20E5DA}" type="presOf" srcId="{1B1AC05F-AD93-48E5-9136-423665B14CBB}" destId="{186F1A2A-C9C0-43F1-A981-70AF41A5DEC2}" srcOrd="0" destOrd="0" presId="urn:microsoft.com/office/officeart/2018/5/layout/IconCircleLabelList"/>
    <dgm:cxn modelId="{16641ABE-604F-47A0-9A5A-D18B95EDCD70}" srcId="{6C57E425-1479-46F5-BB15-EE3E967C8FB8}" destId="{CBC5CF61-F129-4175-90FE-EBB9602153EA}" srcOrd="3" destOrd="0" parTransId="{F8ED31C9-5E12-41C6-9958-0CEBF052F2E2}" sibTransId="{01A213F7-2AFE-47A8-900C-AF6353B9FB2D}"/>
    <dgm:cxn modelId="{FE9413BF-BA84-42BF-9E04-211B94161665}" srcId="{6C57E425-1479-46F5-BB15-EE3E967C8FB8}" destId="{0783A39C-1110-4A35-922E-84A605DB4398}" srcOrd="4" destOrd="0" parTransId="{3D2E226C-B316-498A-B7B7-FFF5047AAF82}" sibTransId="{B3280EB9-A71D-48A9-94D8-3F3CBE4121F8}"/>
    <dgm:cxn modelId="{4568B1F4-29FB-42D3-AD46-CD5421FDE8B2}" srcId="{6C57E425-1479-46F5-BB15-EE3E967C8FB8}" destId="{1B1AC05F-AD93-48E5-9136-423665B14CBB}" srcOrd="1" destOrd="0" parTransId="{91CD763F-CA1E-4CFC-A105-2CE1F7D5F23E}" sibTransId="{59AB3797-C24F-4535-95F9-A1DD8787DED9}"/>
    <dgm:cxn modelId="{8DEA50B7-C250-4861-9364-551380BB4E6D}" type="presParOf" srcId="{2FE70481-91F7-4723-9DE2-9175E46E8D7F}" destId="{68E83DF4-3E92-4900-A608-4A763184071C}" srcOrd="0" destOrd="0" presId="urn:microsoft.com/office/officeart/2018/5/layout/IconCircleLabelList"/>
    <dgm:cxn modelId="{D879C13A-064D-4556-BDB0-A283B8971EA7}" type="presParOf" srcId="{68E83DF4-3E92-4900-A608-4A763184071C}" destId="{97803081-80E2-4B2B-886B-59335D001BB1}" srcOrd="0" destOrd="0" presId="urn:microsoft.com/office/officeart/2018/5/layout/IconCircleLabelList"/>
    <dgm:cxn modelId="{8A136932-4BAA-4271-AB33-7F53F477D611}" type="presParOf" srcId="{68E83DF4-3E92-4900-A608-4A763184071C}" destId="{756C1543-60DF-4984-AE3C-273655D611D4}" srcOrd="1" destOrd="0" presId="urn:microsoft.com/office/officeart/2018/5/layout/IconCircleLabelList"/>
    <dgm:cxn modelId="{FEB485DB-0757-4B35-A2AD-8D1E04FCAB47}" type="presParOf" srcId="{68E83DF4-3E92-4900-A608-4A763184071C}" destId="{A6CEAB61-4732-4F00-B69B-8F3BC11E3AF7}" srcOrd="2" destOrd="0" presId="urn:microsoft.com/office/officeart/2018/5/layout/IconCircleLabelList"/>
    <dgm:cxn modelId="{649DB177-3EFF-42A7-B62C-B34A83B3D78E}" type="presParOf" srcId="{68E83DF4-3E92-4900-A608-4A763184071C}" destId="{8D39B3A5-428B-42E6-ACB7-9D8FE644EAD6}" srcOrd="3" destOrd="0" presId="urn:microsoft.com/office/officeart/2018/5/layout/IconCircleLabelList"/>
    <dgm:cxn modelId="{5DC78D71-197D-42E8-A2ED-5EB672A603D6}" type="presParOf" srcId="{2FE70481-91F7-4723-9DE2-9175E46E8D7F}" destId="{EE9561B8-66B9-4829-A112-3CA64FDDD2ED}" srcOrd="1" destOrd="0" presId="urn:microsoft.com/office/officeart/2018/5/layout/IconCircleLabelList"/>
    <dgm:cxn modelId="{61BF17A6-5A5E-4B0D-9422-3F320CE38C4E}" type="presParOf" srcId="{2FE70481-91F7-4723-9DE2-9175E46E8D7F}" destId="{849D6ABC-562B-4268-AD6A-A6D9EF88874B}" srcOrd="2" destOrd="0" presId="urn:microsoft.com/office/officeart/2018/5/layout/IconCircleLabelList"/>
    <dgm:cxn modelId="{9ECC78D7-1265-433C-80D5-542F2E73D816}" type="presParOf" srcId="{849D6ABC-562B-4268-AD6A-A6D9EF88874B}" destId="{BE07D644-0091-4419-9F28-7888A1F9668C}" srcOrd="0" destOrd="0" presId="urn:microsoft.com/office/officeart/2018/5/layout/IconCircleLabelList"/>
    <dgm:cxn modelId="{48338D8A-29A5-466A-AC8D-624E4F5C006C}" type="presParOf" srcId="{849D6ABC-562B-4268-AD6A-A6D9EF88874B}" destId="{86CA06A2-7FCE-40C7-8F18-F7E7A4FCA13C}" srcOrd="1" destOrd="0" presId="urn:microsoft.com/office/officeart/2018/5/layout/IconCircleLabelList"/>
    <dgm:cxn modelId="{8B1F99FA-1C8F-4F4D-9B25-814F4429768A}" type="presParOf" srcId="{849D6ABC-562B-4268-AD6A-A6D9EF88874B}" destId="{1D7500A9-1EFB-4194-BCEF-EFB40778D576}" srcOrd="2" destOrd="0" presId="urn:microsoft.com/office/officeart/2018/5/layout/IconCircleLabelList"/>
    <dgm:cxn modelId="{4F3FF4A9-068E-4328-8983-89835CAE460E}" type="presParOf" srcId="{849D6ABC-562B-4268-AD6A-A6D9EF88874B}" destId="{186F1A2A-C9C0-43F1-A981-70AF41A5DEC2}" srcOrd="3" destOrd="0" presId="urn:microsoft.com/office/officeart/2018/5/layout/IconCircleLabelList"/>
    <dgm:cxn modelId="{5081773F-4B7A-4F8D-B08A-CAD84643A099}" type="presParOf" srcId="{2FE70481-91F7-4723-9DE2-9175E46E8D7F}" destId="{C4B91794-6D6A-488D-B3C7-E44C0BAC5453}" srcOrd="3" destOrd="0" presId="urn:microsoft.com/office/officeart/2018/5/layout/IconCircleLabelList"/>
    <dgm:cxn modelId="{70C127C7-7EAF-4833-AD00-1E96C856A2B4}" type="presParOf" srcId="{2FE70481-91F7-4723-9DE2-9175E46E8D7F}" destId="{AB7D3BED-FD18-49EC-9A84-E9F9A691243C}" srcOrd="4" destOrd="0" presId="urn:microsoft.com/office/officeart/2018/5/layout/IconCircleLabelList"/>
    <dgm:cxn modelId="{58C73708-91D9-4846-964B-0EB9C9AB9FC2}" type="presParOf" srcId="{AB7D3BED-FD18-49EC-9A84-E9F9A691243C}" destId="{A3B623AA-77E9-4020-8B17-11B23F51B1D7}" srcOrd="0" destOrd="0" presId="urn:microsoft.com/office/officeart/2018/5/layout/IconCircleLabelList"/>
    <dgm:cxn modelId="{0100A9B6-217F-4C28-87DB-6B3DC4140BF1}" type="presParOf" srcId="{AB7D3BED-FD18-49EC-9A84-E9F9A691243C}" destId="{574FAB48-ACFC-46B6-9E90-FEE1B25E39A3}" srcOrd="1" destOrd="0" presId="urn:microsoft.com/office/officeart/2018/5/layout/IconCircleLabelList"/>
    <dgm:cxn modelId="{AE7AACD4-5F42-4099-A48A-F14827F9A094}" type="presParOf" srcId="{AB7D3BED-FD18-49EC-9A84-E9F9A691243C}" destId="{F67F49E1-F6BD-41B7-9879-9B2010E0AD29}" srcOrd="2" destOrd="0" presId="urn:microsoft.com/office/officeart/2018/5/layout/IconCircleLabelList"/>
    <dgm:cxn modelId="{3DE20519-4ECF-4E53-9EDD-CC600E99A3BB}" type="presParOf" srcId="{AB7D3BED-FD18-49EC-9A84-E9F9A691243C}" destId="{2BF16D35-4C9C-4AFB-84B5-C3D4095CBE9A}" srcOrd="3" destOrd="0" presId="urn:microsoft.com/office/officeart/2018/5/layout/IconCircleLabelList"/>
    <dgm:cxn modelId="{D521B644-AD22-4D89-A18A-DD3EDDACFB53}" type="presParOf" srcId="{2FE70481-91F7-4723-9DE2-9175E46E8D7F}" destId="{ED4742EC-D61C-4AE3-BA18-D67EA8ECCEA0}" srcOrd="5" destOrd="0" presId="urn:microsoft.com/office/officeart/2018/5/layout/IconCircleLabelList"/>
    <dgm:cxn modelId="{D4CFDAF3-21FB-4D08-88B1-279FD5CEBE9A}" type="presParOf" srcId="{2FE70481-91F7-4723-9DE2-9175E46E8D7F}" destId="{849C058D-A3C0-448B-BB9F-179A78166DDB}" srcOrd="6" destOrd="0" presId="urn:microsoft.com/office/officeart/2018/5/layout/IconCircleLabelList"/>
    <dgm:cxn modelId="{BE1B919E-5442-41BA-AC31-67825B5C6EE4}" type="presParOf" srcId="{849C058D-A3C0-448B-BB9F-179A78166DDB}" destId="{E8B16DA3-DB28-4823-892C-DB5D9DC70D8C}" srcOrd="0" destOrd="0" presId="urn:microsoft.com/office/officeart/2018/5/layout/IconCircleLabelList"/>
    <dgm:cxn modelId="{1BDA88BC-E138-4DB6-B7DD-02EFF4FCA156}" type="presParOf" srcId="{849C058D-A3C0-448B-BB9F-179A78166DDB}" destId="{CB2679C1-3B08-43B8-BF33-AD8D790C21FB}" srcOrd="1" destOrd="0" presId="urn:microsoft.com/office/officeart/2018/5/layout/IconCircleLabelList"/>
    <dgm:cxn modelId="{0A212D6B-1B7C-4427-941C-978668B25994}" type="presParOf" srcId="{849C058D-A3C0-448B-BB9F-179A78166DDB}" destId="{438FB9ED-6782-4332-AB3B-EFDC137DF6EB}" srcOrd="2" destOrd="0" presId="urn:microsoft.com/office/officeart/2018/5/layout/IconCircleLabelList"/>
    <dgm:cxn modelId="{DBA8F314-4D23-42AE-9E23-B8A1513D1B62}" type="presParOf" srcId="{849C058D-A3C0-448B-BB9F-179A78166DDB}" destId="{C6C3D097-8402-4556-A044-56F6D3EE72B0}" srcOrd="3" destOrd="0" presId="urn:microsoft.com/office/officeart/2018/5/layout/IconCircleLabelList"/>
    <dgm:cxn modelId="{4E98499F-0C1A-4348-BB06-A48B4D0172CB}" type="presParOf" srcId="{2FE70481-91F7-4723-9DE2-9175E46E8D7F}" destId="{B44A1859-4F33-4E1E-B739-F70004B246B8}" srcOrd="7" destOrd="0" presId="urn:microsoft.com/office/officeart/2018/5/layout/IconCircleLabelList"/>
    <dgm:cxn modelId="{0665A88D-1482-4233-A649-A66AD5864E2E}" type="presParOf" srcId="{2FE70481-91F7-4723-9DE2-9175E46E8D7F}" destId="{124FC7FD-3914-4D81-8157-99DE5C2B8AFA}" srcOrd="8" destOrd="0" presId="urn:microsoft.com/office/officeart/2018/5/layout/IconCircleLabelList"/>
    <dgm:cxn modelId="{7A86A528-484E-477B-8AB1-40CC7240B41E}" type="presParOf" srcId="{124FC7FD-3914-4D81-8157-99DE5C2B8AFA}" destId="{BA698AE5-C163-40FE-87FF-1A19A96D6FF9}" srcOrd="0" destOrd="0" presId="urn:microsoft.com/office/officeart/2018/5/layout/IconCircleLabelList"/>
    <dgm:cxn modelId="{67401F50-A9F1-412B-A03E-80358D1F78A2}" type="presParOf" srcId="{124FC7FD-3914-4D81-8157-99DE5C2B8AFA}" destId="{38881055-86E4-4FDE-8407-E36B0501ED5A}" srcOrd="1" destOrd="0" presId="urn:microsoft.com/office/officeart/2018/5/layout/IconCircleLabelList"/>
    <dgm:cxn modelId="{8990A5C8-D453-49D0-987D-ADC1014483E4}" type="presParOf" srcId="{124FC7FD-3914-4D81-8157-99DE5C2B8AFA}" destId="{7B091A38-4C57-41D9-A0B4-18EA292D1DFC}" srcOrd="2" destOrd="0" presId="urn:microsoft.com/office/officeart/2018/5/layout/IconCircleLabelList"/>
    <dgm:cxn modelId="{3AC5A626-E8B7-4C2F-AB48-72925C73E39D}" type="presParOf" srcId="{124FC7FD-3914-4D81-8157-99DE5C2B8AFA}" destId="{9029A458-CC3A-43A4-A179-2AE639A59BF5}" srcOrd="3" destOrd="0" presId="urn:microsoft.com/office/officeart/2018/5/layout/IconCircleLabelList"/>
    <dgm:cxn modelId="{25A32FAD-947F-490C-A204-D17DE5AAC7E9}" type="presParOf" srcId="{2FE70481-91F7-4723-9DE2-9175E46E8D7F}" destId="{F0D6D801-F3B0-483C-BC85-FDADCBD17834}" srcOrd="9" destOrd="0" presId="urn:microsoft.com/office/officeart/2018/5/layout/IconCircleLabelList"/>
    <dgm:cxn modelId="{EF854801-DE0B-4E3C-A12F-C20AE105133F}" type="presParOf" srcId="{2FE70481-91F7-4723-9DE2-9175E46E8D7F}" destId="{9525C4CF-268F-488C-B33C-203CD45DA33D}" srcOrd="10" destOrd="0" presId="urn:microsoft.com/office/officeart/2018/5/layout/IconCircleLabelList"/>
    <dgm:cxn modelId="{F4B8C64C-0312-4F58-85E3-FC6A8AD1E84A}" type="presParOf" srcId="{9525C4CF-268F-488C-B33C-203CD45DA33D}" destId="{19512656-930E-4B4A-B482-0EA91D26C3CF}" srcOrd="0" destOrd="0" presId="urn:microsoft.com/office/officeart/2018/5/layout/IconCircleLabelList"/>
    <dgm:cxn modelId="{063C84DB-1542-4467-AF79-B20692B07804}" type="presParOf" srcId="{9525C4CF-268F-488C-B33C-203CD45DA33D}" destId="{46EC4C76-A4A3-4D0D-84EB-21338EF97A1D}" srcOrd="1" destOrd="0" presId="urn:microsoft.com/office/officeart/2018/5/layout/IconCircleLabelList"/>
    <dgm:cxn modelId="{5BD92DF3-F9B0-4499-9B96-A246CE2D32D3}" type="presParOf" srcId="{9525C4CF-268F-488C-B33C-203CD45DA33D}" destId="{1F5A85FB-F536-497E-8DC6-16F9958A4DC4}" srcOrd="2" destOrd="0" presId="urn:microsoft.com/office/officeart/2018/5/layout/IconCircleLabelList"/>
    <dgm:cxn modelId="{732FD8BA-AA22-4AEF-9EA8-399E017D9A2F}" type="presParOf" srcId="{9525C4CF-268F-488C-B33C-203CD45DA33D}" destId="{B4F614E9-5056-4008-8CAC-9AE3AAC3FC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018EA-CFA7-45CB-A921-E3B4E849CF44}">
      <dsp:nvSpPr>
        <dsp:cNvPr id="0" name=""/>
        <dsp:cNvSpPr/>
      </dsp:nvSpPr>
      <dsp:spPr>
        <a:xfrm>
          <a:off x="438504" y="1196669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54ED9-F273-4841-8564-3153ED2E9448}">
      <dsp:nvSpPr>
        <dsp:cNvPr id="0" name=""/>
        <dsp:cNvSpPr/>
      </dsp:nvSpPr>
      <dsp:spPr>
        <a:xfrm>
          <a:off x="1512" y="2181741"/>
          <a:ext cx="1589062" cy="814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No server to manage.</a:t>
          </a:r>
          <a:r>
            <a:rPr lang="en-GB" sz="1100" b="0" i="0" kern="1200"/>
            <a:t> Analysts do not have to manage the underlying infrastructure. The software automatically handles configuration and software updates.</a:t>
          </a:r>
          <a:endParaRPr lang="en-US" sz="1100" kern="1200"/>
        </a:p>
      </dsp:txBody>
      <dsp:txXfrm>
        <a:off x="1512" y="2181741"/>
        <a:ext cx="1589062" cy="814394"/>
      </dsp:txXfrm>
    </dsp:sp>
    <dsp:sp modelId="{B5A4AB2A-B6BE-40F5-8390-087FDF76C74D}">
      <dsp:nvSpPr>
        <dsp:cNvPr id="0" name=""/>
        <dsp:cNvSpPr/>
      </dsp:nvSpPr>
      <dsp:spPr>
        <a:xfrm>
          <a:off x="2305652" y="1196669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82B86-77DF-4D20-BAEF-547940950902}">
      <dsp:nvSpPr>
        <dsp:cNvPr id="0" name=""/>
        <dsp:cNvSpPr/>
      </dsp:nvSpPr>
      <dsp:spPr>
        <a:xfrm>
          <a:off x="1868660" y="2181741"/>
          <a:ext cx="1589062" cy="814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Easy SQL querying.</a:t>
          </a:r>
          <a:r>
            <a:rPr lang="en-GB" sz="1100" b="0" i="0" kern="1200"/>
            <a:t> Athena uses the distributed SQL query engine, Presto, which is optimized for low-latency data analysis.</a:t>
          </a:r>
          <a:endParaRPr lang="en-US" sz="1100" kern="1200"/>
        </a:p>
      </dsp:txBody>
      <dsp:txXfrm>
        <a:off x="1868660" y="2181741"/>
        <a:ext cx="1589062" cy="814394"/>
      </dsp:txXfrm>
    </dsp:sp>
    <dsp:sp modelId="{048F940D-D813-4707-B0B1-D47303EF6721}">
      <dsp:nvSpPr>
        <dsp:cNvPr id="0" name=""/>
        <dsp:cNvSpPr/>
      </dsp:nvSpPr>
      <dsp:spPr>
        <a:xfrm>
          <a:off x="4172801" y="1196669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F14A8-DC35-4994-8074-8908A112EB93}">
      <dsp:nvSpPr>
        <dsp:cNvPr id="0" name=""/>
        <dsp:cNvSpPr/>
      </dsp:nvSpPr>
      <dsp:spPr>
        <a:xfrm>
          <a:off x="3735809" y="2181741"/>
          <a:ext cx="1589062" cy="814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Integrations.</a:t>
          </a:r>
          <a:r>
            <a:rPr lang="en-GB" sz="1100" b="0" i="0" kern="1200"/>
            <a:t> Athena integrates with other Amazon services, including </a:t>
          </a:r>
          <a:r>
            <a:rPr lang="en-GB" sz="1100" b="0" i="0" u="sng" kern="1200">
              <a:hlinkClick xmlns:r="http://schemas.openxmlformats.org/officeDocument/2006/relationships" r:id="rId7"/>
            </a:rPr>
            <a:t>AWS Glue</a:t>
          </a:r>
          <a:r>
            <a:rPr lang="en-GB" sz="1100" b="0" i="0" kern="1200"/>
            <a:t> out of the box, which helps integration with other services.</a:t>
          </a:r>
          <a:endParaRPr lang="en-US" sz="1100" kern="1200"/>
        </a:p>
      </dsp:txBody>
      <dsp:txXfrm>
        <a:off x="3735809" y="2181741"/>
        <a:ext cx="1589062" cy="814394"/>
      </dsp:txXfrm>
    </dsp:sp>
    <dsp:sp modelId="{5EAE6E2B-C2F6-4FE8-82D5-DE44EEF78FAE}">
      <dsp:nvSpPr>
        <dsp:cNvPr id="0" name=""/>
        <dsp:cNvSpPr/>
      </dsp:nvSpPr>
      <dsp:spPr>
        <a:xfrm>
          <a:off x="6039949" y="1196669"/>
          <a:ext cx="715078" cy="71507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49E80-5025-4CFB-9274-3CBD273190C4}">
      <dsp:nvSpPr>
        <dsp:cNvPr id="0" name=""/>
        <dsp:cNvSpPr/>
      </dsp:nvSpPr>
      <dsp:spPr>
        <a:xfrm>
          <a:off x="5602957" y="2181741"/>
          <a:ext cx="1589062" cy="814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Federated queries.</a:t>
          </a:r>
          <a:r>
            <a:rPr lang="en-GB" sz="1100" b="0" i="0" kern="1200"/>
            <a:t> Amazon Athena Federated Query enables Athena to run SQL queries across relational, nonrelational, object and custom data sources.</a:t>
          </a:r>
          <a:endParaRPr lang="en-US" sz="1100" kern="1200"/>
        </a:p>
      </dsp:txBody>
      <dsp:txXfrm>
        <a:off x="5602957" y="2181741"/>
        <a:ext cx="1589062" cy="814394"/>
      </dsp:txXfrm>
    </dsp:sp>
    <dsp:sp modelId="{4C9A83E8-2F33-4B4E-BECA-A0F9C463893D}">
      <dsp:nvSpPr>
        <dsp:cNvPr id="0" name=""/>
        <dsp:cNvSpPr/>
      </dsp:nvSpPr>
      <dsp:spPr>
        <a:xfrm>
          <a:off x="7907098" y="1196669"/>
          <a:ext cx="715078" cy="715078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F807A-D2DA-489D-A72D-D6AA8ABDC0D5}">
      <dsp:nvSpPr>
        <dsp:cNvPr id="0" name=""/>
        <dsp:cNvSpPr/>
      </dsp:nvSpPr>
      <dsp:spPr>
        <a:xfrm>
          <a:off x="7470105" y="2181741"/>
          <a:ext cx="1589062" cy="814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Security.</a:t>
          </a:r>
          <a:r>
            <a:rPr lang="en-GB" sz="1100" b="0" i="0" kern="1200"/>
            <a:t> Athena uses AWS Identity and Access Management (</a:t>
          </a:r>
          <a:r>
            <a:rPr lang="en-GB" sz="1100" b="0" i="0" u="sng" kern="1200">
              <a:hlinkClick xmlns:r="http://schemas.openxmlformats.org/officeDocument/2006/relationships" r:id="rId12"/>
            </a:rPr>
            <a:t>IAM</a:t>
          </a:r>
          <a:r>
            <a:rPr lang="en-GB" sz="1100" b="0" i="0" kern="1200"/>
            <a:t>) policies, Amazon S3 bucket policies and access control lists.</a:t>
          </a:r>
          <a:endParaRPr lang="en-US" sz="1100" kern="1200"/>
        </a:p>
      </dsp:txBody>
      <dsp:txXfrm>
        <a:off x="7470105" y="2181741"/>
        <a:ext cx="1589062" cy="814394"/>
      </dsp:txXfrm>
    </dsp:sp>
    <dsp:sp modelId="{B3B01C68-DF7A-486B-A067-ED04AF1C41A0}">
      <dsp:nvSpPr>
        <dsp:cNvPr id="0" name=""/>
        <dsp:cNvSpPr/>
      </dsp:nvSpPr>
      <dsp:spPr>
        <a:xfrm>
          <a:off x="9774246" y="1196669"/>
          <a:ext cx="715078" cy="71507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14317-DA21-41CB-95DC-6FE9C4CC7376}">
      <dsp:nvSpPr>
        <dsp:cNvPr id="0" name=""/>
        <dsp:cNvSpPr/>
      </dsp:nvSpPr>
      <dsp:spPr>
        <a:xfrm>
          <a:off x="9337254" y="2181741"/>
          <a:ext cx="1589062" cy="814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Machine learning.</a:t>
          </a:r>
          <a:r>
            <a:rPr lang="en-GB" sz="1100" b="0" i="0" kern="1200"/>
            <a:t> Developers can use </a:t>
          </a:r>
          <a:r>
            <a:rPr lang="en-GB" sz="1100" b="0" i="0" u="sng" kern="1200">
              <a:hlinkClick xmlns:r="http://schemas.openxmlformats.org/officeDocument/2006/relationships" r:id="rId15"/>
            </a:rPr>
            <a:t>Amazon SageMaker</a:t>
          </a:r>
          <a:r>
            <a:rPr lang="en-GB" sz="1100" b="0" i="0" kern="1200"/>
            <a:t> to create and deploy machine learning models in Amazon Athena.</a:t>
          </a:r>
          <a:endParaRPr lang="en-US" sz="1100" kern="1200"/>
        </a:p>
      </dsp:txBody>
      <dsp:txXfrm>
        <a:off x="9337254" y="2181741"/>
        <a:ext cx="1589062" cy="814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3081-80E2-4B2B-886B-59335D001BB1}">
      <dsp:nvSpPr>
        <dsp:cNvPr id="0" name=""/>
        <dsp:cNvSpPr/>
      </dsp:nvSpPr>
      <dsp:spPr>
        <a:xfrm>
          <a:off x="311379" y="1113170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C1543-60DF-4984-AE3C-273655D611D4}">
      <dsp:nvSpPr>
        <dsp:cNvPr id="0" name=""/>
        <dsp:cNvSpPr/>
      </dsp:nvSpPr>
      <dsp:spPr>
        <a:xfrm>
          <a:off x="517957" y="1319748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9B3A5-428B-42E6-ACB7-9D8FE644EAD6}">
      <dsp:nvSpPr>
        <dsp:cNvPr id="0" name=""/>
        <dsp:cNvSpPr/>
      </dsp:nvSpPr>
      <dsp:spPr>
        <a:xfrm>
          <a:off x="1512" y="2384420"/>
          <a:ext cx="1589062" cy="69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i="0" kern="1200"/>
            <a:t>Serverless.</a:t>
          </a:r>
          <a:r>
            <a:rPr lang="en-GB" sz="1100" b="0" i="0" kern="1200"/>
            <a:t> There is no need to manage any underlying compute infrastructure to use the tool.</a:t>
          </a:r>
          <a:endParaRPr lang="en-US" sz="1100" kern="1200"/>
        </a:p>
      </dsp:txBody>
      <dsp:txXfrm>
        <a:off x="1512" y="2384420"/>
        <a:ext cx="1589062" cy="695214"/>
      </dsp:txXfrm>
    </dsp:sp>
    <dsp:sp modelId="{BE07D644-0091-4419-9F28-7888A1F9668C}">
      <dsp:nvSpPr>
        <dsp:cNvPr id="0" name=""/>
        <dsp:cNvSpPr/>
      </dsp:nvSpPr>
      <dsp:spPr>
        <a:xfrm>
          <a:off x="2178527" y="1113170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A06A2-7FCE-40C7-8F18-F7E7A4FCA13C}">
      <dsp:nvSpPr>
        <dsp:cNvPr id="0" name=""/>
        <dsp:cNvSpPr/>
      </dsp:nvSpPr>
      <dsp:spPr>
        <a:xfrm>
          <a:off x="2385105" y="1319748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F1A2A-C9C0-43F1-A981-70AF41A5DEC2}">
      <dsp:nvSpPr>
        <dsp:cNvPr id="0" name=""/>
        <dsp:cNvSpPr/>
      </dsp:nvSpPr>
      <dsp:spPr>
        <a:xfrm>
          <a:off x="1868660" y="2384420"/>
          <a:ext cx="1589062" cy="69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i="0" kern="1200"/>
            <a:t>SQL-based.</a:t>
          </a:r>
          <a:r>
            <a:rPr lang="en-GB" sz="1100" b="0" i="0" kern="1200"/>
            <a:t> Users can run SQL queries using Presto. The query engine is open source and optimized for data analysis.</a:t>
          </a:r>
          <a:endParaRPr lang="en-US" sz="1100" kern="1200"/>
        </a:p>
      </dsp:txBody>
      <dsp:txXfrm>
        <a:off x="1868660" y="2384420"/>
        <a:ext cx="1589062" cy="695214"/>
      </dsp:txXfrm>
    </dsp:sp>
    <dsp:sp modelId="{A3B623AA-77E9-4020-8B17-11B23F51B1D7}">
      <dsp:nvSpPr>
        <dsp:cNvPr id="0" name=""/>
        <dsp:cNvSpPr/>
      </dsp:nvSpPr>
      <dsp:spPr>
        <a:xfrm>
          <a:off x="4045676" y="1113170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FAB48-ACFC-46B6-9E90-FEE1B25E39A3}">
      <dsp:nvSpPr>
        <dsp:cNvPr id="0" name=""/>
        <dsp:cNvSpPr/>
      </dsp:nvSpPr>
      <dsp:spPr>
        <a:xfrm>
          <a:off x="4252254" y="1319748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16D35-4C9C-4AFB-84B5-C3D4095CBE9A}">
      <dsp:nvSpPr>
        <dsp:cNvPr id="0" name=""/>
        <dsp:cNvSpPr/>
      </dsp:nvSpPr>
      <dsp:spPr>
        <a:xfrm>
          <a:off x="3735809" y="2384420"/>
          <a:ext cx="1589062" cy="69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i="0" kern="1200"/>
            <a:t>Organizations only pay for data scanned.</a:t>
          </a:r>
          <a:r>
            <a:rPr lang="en-GB" sz="1100" b="0" i="0" kern="1200"/>
            <a:t> Pay only for queries that are run. Query costs are $5 per terabyte scanned.</a:t>
          </a:r>
          <a:endParaRPr lang="en-US" sz="1100" kern="1200"/>
        </a:p>
      </dsp:txBody>
      <dsp:txXfrm>
        <a:off x="3735809" y="2384420"/>
        <a:ext cx="1589062" cy="695214"/>
      </dsp:txXfrm>
    </dsp:sp>
    <dsp:sp modelId="{E8B16DA3-DB28-4823-892C-DB5D9DC70D8C}">
      <dsp:nvSpPr>
        <dsp:cNvPr id="0" name=""/>
        <dsp:cNvSpPr/>
      </dsp:nvSpPr>
      <dsp:spPr>
        <a:xfrm>
          <a:off x="5912824" y="1113170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679C1-3B08-43B8-BF33-AD8D790C21FB}">
      <dsp:nvSpPr>
        <dsp:cNvPr id="0" name=""/>
        <dsp:cNvSpPr/>
      </dsp:nvSpPr>
      <dsp:spPr>
        <a:xfrm>
          <a:off x="6119402" y="1319748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3D097-8402-4556-A044-56F6D3EE72B0}">
      <dsp:nvSpPr>
        <dsp:cNvPr id="0" name=""/>
        <dsp:cNvSpPr/>
      </dsp:nvSpPr>
      <dsp:spPr>
        <a:xfrm>
          <a:off x="5602957" y="2384420"/>
          <a:ext cx="1589062" cy="69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i="0" kern="1200"/>
            <a:t>Speed.</a:t>
          </a:r>
          <a:r>
            <a:rPr lang="en-GB" sz="1100" b="0" i="0" kern="1200"/>
            <a:t> Queries are executed in </a:t>
          </a:r>
          <a:r>
            <a:rPr lang="en-GB" sz="1100" b="0" i="0" u="sng" kern="1200">
              <a:hlinkClick xmlns:r="http://schemas.openxmlformats.org/officeDocument/2006/relationships" r:id="rId9"/>
            </a:rPr>
            <a:t>parallel</a:t>
          </a:r>
          <a:r>
            <a:rPr lang="en-GB" sz="1100" b="0" i="0" kern="1200"/>
            <a:t> for large data sets, making complex queries fast.</a:t>
          </a:r>
          <a:endParaRPr lang="en-US" sz="1100" kern="1200"/>
        </a:p>
      </dsp:txBody>
      <dsp:txXfrm>
        <a:off x="5602957" y="2384420"/>
        <a:ext cx="1589062" cy="695214"/>
      </dsp:txXfrm>
    </dsp:sp>
    <dsp:sp modelId="{BA698AE5-C163-40FE-87FF-1A19A96D6FF9}">
      <dsp:nvSpPr>
        <dsp:cNvPr id="0" name=""/>
        <dsp:cNvSpPr/>
      </dsp:nvSpPr>
      <dsp:spPr>
        <a:xfrm>
          <a:off x="7779973" y="1113170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81055-86E4-4FDE-8407-E36B0501ED5A}">
      <dsp:nvSpPr>
        <dsp:cNvPr id="0" name=""/>
        <dsp:cNvSpPr/>
      </dsp:nvSpPr>
      <dsp:spPr>
        <a:xfrm>
          <a:off x="7986551" y="1319748"/>
          <a:ext cx="556171" cy="55617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9A458-CC3A-43A4-A179-2AE639A59BF5}">
      <dsp:nvSpPr>
        <dsp:cNvPr id="0" name=""/>
        <dsp:cNvSpPr/>
      </dsp:nvSpPr>
      <dsp:spPr>
        <a:xfrm>
          <a:off x="7470105" y="2384420"/>
          <a:ext cx="1589062" cy="69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i="0" kern="1200"/>
            <a:t>An open architecture.</a:t>
          </a:r>
          <a:r>
            <a:rPr lang="en-GB" sz="1100" b="0" i="0" kern="1200"/>
            <a:t> Users are not limited to AWS-specific software, avoiding vendor lock-in.</a:t>
          </a:r>
          <a:endParaRPr lang="en-US" sz="1100" kern="1200"/>
        </a:p>
      </dsp:txBody>
      <dsp:txXfrm>
        <a:off x="7470105" y="2384420"/>
        <a:ext cx="1589062" cy="695214"/>
      </dsp:txXfrm>
    </dsp:sp>
    <dsp:sp modelId="{19512656-930E-4B4A-B482-0EA91D26C3CF}">
      <dsp:nvSpPr>
        <dsp:cNvPr id="0" name=""/>
        <dsp:cNvSpPr/>
      </dsp:nvSpPr>
      <dsp:spPr>
        <a:xfrm>
          <a:off x="9647121" y="1113170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C4C76-A4A3-4D0D-84EB-21338EF97A1D}">
      <dsp:nvSpPr>
        <dsp:cNvPr id="0" name=""/>
        <dsp:cNvSpPr/>
      </dsp:nvSpPr>
      <dsp:spPr>
        <a:xfrm>
          <a:off x="9853699" y="1319748"/>
          <a:ext cx="556171" cy="556171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614E9-5056-4008-8CAC-9AE3AAC3FC4B}">
      <dsp:nvSpPr>
        <dsp:cNvPr id="0" name=""/>
        <dsp:cNvSpPr/>
      </dsp:nvSpPr>
      <dsp:spPr>
        <a:xfrm>
          <a:off x="9337254" y="2384420"/>
          <a:ext cx="1589062" cy="695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i="0" kern="1200"/>
            <a:t>Flexibility.</a:t>
          </a:r>
          <a:r>
            <a:rPr lang="en-GB" sz="1100" b="0" i="0" kern="1200"/>
            <a:t> Users can run multiple queries simultaneously.</a:t>
          </a:r>
          <a:endParaRPr lang="en-US" sz="1100" kern="1200"/>
        </a:p>
      </dsp:txBody>
      <dsp:txXfrm>
        <a:off x="9337254" y="2384420"/>
        <a:ext cx="1589062" cy="695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23365-5A18-4345-8BA8-3F99943D57A6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E0DFE-659B-634F-BF24-1BD322850E2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098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E0DFE-659B-634F-BF24-1BD322850E2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129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torage/definition/parti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searchaws/definition/Glacier-Amazon-Glaci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penbridge.com/blog.openbridge.com/how-to-be-a-hero-with-powerful-parquet-google-and-amazon-f2ae0f35ee0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A2B5D-1489-0AC6-64AF-DC0F56E3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Amazon Athena</a:t>
            </a:r>
          </a:p>
        </p:txBody>
      </p:sp>
      <p:pic>
        <p:nvPicPr>
          <p:cNvPr id="1026" name="Picture 2" descr="Diagram showing how Amazon Athena queries data from data lakes, warehouses, and other sources, running on premises or in the cloud.">
            <a:extLst>
              <a:ext uri="{FF2B5EF4-FFF2-40B4-BE49-F238E27FC236}">
                <a16:creationId xmlns:a16="http://schemas.microsoft.com/office/drawing/2014/main" id="{D49F0154-1F72-5EA2-1B98-BD5F4892B6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8134" y="1514589"/>
            <a:ext cx="8155732" cy="511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1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51175-C5BC-E2CC-B2B4-F5E8E5C5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CH" dirty="0"/>
              <a:t>What is Athena?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D700-5F25-EB98-7811-D239418C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Amazon Athena is a service that enables data analysts to perform interactive queries in the web-based cloud storage service, Amazon Simple Storage Service (S3).</a:t>
            </a:r>
          </a:p>
          <a:p>
            <a:pPr marL="0" indent="0">
              <a:buNone/>
            </a:pPr>
            <a:r>
              <a:rPr lang="en-GB" sz="2000"/>
              <a:t>Athena is used with large-scale data sets.</a:t>
            </a:r>
            <a:endParaRPr lang="en-CH" sz="2000"/>
          </a:p>
        </p:txBody>
      </p:sp>
      <p:pic>
        <p:nvPicPr>
          <p:cNvPr id="2052" name="Picture 4" descr="Data Analysis using Amazon Athena">
            <a:extLst>
              <a:ext uri="{FF2B5EF4-FFF2-40B4-BE49-F238E27FC236}">
                <a16:creationId xmlns:a16="http://schemas.microsoft.com/office/drawing/2014/main" id="{D0999261-C8A0-4F56-9DC1-00655C02A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3045314"/>
            <a:ext cx="4788505" cy="203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9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D71CF-1369-80BB-1149-7BB50637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37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What features does Amazon Athena have?</a:t>
            </a:r>
            <a:endParaRPr lang="en-CH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D33684-B661-3937-0103-41ADF0F60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9052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60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153A0-4737-5DF2-8B86-3C5EFB5B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37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What are the benefits of Amazon Athena?</a:t>
            </a:r>
            <a:endParaRPr lang="en-CH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E0B8C-B5F6-C4C2-D809-F3CCA5754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2620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58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A01D5-8216-B54F-03AF-7C429778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GB" sz="37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What are the limitations of Amazon Athena?</a:t>
            </a:r>
            <a:endParaRPr lang="en-CH" sz="3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3C9A-5E54-2AB0-E0E1-3C3EDB17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Optimization is limited to queries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 For example, data already stored in S3 cannot be optimized.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No indexing options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 Indexing options commonly appear in traditional databases. Without indexing, the operation load on Athena increases, potentially affecting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Efficient queries require </a:t>
            </a:r>
            <a:r>
              <a:rPr lang="en-GB" sz="1400" b="0" i="0" u="sng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partitioning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 In order to enable efficient queries, data must first be partitioned. Partitions must then be managed for what best fits performance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Stored procedures, parameterized queries and Presto federated connectors are not supported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 Amazon Athena Federated Query is needed to connect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When querying a table with thousands of partitions, 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Athena can time out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Source files that start with an underscore or a dot are treated as hidden.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The row and 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column size cannot exceed 32 megabytes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Athena does not support querying data in S3 </a:t>
            </a:r>
            <a:r>
              <a:rPr lang="en-GB" sz="1400" b="0" i="0" u="sng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Glacier</a:t>
            </a:r>
            <a:r>
              <a:rPr lang="en-GB" sz="1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and S3 Glacier Deep Archive storage classes.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3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8DA1B-EFE1-74E3-8C4E-1C0031D0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H" sz="4000">
                <a:solidFill>
                  <a:srgbClr val="FFFFFF"/>
                </a:solidFill>
              </a:rPr>
              <a:t>Athena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67B7-0E18-5EE1-9446-2F26581D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03" y="2210129"/>
            <a:ext cx="3102996" cy="2942639"/>
          </a:xfrm>
        </p:spPr>
        <p:txBody>
          <a:bodyPr>
            <a:normAutofit/>
          </a:bodyPr>
          <a:lstStyle/>
          <a:p>
            <a:pPr marL="0" indent="0" defTabSz="786384">
              <a:spcBef>
                <a:spcPts val="860"/>
              </a:spcBef>
              <a:buNone/>
            </a:pPr>
            <a:r>
              <a:rPr lang="en-CH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importants:</a:t>
            </a:r>
          </a:p>
          <a:p>
            <a:pPr marL="196596" indent="-196596" defTabSz="786384">
              <a:spcBef>
                <a:spcPts val="860"/>
              </a:spcBef>
            </a:pPr>
            <a:r>
              <a:rPr lang="en-GB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CSV (comma-separated value)</a:t>
            </a:r>
          </a:p>
          <a:p>
            <a:pPr marL="196596" indent="-196596" defTabSz="786384">
              <a:spcBef>
                <a:spcPts val="860"/>
              </a:spcBef>
            </a:pPr>
            <a:r>
              <a:rPr lang="en-GB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JSON</a:t>
            </a:r>
          </a:p>
          <a:p>
            <a:pPr marL="196596" indent="-196596" defTabSz="786384">
              <a:spcBef>
                <a:spcPts val="860"/>
              </a:spcBef>
            </a:pPr>
            <a:r>
              <a:rPr lang="en-GB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ORC (Optimized Row Columnar)</a:t>
            </a:r>
          </a:p>
          <a:p>
            <a:pPr marL="196596" indent="-196596" defTabSz="786384">
              <a:spcBef>
                <a:spcPts val="860"/>
              </a:spcBef>
            </a:pPr>
            <a:r>
              <a:rPr lang="en-GB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Apache Parquet and Apache Avro</a:t>
            </a:r>
            <a:endParaRPr lang="en-GB" sz="16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DD8E0-92D0-221A-A303-0D6DD9A9E79B}"/>
              </a:ext>
            </a:extLst>
          </p:cNvPr>
          <p:cNvSpPr txBox="1"/>
          <p:nvPr/>
        </p:nvSpPr>
        <p:spPr>
          <a:xfrm>
            <a:off x="5346150" y="2123089"/>
            <a:ext cx="5261975" cy="806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Athena also supports compressed data in Snappy, </a:t>
            </a:r>
            <a:r>
              <a:rPr lang="en-GB" sz="1548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Zlib</a:t>
            </a:r>
            <a:r>
              <a:rPr lang="en-GB" sz="154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LZO (Lempel-Ziv-</a:t>
            </a:r>
            <a:r>
              <a:rPr lang="en-GB" sz="1548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Oberhumer</a:t>
            </a:r>
            <a:r>
              <a:rPr lang="en-GB" sz="154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) and </a:t>
            </a:r>
            <a:r>
              <a:rPr lang="en-GB" sz="1548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Gzip</a:t>
            </a:r>
            <a:r>
              <a:rPr lang="en-GB" sz="154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(GNU Zip) formats.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D356F-56A0-566F-8C39-97DDB2DD8D49}"/>
              </a:ext>
            </a:extLst>
          </p:cNvPr>
          <p:cNvSpPr txBox="1"/>
          <p:nvPr/>
        </p:nvSpPr>
        <p:spPr>
          <a:xfrm>
            <a:off x="5346150" y="3175698"/>
            <a:ext cx="4545257" cy="2928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GB" sz="1548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Other examples of supported data types: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7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Boolean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76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TinyIT</a:t>
            </a:r>
            <a:endParaRPr lang="en-GB" sz="1376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7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SMALLINT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7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Column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7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VARCHAR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76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CHAR</a:t>
            </a: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76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BigInt</a:t>
            </a:r>
            <a:endParaRPr lang="en-GB" sz="1376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76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WorkGroupConfigurationUpdates</a:t>
            </a:r>
            <a:endParaRPr lang="en-GB" sz="1376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376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UnprocessedNamedQueryId</a:t>
            </a:r>
            <a:endParaRPr lang="en-GB" sz="16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9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C2636E-EDCF-44BB-B828-A7BF0938B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2325" y="625538"/>
            <a:ext cx="10407351" cy="1585757"/>
          </a:xfrm>
          <a:custGeom>
            <a:avLst/>
            <a:gdLst>
              <a:gd name="connsiteX0" fmla="*/ 0 w 10407351"/>
              <a:gd name="connsiteY0" fmla="*/ 0 h 1891626"/>
              <a:gd name="connsiteX1" fmla="*/ 10407351 w 10407351"/>
              <a:gd name="connsiteY1" fmla="*/ 0 h 1891626"/>
              <a:gd name="connsiteX2" fmla="*/ 10407351 w 10407351"/>
              <a:gd name="connsiteY2" fmla="*/ 1364684 h 1891626"/>
              <a:gd name="connsiteX3" fmla="*/ 10278187 w 10407351"/>
              <a:gd name="connsiteY3" fmla="*/ 1375369 h 1891626"/>
              <a:gd name="connsiteX4" fmla="*/ 10183452 w 10407351"/>
              <a:gd name="connsiteY4" fmla="*/ 1391690 h 1891626"/>
              <a:gd name="connsiteX5" fmla="*/ 9936834 w 10407351"/>
              <a:gd name="connsiteY5" fmla="*/ 1413567 h 1891626"/>
              <a:gd name="connsiteX6" fmla="*/ 9633679 w 10407351"/>
              <a:gd name="connsiteY6" fmla="*/ 1479227 h 1891626"/>
              <a:gd name="connsiteX7" fmla="*/ 9464371 w 10407351"/>
              <a:gd name="connsiteY7" fmla="*/ 1479341 h 1891626"/>
              <a:gd name="connsiteX8" fmla="*/ 9351136 w 10407351"/>
              <a:gd name="connsiteY8" fmla="*/ 1473048 h 1891626"/>
              <a:gd name="connsiteX9" fmla="*/ 9277477 w 10407351"/>
              <a:gd name="connsiteY9" fmla="*/ 1467445 h 1891626"/>
              <a:gd name="connsiteX10" fmla="*/ 9221081 w 10407351"/>
              <a:gd name="connsiteY10" fmla="*/ 1462245 h 1891626"/>
              <a:gd name="connsiteX11" fmla="*/ 9145968 w 10407351"/>
              <a:gd name="connsiteY11" fmla="*/ 1462282 h 1891626"/>
              <a:gd name="connsiteX12" fmla="*/ 9023280 w 10407351"/>
              <a:gd name="connsiteY12" fmla="*/ 1511217 h 1891626"/>
              <a:gd name="connsiteX13" fmla="*/ 8830925 w 10407351"/>
              <a:gd name="connsiteY13" fmla="*/ 1554093 h 1891626"/>
              <a:gd name="connsiteX14" fmla="*/ 8676048 w 10407351"/>
              <a:gd name="connsiteY14" fmla="*/ 1560374 h 1891626"/>
              <a:gd name="connsiteX15" fmla="*/ 8638989 w 10407351"/>
              <a:gd name="connsiteY15" fmla="*/ 1568839 h 1891626"/>
              <a:gd name="connsiteX16" fmla="*/ 8456861 w 10407351"/>
              <a:gd name="connsiteY16" fmla="*/ 1566972 h 1891626"/>
              <a:gd name="connsiteX17" fmla="*/ 8189198 w 10407351"/>
              <a:gd name="connsiteY17" fmla="*/ 1584307 h 1891626"/>
              <a:gd name="connsiteX18" fmla="*/ 7898401 w 10407351"/>
              <a:gd name="connsiteY18" fmla="*/ 1565768 h 1891626"/>
              <a:gd name="connsiteX19" fmla="*/ 7563813 w 10407351"/>
              <a:gd name="connsiteY19" fmla="*/ 1558454 h 1891626"/>
              <a:gd name="connsiteX20" fmla="*/ 7349063 w 10407351"/>
              <a:gd name="connsiteY20" fmla="*/ 1551966 h 1891626"/>
              <a:gd name="connsiteX21" fmla="*/ 7131024 w 10407351"/>
              <a:gd name="connsiteY21" fmla="*/ 1585911 h 1891626"/>
              <a:gd name="connsiteX22" fmla="*/ 6889291 w 10407351"/>
              <a:gd name="connsiteY22" fmla="*/ 1610925 h 1891626"/>
              <a:gd name="connsiteX23" fmla="*/ 6668938 w 10407351"/>
              <a:gd name="connsiteY23" fmla="*/ 1613148 h 1891626"/>
              <a:gd name="connsiteX24" fmla="*/ 6538541 w 10407351"/>
              <a:gd name="connsiteY24" fmla="*/ 1620507 h 1891626"/>
              <a:gd name="connsiteX25" fmla="*/ 6491279 w 10407351"/>
              <a:gd name="connsiteY25" fmla="*/ 1632773 h 1891626"/>
              <a:gd name="connsiteX26" fmla="*/ 6423751 w 10407351"/>
              <a:gd name="connsiteY26" fmla="*/ 1643536 h 1891626"/>
              <a:gd name="connsiteX27" fmla="*/ 6306336 w 10407351"/>
              <a:gd name="connsiteY27" fmla="*/ 1669857 h 1891626"/>
              <a:gd name="connsiteX28" fmla="*/ 6155679 w 10407351"/>
              <a:gd name="connsiteY28" fmla="*/ 1680409 h 1891626"/>
              <a:gd name="connsiteX29" fmla="*/ 6018716 w 10407351"/>
              <a:gd name="connsiteY29" fmla="*/ 1668513 h 1891626"/>
              <a:gd name="connsiteX30" fmla="*/ 5927081 w 10407351"/>
              <a:gd name="connsiteY30" fmla="*/ 1663779 h 1891626"/>
              <a:gd name="connsiteX31" fmla="*/ 5704857 w 10407351"/>
              <a:gd name="connsiteY31" fmla="*/ 1661355 h 1891626"/>
              <a:gd name="connsiteX32" fmla="*/ 5464353 w 10407351"/>
              <a:gd name="connsiteY32" fmla="*/ 1649361 h 1891626"/>
              <a:gd name="connsiteX33" fmla="*/ 5408840 w 10407351"/>
              <a:gd name="connsiteY33" fmla="*/ 1659913 h 1891626"/>
              <a:gd name="connsiteX34" fmla="*/ 5315720 w 10407351"/>
              <a:gd name="connsiteY34" fmla="*/ 1677105 h 1891626"/>
              <a:gd name="connsiteX35" fmla="*/ 5250566 w 10407351"/>
              <a:gd name="connsiteY35" fmla="*/ 1709327 h 1891626"/>
              <a:gd name="connsiteX36" fmla="*/ 5170942 w 10407351"/>
              <a:gd name="connsiteY36" fmla="*/ 1716026 h 1891626"/>
              <a:gd name="connsiteX37" fmla="*/ 5063388 w 10407351"/>
              <a:gd name="connsiteY37" fmla="*/ 1707824 h 1891626"/>
              <a:gd name="connsiteX38" fmla="*/ 4937644 w 10407351"/>
              <a:gd name="connsiteY38" fmla="*/ 1733778 h 1891626"/>
              <a:gd name="connsiteX39" fmla="*/ 4863636 w 10407351"/>
              <a:gd name="connsiteY39" fmla="*/ 1742276 h 1891626"/>
              <a:gd name="connsiteX40" fmla="*/ 4663097 w 10407351"/>
              <a:gd name="connsiteY40" fmla="*/ 1772517 h 1891626"/>
              <a:gd name="connsiteX41" fmla="*/ 4576142 w 10407351"/>
              <a:gd name="connsiteY41" fmla="*/ 1801338 h 1891626"/>
              <a:gd name="connsiteX42" fmla="*/ 4432728 w 10407351"/>
              <a:gd name="connsiteY42" fmla="*/ 1821550 h 1891626"/>
              <a:gd name="connsiteX43" fmla="*/ 4330325 w 10407351"/>
              <a:gd name="connsiteY43" fmla="*/ 1832397 h 1891626"/>
              <a:gd name="connsiteX44" fmla="*/ 4301301 w 10407351"/>
              <a:gd name="connsiteY44" fmla="*/ 1853709 h 1891626"/>
              <a:gd name="connsiteX45" fmla="*/ 4300886 w 10407351"/>
              <a:gd name="connsiteY45" fmla="*/ 1854105 h 1891626"/>
              <a:gd name="connsiteX46" fmla="*/ 4238651 w 10407351"/>
              <a:gd name="connsiteY46" fmla="*/ 1857049 h 1891626"/>
              <a:gd name="connsiteX47" fmla="*/ 4102292 w 10407351"/>
              <a:gd name="connsiteY47" fmla="*/ 1880193 h 1891626"/>
              <a:gd name="connsiteX48" fmla="*/ 4059333 w 10407351"/>
              <a:gd name="connsiteY48" fmla="*/ 1886249 h 1891626"/>
              <a:gd name="connsiteX49" fmla="*/ 4036441 w 10407351"/>
              <a:gd name="connsiteY49" fmla="*/ 1891626 h 1891626"/>
              <a:gd name="connsiteX50" fmla="*/ 4002125 w 10407351"/>
              <a:gd name="connsiteY50" fmla="*/ 1877697 h 1891626"/>
              <a:gd name="connsiteX51" fmla="*/ 3959209 w 10407351"/>
              <a:gd name="connsiteY51" fmla="*/ 1883738 h 1891626"/>
              <a:gd name="connsiteX52" fmla="*/ 3949215 w 10407351"/>
              <a:gd name="connsiteY52" fmla="*/ 1885692 h 1891626"/>
              <a:gd name="connsiteX53" fmla="*/ 3874146 w 10407351"/>
              <a:gd name="connsiteY53" fmla="*/ 1872130 h 1891626"/>
              <a:gd name="connsiteX54" fmla="*/ 3866827 w 10407351"/>
              <a:gd name="connsiteY54" fmla="*/ 1866688 h 1891626"/>
              <a:gd name="connsiteX55" fmla="*/ 3829184 w 10407351"/>
              <a:gd name="connsiteY55" fmla="*/ 1864322 h 1891626"/>
              <a:gd name="connsiteX56" fmla="*/ 3824903 w 10407351"/>
              <a:gd name="connsiteY56" fmla="*/ 1865766 h 1891626"/>
              <a:gd name="connsiteX57" fmla="*/ 3793706 w 10407351"/>
              <a:gd name="connsiteY57" fmla="*/ 1857436 h 1891626"/>
              <a:gd name="connsiteX58" fmla="*/ 3668616 w 10407351"/>
              <a:gd name="connsiteY58" fmla="*/ 1842745 h 1891626"/>
              <a:gd name="connsiteX59" fmla="*/ 3428086 w 10407351"/>
              <a:gd name="connsiteY59" fmla="*/ 1835034 h 1891626"/>
              <a:gd name="connsiteX60" fmla="*/ 3177594 w 10407351"/>
              <a:gd name="connsiteY60" fmla="*/ 1813026 h 1891626"/>
              <a:gd name="connsiteX61" fmla="*/ 2940077 w 10407351"/>
              <a:gd name="connsiteY61" fmla="*/ 1821546 h 1891626"/>
              <a:gd name="connsiteX62" fmla="*/ 2508536 w 10407351"/>
              <a:gd name="connsiteY62" fmla="*/ 1797990 h 1891626"/>
              <a:gd name="connsiteX63" fmla="*/ 2360486 w 10407351"/>
              <a:gd name="connsiteY63" fmla="*/ 1795882 h 1891626"/>
              <a:gd name="connsiteX64" fmla="*/ 2261294 w 10407351"/>
              <a:gd name="connsiteY64" fmla="*/ 1795084 h 1891626"/>
              <a:gd name="connsiteX65" fmla="*/ 2254419 w 10407351"/>
              <a:gd name="connsiteY65" fmla="*/ 1797320 h 1891626"/>
              <a:gd name="connsiteX66" fmla="*/ 2226713 w 10407351"/>
              <a:gd name="connsiteY66" fmla="*/ 1798641 h 1891626"/>
              <a:gd name="connsiteX67" fmla="*/ 2219128 w 10407351"/>
              <a:gd name="connsiteY67" fmla="*/ 1808552 h 1891626"/>
              <a:gd name="connsiteX68" fmla="*/ 2126538 w 10407351"/>
              <a:gd name="connsiteY68" fmla="*/ 1817143 h 1891626"/>
              <a:gd name="connsiteX69" fmla="*/ 1903694 w 10407351"/>
              <a:gd name="connsiteY69" fmla="*/ 1821035 h 1891626"/>
              <a:gd name="connsiteX70" fmla="*/ 1738778 w 10407351"/>
              <a:gd name="connsiteY70" fmla="*/ 1804426 h 1891626"/>
              <a:gd name="connsiteX71" fmla="*/ 1683603 w 10407351"/>
              <a:gd name="connsiteY71" fmla="*/ 1813609 h 1891626"/>
              <a:gd name="connsiteX72" fmla="*/ 1613964 w 10407351"/>
              <a:gd name="connsiteY72" fmla="*/ 1812650 h 1891626"/>
              <a:gd name="connsiteX73" fmla="*/ 1613403 w 10407351"/>
              <a:gd name="connsiteY73" fmla="*/ 1813209 h 1891626"/>
              <a:gd name="connsiteX74" fmla="*/ 1602061 w 10407351"/>
              <a:gd name="connsiteY74" fmla="*/ 1811331 h 1891626"/>
              <a:gd name="connsiteX75" fmla="*/ 1395632 w 10407351"/>
              <a:gd name="connsiteY75" fmla="*/ 1797257 h 1891626"/>
              <a:gd name="connsiteX76" fmla="*/ 1181443 w 10407351"/>
              <a:gd name="connsiteY76" fmla="*/ 1751614 h 1891626"/>
              <a:gd name="connsiteX77" fmla="*/ 974248 w 10407351"/>
              <a:gd name="connsiteY77" fmla="*/ 1721123 h 1891626"/>
              <a:gd name="connsiteX78" fmla="*/ 867706 w 10407351"/>
              <a:gd name="connsiteY78" fmla="*/ 1694653 h 1891626"/>
              <a:gd name="connsiteX79" fmla="*/ 841666 w 10407351"/>
              <a:gd name="connsiteY79" fmla="*/ 1683413 h 1891626"/>
              <a:gd name="connsiteX80" fmla="*/ 837797 w 10407351"/>
              <a:gd name="connsiteY80" fmla="*/ 1684443 h 1891626"/>
              <a:gd name="connsiteX81" fmla="*/ 805502 w 10407351"/>
              <a:gd name="connsiteY81" fmla="*/ 1678518 h 1891626"/>
              <a:gd name="connsiteX82" fmla="*/ 799788 w 10407351"/>
              <a:gd name="connsiteY82" fmla="*/ 1672416 h 1891626"/>
              <a:gd name="connsiteX83" fmla="*/ 736389 w 10407351"/>
              <a:gd name="connsiteY83" fmla="*/ 1651814 h 1891626"/>
              <a:gd name="connsiteX84" fmla="*/ 727522 w 10407351"/>
              <a:gd name="connsiteY84" fmla="*/ 1652807 h 1891626"/>
              <a:gd name="connsiteX85" fmla="*/ 689713 w 10407351"/>
              <a:gd name="connsiteY85" fmla="*/ 1654738 h 1891626"/>
              <a:gd name="connsiteX86" fmla="*/ 661608 w 10407351"/>
              <a:gd name="connsiteY86" fmla="*/ 1637638 h 1891626"/>
              <a:gd name="connsiteX87" fmla="*/ 641195 w 10407351"/>
              <a:gd name="connsiteY87" fmla="*/ 1640809 h 1891626"/>
              <a:gd name="connsiteX88" fmla="*/ 603348 w 10407351"/>
              <a:gd name="connsiteY88" fmla="*/ 1642751 h 1891626"/>
              <a:gd name="connsiteX89" fmla="*/ 482767 w 10407351"/>
              <a:gd name="connsiteY89" fmla="*/ 1652811 h 1891626"/>
              <a:gd name="connsiteX90" fmla="*/ 428597 w 10407351"/>
              <a:gd name="connsiteY90" fmla="*/ 1649830 h 1891626"/>
              <a:gd name="connsiteX91" fmla="*/ 428193 w 10407351"/>
              <a:gd name="connsiteY91" fmla="*/ 1650184 h 1891626"/>
              <a:gd name="connsiteX92" fmla="*/ 400669 w 10407351"/>
              <a:gd name="connsiteY92" fmla="*/ 1668609 h 1891626"/>
              <a:gd name="connsiteX93" fmla="*/ 310856 w 10407351"/>
              <a:gd name="connsiteY93" fmla="*/ 1669671 h 1891626"/>
              <a:gd name="connsiteX94" fmla="*/ 184505 w 10407351"/>
              <a:gd name="connsiteY94" fmla="*/ 1676148 h 1891626"/>
              <a:gd name="connsiteX95" fmla="*/ 106017 w 10407351"/>
              <a:gd name="connsiteY95" fmla="*/ 1696538 h 1891626"/>
              <a:gd name="connsiteX96" fmla="*/ 15107 w 10407351"/>
              <a:gd name="connsiteY96" fmla="*/ 1705860 h 1891626"/>
              <a:gd name="connsiteX97" fmla="*/ 0 w 10407351"/>
              <a:gd name="connsiteY97" fmla="*/ 1707056 h 189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407351" h="1891626">
                <a:moveTo>
                  <a:pt x="0" y="0"/>
                </a:moveTo>
                <a:lnTo>
                  <a:pt x="10407351" y="0"/>
                </a:lnTo>
                <a:lnTo>
                  <a:pt x="10407351" y="1364684"/>
                </a:lnTo>
                <a:lnTo>
                  <a:pt x="10278187" y="1375369"/>
                </a:lnTo>
                <a:cubicBezTo>
                  <a:pt x="10230814" y="1379006"/>
                  <a:pt x="10192985" y="1383268"/>
                  <a:pt x="10183452" y="1391690"/>
                </a:cubicBezTo>
                <a:cubicBezTo>
                  <a:pt x="10056050" y="1406552"/>
                  <a:pt x="10047372" y="1392862"/>
                  <a:pt x="9936834" y="1413567"/>
                </a:cubicBezTo>
                <a:cubicBezTo>
                  <a:pt x="9842543" y="1449236"/>
                  <a:pt x="9758704" y="1437289"/>
                  <a:pt x="9633679" y="1479227"/>
                </a:cubicBezTo>
                <a:cubicBezTo>
                  <a:pt x="9572087" y="1477856"/>
                  <a:pt x="9524044" y="1488294"/>
                  <a:pt x="9464371" y="1479341"/>
                </a:cubicBezTo>
                <a:cubicBezTo>
                  <a:pt x="9437979" y="1471131"/>
                  <a:pt x="9382095" y="1495583"/>
                  <a:pt x="9351136" y="1473048"/>
                </a:cubicBezTo>
                <a:cubicBezTo>
                  <a:pt x="9348834" y="1489421"/>
                  <a:pt x="9290403" y="1475047"/>
                  <a:pt x="9277477" y="1467445"/>
                </a:cubicBezTo>
                <a:cubicBezTo>
                  <a:pt x="9262484" y="1474590"/>
                  <a:pt x="9237294" y="1461551"/>
                  <a:pt x="9221081" y="1462245"/>
                </a:cubicBezTo>
                <a:cubicBezTo>
                  <a:pt x="9189009" y="1426438"/>
                  <a:pt x="9185445" y="1482627"/>
                  <a:pt x="9145968" y="1462282"/>
                </a:cubicBezTo>
                <a:cubicBezTo>
                  <a:pt x="9128623" y="1474438"/>
                  <a:pt x="9069817" y="1500224"/>
                  <a:pt x="9023280" y="1511217"/>
                </a:cubicBezTo>
                <a:cubicBezTo>
                  <a:pt x="8931735" y="1535229"/>
                  <a:pt x="8925405" y="1563795"/>
                  <a:pt x="8830925" y="1554093"/>
                </a:cubicBezTo>
                <a:cubicBezTo>
                  <a:pt x="8817633" y="1577274"/>
                  <a:pt x="8655791" y="1518891"/>
                  <a:pt x="8676048" y="1560374"/>
                </a:cubicBezTo>
                <a:cubicBezTo>
                  <a:pt x="8644516" y="1558347"/>
                  <a:pt x="8621413" y="1541838"/>
                  <a:pt x="8638989" y="1568839"/>
                </a:cubicBezTo>
                <a:lnTo>
                  <a:pt x="8456861" y="1566972"/>
                </a:lnTo>
                <a:cubicBezTo>
                  <a:pt x="8355907" y="1574502"/>
                  <a:pt x="8292865" y="1594374"/>
                  <a:pt x="8189198" y="1584307"/>
                </a:cubicBezTo>
                <a:cubicBezTo>
                  <a:pt x="8087659" y="1583101"/>
                  <a:pt x="8036427" y="1565402"/>
                  <a:pt x="7898401" y="1565768"/>
                </a:cubicBezTo>
                <a:cubicBezTo>
                  <a:pt x="7801198" y="1563426"/>
                  <a:pt x="7662139" y="1549692"/>
                  <a:pt x="7563813" y="1558454"/>
                </a:cubicBezTo>
                <a:cubicBezTo>
                  <a:pt x="7446107" y="1537502"/>
                  <a:pt x="7475233" y="1563414"/>
                  <a:pt x="7349063" y="1551966"/>
                </a:cubicBezTo>
                <a:cubicBezTo>
                  <a:pt x="7293901" y="1597253"/>
                  <a:pt x="7197687" y="1574689"/>
                  <a:pt x="7131024" y="1585911"/>
                </a:cubicBezTo>
                <a:cubicBezTo>
                  <a:pt x="7054397" y="1595738"/>
                  <a:pt x="6966306" y="1606385"/>
                  <a:pt x="6889291" y="1610925"/>
                </a:cubicBezTo>
                <a:cubicBezTo>
                  <a:pt x="6828293" y="1590519"/>
                  <a:pt x="6744624" y="1640610"/>
                  <a:pt x="6668938" y="1613148"/>
                </a:cubicBezTo>
                <a:cubicBezTo>
                  <a:pt x="6641091" y="1606533"/>
                  <a:pt x="6554865" y="1607368"/>
                  <a:pt x="6538541" y="1620507"/>
                </a:cubicBezTo>
                <a:cubicBezTo>
                  <a:pt x="6520561" y="1623357"/>
                  <a:pt x="6499589" y="1618703"/>
                  <a:pt x="6491279" y="1632773"/>
                </a:cubicBezTo>
                <a:cubicBezTo>
                  <a:pt x="6477549" y="1649705"/>
                  <a:pt x="6414822" y="1623561"/>
                  <a:pt x="6423751" y="1643536"/>
                </a:cubicBezTo>
                <a:cubicBezTo>
                  <a:pt x="6379212" y="1625620"/>
                  <a:pt x="6343784" y="1661091"/>
                  <a:pt x="6306336" y="1669857"/>
                </a:cubicBezTo>
                <a:cubicBezTo>
                  <a:pt x="6271255" y="1652084"/>
                  <a:pt x="6237427" y="1675939"/>
                  <a:pt x="6155679" y="1680409"/>
                </a:cubicBezTo>
                <a:cubicBezTo>
                  <a:pt x="6117102" y="1659854"/>
                  <a:pt x="6090477" y="1695769"/>
                  <a:pt x="6018716" y="1668513"/>
                </a:cubicBezTo>
                <a:cubicBezTo>
                  <a:pt x="5980616" y="1668349"/>
                  <a:pt x="5992558" y="1668233"/>
                  <a:pt x="5927081" y="1663779"/>
                </a:cubicBezTo>
                <a:cubicBezTo>
                  <a:pt x="5827173" y="1658997"/>
                  <a:pt x="5796898" y="1666984"/>
                  <a:pt x="5704857" y="1661355"/>
                </a:cubicBezTo>
                <a:cubicBezTo>
                  <a:pt x="5601589" y="1659346"/>
                  <a:pt x="5599375" y="1682928"/>
                  <a:pt x="5464353" y="1649361"/>
                </a:cubicBezTo>
                <a:cubicBezTo>
                  <a:pt x="5453726" y="1665362"/>
                  <a:pt x="5437668" y="1666580"/>
                  <a:pt x="5408840" y="1659913"/>
                </a:cubicBezTo>
                <a:cubicBezTo>
                  <a:pt x="5358895" y="1660103"/>
                  <a:pt x="5370707" y="1699223"/>
                  <a:pt x="5315720" y="1677105"/>
                </a:cubicBezTo>
                <a:cubicBezTo>
                  <a:pt x="5329008" y="1697915"/>
                  <a:pt x="5223140" y="1688103"/>
                  <a:pt x="5250566" y="1709327"/>
                </a:cubicBezTo>
                <a:cubicBezTo>
                  <a:pt x="5222116" y="1729504"/>
                  <a:pt x="5199669" y="1698367"/>
                  <a:pt x="5170942" y="1716026"/>
                </a:cubicBezTo>
                <a:cubicBezTo>
                  <a:pt x="5139745" y="1715775"/>
                  <a:pt x="5102270" y="1704865"/>
                  <a:pt x="5063388" y="1707824"/>
                </a:cubicBezTo>
                <a:cubicBezTo>
                  <a:pt x="5010058" y="1697604"/>
                  <a:pt x="5004778" y="1720109"/>
                  <a:pt x="4937644" y="1733778"/>
                </a:cubicBezTo>
                <a:cubicBezTo>
                  <a:pt x="4905985" y="1722536"/>
                  <a:pt x="4883924" y="1729474"/>
                  <a:pt x="4863636" y="1742276"/>
                </a:cubicBezTo>
                <a:cubicBezTo>
                  <a:pt x="4795354" y="1741736"/>
                  <a:pt x="4737536" y="1762242"/>
                  <a:pt x="4663097" y="1772517"/>
                </a:cubicBezTo>
                <a:cubicBezTo>
                  <a:pt x="4581331" y="1791410"/>
                  <a:pt x="4626382" y="1787132"/>
                  <a:pt x="4576142" y="1801338"/>
                </a:cubicBezTo>
                <a:lnTo>
                  <a:pt x="4432728" y="1821550"/>
                </a:lnTo>
                <a:lnTo>
                  <a:pt x="4330325" y="1832397"/>
                </a:lnTo>
                <a:lnTo>
                  <a:pt x="4301301" y="1853709"/>
                </a:lnTo>
                <a:lnTo>
                  <a:pt x="4300886" y="1854105"/>
                </a:lnTo>
                <a:lnTo>
                  <a:pt x="4238651" y="1857049"/>
                </a:lnTo>
                <a:cubicBezTo>
                  <a:pt x="4205553" y="1861397"/>
                  <a:pt x="4139860" y="1874675"/>
                  <a:pt x="4102292" y="1880193"/>
                </a:cubicBezTo>
                <a:cubicBezTo>
                  <a:pt x="4068199" y="1876181"/>
                  <a:pt x="4047224" y="1858325"/>
                  <a:pt x="4059333" y="1886249"/>
                </a:cubicBezTo>
                <a:cubicBezTo>
                  <a:pt x="4048134" y="1885724"/>
                  <a:pt x="4041292" y="1887993"/>
                  <a:pt x="4036441" y="1891626"/>
                </a:cubicBezTo>
                <a:lnTo>
                  <a:pt x="4002125" y="1877697"/>
                </a:lnTo>
                <a:lnTo>
                  <a:pt x="3959209" y="1883738"/>
                </a:lnTo>
                <a:lnTo>
                  <a:pt x="3949215" y="1885692"/>
                </a:lnTo>
                <a:lnTo>
                  <a:pt x="3874146" y="1872130"/>
                </a:lnTo>
                <a:lnTo>
                  <a:pt x="3866827" y="1866688"/>
                </a:lnTo>
                <a:cubicBezTo>
                  <a:pt x="3858976" y="1863338"/>
                  <a:pt x="3847802" y="1861787"/>
                  <a:pt x="3829184" y="1864322"/>
                </a:cubicBezTo>
                <a:lnTo>
                  <a:pt x="3824903" y="1865766"/>
                </a:lnTo>
                <a:lnTo>
                  <a:pt x="3793706" y="1857436"/>
                </a:lnTo>
                <a:cubicBezTo>
                  <a:pt x="3783639" y="1853644"/>
                  <a:pt x="3675915" y="1848872"/>
                  <a:pt x="3668616" y="1842745"/>
                </a:cubicBezTo>
                <a:cubicBezTo>
                  <a:pt x="3550655" y="1857913"/>
                  <a:pt x="3542534" y="1830996"/>
                  <a:pt x="3428086" y="1835034"/>
                </a:cubicBezTo>
                <a:cubicBezTo>
                  <a:pt x="3328965" y="1794018"/>
                  <a:pt x="3266446" y="1819001"/>
                  <a:pt x="3177594" y="1813026"/>
                </a:cubicBezTo>
                <a:cubicBezTo>
                  <a:pt x="3092965" y="1808822"/>
                  <a:pt x="3053780" y="1822095"/>
                  <a:pt x="2940077" y="1821546"/>
                </a:cubicBezTo>
                <a:cubicBezTo>
                  <a:pt x="2819604" y="1812601"/>
                  <a:pt x="2644050" y="1817354"/>
                  <a:pt x="2508536" y="1797990"/>
                </a:cubicBezTo>
                <a:cubicBezTo>
                  <a:pt x="2402062" y="1791757"/>
                  <a:pt x="2401694" y="1796365"/>
                  <a:pt x="2360486" y="1795882"/>
                </a:cubicBezTo>
                <a:cubicBezTo>
                  <a:pt x="2346784" y="1798538"/>
                  <a:pt x="2274412" y="1790769"/>
                  <a:pt x="2261294" y="1795084"/>
                </a:cubicBezTo>
                <a:lnTo>
                  <a:pt x="2254419" y="1797320"/>
                </a:lnTo>
                <a:lnTo>
                  <a:pt x="2226713" y="1798641"/>
                </a:lnTo>
                <a:lnTo>
                  <a:pt x="2219128" y="1808552"/>
                </a:lnTo>
                <a:lnTo>
                  <a:pt x="2126538" y="1817143"/>
                </a:lnTo>
                <a:cubicBezTo>
                  <a:pt x="2064983" y="1793016"/>
                  <a:pt x="2012426" y="1821800"/>
                  <a:pt x="1903694" y="1821035"/>
                </a:cubicBezTo>
                <a:cubicBezTo>
                  <a:pt x="1874879" y="1812700"/>
                  <a:pt x="1760206" y="1792415"/>
                  <a:pt x="1738778" y="1804426"/>
                </a:cubicBezTo>
                <a:cubicBezTo>
                  <a:pt x="1718271" y="1806115"/>
                  <a:pt x="1696479" y="1800166"/>
                  <a:pt x="1683603" y="1813609"/>
                </a:cubicBezTo>
                <a:cubicBezTo>
                  <a:pt x="1668912" y="1825566"/>
                  <a:pt x="1630407" y="1811717"/>
                  <a:pt x="1613964" y="1812650"/>
                </a:cubicBezTo>
                <a:lnTo>
                  <a:pt x="1613403" y="1813209"/>
                </a:lnTo>
                <a:lnTo>
                  <a:pt x="1602061" y="1811331"/>
                </a:lnTo>
                <a:cubicBezTo>
                  <a:pt x="1503765" y="1799996"/>
                  <a:pt x="1468364" y="1809467"/>
                  <a:pt x="1395632" y="1797257"/>
                </a:cubicBezTo>
                <a:cubicBezTo>
                  <a:pt x="1319449" y="1782888"/>
                  <a:pt x="1262534" y="1801782"/>
                  <a:pt x="1181443" y="1751614"/>
                </a:cubicBezTo>
                <a:cubicBezTo>
                  <a:pt x="1081982" y="1744765"/>
                  <a:pt x="1078010" y="1717244"/>
                  <a:pt x="974248" y="1721123"/>
                </a:cubicBezTo>
                <a:cubicBezTo>
                  <a:pt x="968629" y="1714342"/>
                  <a:pt x="875985" y="1699376"/>
                  <a:pt x="867706" y="1694653"/>
                </a:cubicBezTo>
                <a:lnTo>
                  <a:pt x="841666" y="1683413"/>
                </a:lnTo>
                <a:lnTo>
                  <a:pt x="837797" y="1684443"/>
                </a:lnTo>
                <a:cubicBezTo>
                  <a:pt x="821405" y="1685195"/>
                  <a:pt x="811914" y="1682594"/>
                  <a:pt x="805502" y="1678518"/>
                </a:cubicBezTo>
                <a:lnTo>
                  <a:pt x="799788" y="1672416"/>
                </a:lnTo>
                <a:lnTo>
                  <a:pt x="736389" y="1651814"/>
                </a:lnTo>
                <a:lnTo>
                  <a:pt x="727522" y="1652807"/>
                </a:lnTo>
                <a:lnTo>
                  <a:pt x="689713" y="1654738"/>
                </a:lnTo>
                <a:lnTo>
                  <a:pt x="661608" y="1637638"/>
                </a:lnTo>
                <a:cubicBezTo>
                  <a:pt x="657000" y="1640788"/>
                  <a:pt x="650823" y="1642394"/>
                  <a:pt x="641195" y="1640809"/>
                </a:cubicBezTo>
                <a:cubicBezTo>
                  <a:pt x="648504" y="1669709"/>
                  <a:pt x="632384" y="1649973"/>
                  <a:pt x="603348" y="1642751"/>
                </a:cubicBezTo>
                <a:cubicBezTo>
                  <a:pt x="570224" y="1644670"/>
                  <a:pt x="511891" y="1651631"/>
                  <a:pt x="482767" y="1652811"/>
                </a:cubicBezTo>
                <a:lnTo>
                  <a:pt x="428597" y="1649830"/>
                </a:lnTo>
                <a:lnTo>
                  <a:pt x="428193" y="1650184"/>
                </a:lnTo>
                <a:lnTo>
                  <a:pt x="400669" y="1668609"/>
                </a:lnTo>
                <a:lnTo>
                  <a:pt x="310856" y="1669671"/>
                </a:lnTo>
                <a:lnTo>
                  <a:pt x="184505" y="1676148"/>
                </a:lnTo>
                <a:cubicBezTo>
                  <a:pt x="139434" y="1685497"/>
                  <a:pt x="178890" y="1685521"/>
                  <a:pt x="106017" y="1696538"/>
                </a:cubicBezTo>
                <a:cubicBezTo>
                  <a:pt x="73238" y="1698110"/>
                  <a:pt x="43763" y="1702620"/>
                  <a:pt x="15107" y="1705860"/>
                </a:cubicBezTo>
                <a:lnTo>
                  <a:pt x="0" y="170705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EDD6E-27C3-39BE-BBD8-BE753FD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421" y="884519"/>
            <a:ext cx="10005159" cy="1022106"/>
          </a:xfrm>
        </p:spPr>
        <p:txBody>
          <a:bodyPr>
            <a:normAutofit/>
          </a:bodyPr>
          <a:lstStyle/>
          <a:p>
            <a:pPr algn="ctr"/>
            <a:r>
              <a:rPr lang="en-CH" dirty="0"/>
              <a:t>Athena Pricing</a:t>
            </a:r>
            <a:endParaRPr lang="en-CH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C83D7E7-7BB3-47ED-909C-BE9CDFFF4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419766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29A5-4309-35B2-494D-CCA10E9B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925" y="2929446"/>
            <a:ext cx="10064998" cy="1325585"/>
          </a:xfrm>
        </p:spPr>
        <p:txBody>
          <a:bodyPr>
            <a:noAutofit/>
          </a:bodyPr>
          <a:lstStyle/>
          <a:p>
            <a:pPr marL="203454" indent="-203454" defTabSz="813816">
              <a:spcBef>
                <a:spcPts val="890"/>
              </a:spcBef>
            </a:pPr>
            <a:r>
              <a:rPr lang="en-GB" sz="1602" kern="1200">
                <a:solidFill>
                  <a:schemeClr val="tx1"/>
                </a:solidFill>
                <a:latin typeface="sohne"/>
                <a:ea typeface="+mn-ea"/>
                <a:cs typeface="+mn-cs"/>
              </a:rPr>
              <a:t>Pricing is set at $5 for each TB of data scanned. This means you pay only for the queries you run without additional costs. This pricing is not unlike what Google </a:t>
            </a:r>
            <a:r>
              <a:rPr lang="en-GB" sz="1602" kern="1200" err="1">
                <a:solidFill>
                  <a:schemeClr val="tx1"/>
                </a:solidFill>
                <a:latin typeface="sohne"/>
                <a:ea typeface="+mn-ea"/>
                <a:cs typeface="+mn-cs"/>
              </a:rPr>
              <a:t>BigQuery</a:t>
            </a:r>
            <a:r>
              <a:rPr lang="en-GB" sz="1602" kern="1200">
                <a:solidFill>
                  <a:schemeClr val="tx1"/>
                </a:solidFill>
                <a:latin typeface="sohne"/>
                <a:ea typeface="+mn-ea"/>
                <a:cs typeface="+mn-cs"/>
              </a:rPr>
              <a:t> charges for compute time.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GB" sz="1602" kern="1200">
                <a:solidFill>
                  <a:schemeClr val="tx1"/>
                </a:solidFill>
                <a:latin typeface="sohne"/>
                <a:ea typeface="+mn-ea"/>
                <a:cs typeface="+mn-cs"/>
              </a:rPr>
              <a:t>Queries are rounded up to the nearest MB, with a 10 MB minimum.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GB" sz="1602" kern="1200">
                <a:solidFill>
                  <a:schemeClr val="tx1"/>
                </a:solidFill>
                <a:latin typeface="sohne"/>
                <a:ea typeface="+mn-ea"/>
                <a:cs typeface="+mn-cs"/>
              </a:rPr>
              <a:t>Users pay for stored data at regular S3 rates.</a:t>
            </a:r>
          </a:p>
          <a:p>
            <a:endParaRPr lang="en-CH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EAAEC-B671-333D-5EF4-50A6ABF6137F}"/>
              </a:ext>
            </a:extLst>
          </p:cNvPr>
          <p:cNvSpPr txBox="1"/>
          <p:nvPr/>
        </p:nvSpPr>
        <p:spPr>
          <a:xfrm>
            <a:off x="6574999" y="4509593"/>
            <a:ext cx="4397100" cy="828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GB" sz="1602" kern="1200">
                <a:solidFill>
                  <a:srgbClr val="242424"/>
                </a:solidFill>
                <a:latin typeface="sohne"/>
                <a:ea typeface="+mn-ea"/>
                <a:cs typeface="+mn-cs"/>
              </a:rPr>
              <a:t>Users pay only for the amount of data scanned by queries they run. Also, the results that get stored in S3 can incur storage charges.</a:t>
            </a:r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8691C-822B-F395-F6D9-2435B15A4629}"/>
              </a:ext>
            </a:extLst>
          </p:cNvPr>
          <p:cNvSpPr txBox="1"/>
          <p:nvPr/>
        </p:nvSpPr>
        <p:spPr>
          <a:xfrm>
            <a:off x="1050925" y="4509592"/>
            <a:ext cx="4856849" cy="1401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GB" sz="1602" kern="1200">
                <a:solidFill>
                  <a:srgbClr val="242424"/>
                </a:solidFill>
                <a:latin typeface="sohne"/>
                <a:ea typeface="+mn-ea"/>
                <a:cs typeface="+mn-cs"/>
              </a:rPr>
              <a:t>Amazon advises users to use compressed data files, have data in columnar formats, and routinely delete old results sets to keep charges low. </a:t>
            </a:r>
          </a:p>
          <a:p>
            <a:pPr defTabSz="813816">
              <a:spcAft>
                <a:spcPts val="600"/>
              </a:spcAft>
            </a:pPr>
            <a:r>
              <a:rPr lang="en-GB" sz="1602" kern="1200">
                <a:solidFill>
                  <a:srgbClr val="242424"/>
                </a:solidFill>
                <a:latin typeface="sohne"/>
                <a:ea typeface="+mn-ea"/>
                <a:cs typeface="+mn-cs"/>
              </a:rPr>
              <a:t>Formatting data in open-source file formats like Apache Parquet </a:t>
            </a:r>
            <a:r>
              <a:rPr lang="en-GB" sz="1602" u="sng" kern="1200">
                <a:solidFill>
                  <a:schemeClr val="tx1"/>
                </a:solidFill>
                <a:latin typeface="sohne"/>
                <a:ea typeface="+mn-ea"/>
                <a:cs typeface="+mn-cs"/>
                <a:hlinkClick r:id="rId2"/>
              </a:rPr>
              <a:t>can speed up queries and reduce query bills</a:t>
            </a:r>
            <a:r>
              <a:rPr lang="en-GB" sz="1602" kern="1200">
                <a:solidFill>
                  <a:srgbClr val="242424"/>
                </a:solidFill>
                <a:latin typeface="sohne"/>
                <a:ea typeface="+mn-ea"/>
                <a:cs typeface="+mn-cs"/>
              </a:rPr>
              <a:t>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670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64CD4-F0F3-C925-BD01-F8169E63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3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AWS-native architecture for small volumes of click-stream data</a:t>
            </a: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A diagram of a cloud computing diagram&#10;&#10;Description automatically generated">
            <a:extLst>
              <a:ext uri="{FF2B5EF4-FFF2-40B4-BE49-F238E27FC236}">
                <a16:creationId xmlns:a16="http://schemas.microsoft.com/office/drawing/2014/main" id="{67B47C85-CA78-3F4A-79FF-4F6B56AAB8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2918106"/>
            <a:ext cx="10744200" cy="282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4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669</Words>
  <Application>Microsoft Macintosh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sohne</vt:lpstr>
      <vt:lpstr>Office Theme</vt:lpstr>
      <vt:lpstr>Amazon Athena</vt:lpstr>
      <vt:lpstr>What is Athena?</vt:lpstr>
      <vt:lpstr>What features does Amazon Athena have?</vt:lpstr>
      <vt:lpstr>What are the benefits of Amazon Athena?</vt:lpstr>
      <vt:lpstr>What are the limitations of Amazon Athena?</vt:lpstr>
      <vt:lpstr>Athena Data Formats</vt:lpstr>
      <vt:lpstr>Athena Pricing</vt:lpstr>
      <vt:lpstr>AWS-native architecture for small volumes of click-stream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2023-08-31T13:39:44Z</dcterms:modified>
</cp:coreProperties>
</file>