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Economic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Economica-bold.fntdata"/><Relationship Id="rId14" Type="http://schemas.openxmlformats.org/officeDocument/2006/relationships/slide" Target="slides/slide8.xml"/><Relationship Id="rId36" Type="http://schemas.openxmlformats.org/officeDocument/2006/relationships/font" Target="fonts/Economica-regular.fntdata"/><Relationship Id="rId17" Type="http://schemas.openxmlformats.org/officeDocument/2006/relationships/slide" Target="slides/slide11.xml"/><Relationship Id="rId39" Type="http://schemas.openxmlformats.org/officeDocument/2006/relationships/font" Target="fonts/Economica-boldItalic.fntdata"/><Relationship Id="rId16" Type="http://schemas.openxmlformats.org/officeDocument/2006/relationships/slide" Target="slides/slide10.xml"/><Relationship Id="rId38" Type="http://schemas.openxmlformats.org/officeDocument/2006/relationships/font" Target="fonts/Economic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f3625bc7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f3625bc7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f3625bc7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5f3625bc77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f3625bc7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5f3625bc77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f3625bc7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5f3625bc77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f3625bc7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5f3625bc77_0_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f3625bc7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5f3625bc77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f3625bc7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f3625bc7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f3625bc7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f3625bc7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f3625bc7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f3625bc7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f3625bc7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f3625bc7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f3625bc77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f3625bc77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f3625bc7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5f3625bc77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f3625bc7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5f3625bc7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f3625bc7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f3625bc7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f3625bc7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f3625bc7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f3625bc77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f3625bc7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f3625bc77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f3625bc77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f3625bc7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f3625bc77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f3625bc7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f3625bc7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f3625bc7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f3625bc7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f3625bc77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f3625bc77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f3625bc77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f3625bc77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f3625bc7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f3625bc77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3625bc7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f3625bc77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f3625bc7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5f3625bc77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f3625bc7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5f3625bc77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f3625bc7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5f3625bc77_0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f3625bc7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5f3625bc77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f3625bc7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5f3625bc77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Autoscaling in AWS</a:t>
            </a:r>
            <a:endParaRPr/>
          </a:p>
        </p:txBody>
      </p:sp>
      <p:sp>
        <p:nvSpPr>
          <p:cNvPr id="130" name="Google Shape;130;p28"/>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
        <p:nvSpPr>
          <p:cNvPr id="131" name="Google Shape;131;p28"/>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Clr>
                <a:schemeClr val="dk1"/>
              </a:buClr>
              <a:buSzPts val="1100"/>
              <a:buFont typeface="Arial"/>
              <a:buNone/>
            </a:pPr>
            <a:r>
              <a:rPr lang="en" sz="1800">
                <a:latin typeface="Economica"/>
                <a:ea typeface="Economica"/>
                <a:cs typeface="Economica"/>
                <a:sym typeface="Economica"/>
              </a:rPr>
              <a:t>What is scheduled scaling?</a:t>
            </a:r>
            <a:endParaRPr sz="1800">
              <a:latin typeface="Economica"/>
              <a:ea typeface="Economica"/>
              <a:cs typeface="Economica"/>
              <a:sym typeface="Economica"/>
            </a:endParaRPr>
          </a:p>
        </p:txBody>
      </p:sp>
      <p:sp>
        <p:nvSpPr>
          <p:cNvPr id="190" name="Google Shape;190;p37"/>
          <p:cNvSpPr txBox="1"/>
          <p:nvPr>
            <p:ph idx="1" type="body"/>
          </p:nvPr>
        </p:nvSpPr>
        <p:spPr>
          <a:xfrm>
            <a:off x="108900" y="1044250"/>
            <a:ext cx="85452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solidFill>
                  <a:schemeClr val="dk1"/>
                </a:solidFill>
              </a:rPr>
              <a:t>Scheduled scaling helps you to set up your own scaling schedule according to predictable load changes.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u="sng">
                <a:solidFill>
                  <a:schemeClr val="dk1"/>
                </a:solidFill>
              </a:rPr>
              <a:t>For example,</a:t>
            </a:r>
            <a:r>
              <a:rPr lang="en" sz="1100">
                <a:solidFill>
                  <a:schemeClr val="dk1"/>
                </a:solidFill>
              </a:rPr>
              <a:t> let's say that every week the traffic to your web application starts to increase on Wednesday, remains high on Thursday, and starts to decrease on Friday. You can configure a schedule for Amazon EC2 Auto Scaling to increase capacity on Wednesday and decrease capacity on Friday.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To use scheduled scaling, you create </a:t>
            </a:r>
            <a:r>
              <a:rPr b="1" lang="en" sz="1100">
                <a:solidFill>
                  <a:schemeClr val="dk1"/>
                </a:solidFill>
              </a:rPr>
              <a:t>scheduled actions</a:t>
            </a:r>
            <a:r>
              <a:rPr lang="en" sz="1100">
                <a:solidFill>
                  <a:schemeClr val="dk1"/>
                </a:solidFill>
              </a:rPr>
              <a:t>. </a:t>
            </a:r>
            <a:r>
              <a:rPr b="1" lang="en" sz="1100">
                <a:solidFill>
                  <a:schemeClr val="dk1"/>
                </a:solidFill>
              </a:rPr>
              <a:t>Scheduled actions</a:t>
            </a:r>
            <a:r>
              <a:rPr lang="en" sz="1100">
                <a:solidFill>
                  <a:schemeClr val="dk1"/>
                </a:solidFill>
              </a:rPr>
              <a:t> are performed automatically as a function of date and time. When you create a scheduled action, you specify when the scaling activity should occur and the new desired, minimum, and maximum sizes for the scaling action. You can create scheduled actions that scale one time only or that scale on a recurring schedule.</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471500" y="205378"/>
            <a:ext cx="5915100" cy="463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Monitoring and Reporting</a:t>
            </a:r>
            <a:endParaRPr sz="1800">
              <a:latin typeface="Economica"/>
              <a:ea typeface="Economica"/>
              <a:cs typeface="Economica"/>
              <a:sym typeface="Economica"/>
            </a:endParaRPr>
          </a:p>
        </p:txBody>
      </p:sp>
      <p:sp>
        <p:nvSpPr>
          <p:cNvPr id="196" name="Google Shape;196;p38"/>
          <p:cNvSpPr txBox="1"/>
          <p:nvPr>
            <p:ph idx="1" type="body"/>
          </p:nvPr>
        </p:nvSpPr>
        <p:spPr>
          <a:xfrm>
            <a:off x="108900" y="735450"/>
            <a:ext cx="8711700" cy="4370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r>
              <a:rPr lang="en" sz="1100">
                <a:solidFill>
                  <a:schemeClr val="dk1"/>
                </a:solidFill>
              </a:rPr>
              <a:t>When </a:t>
            </a:r>
            <a:r>
              <a:rPr b="1" lang="en" sz="1100">
                <a:solidFill>
                  <a:schemeClr val="dk1"/>
                </a:solidFill>
              </a:rPr>
              <a:t>Auto Scaling group metrics are enabled</a:t>
            </a:r>
            <a:r>
              <a:rPr lang="en" sz="1100">
                <a:solidFill>
                  <a:schemeClr val="dk1"/>
                </a:solidFill>
              </a:rPr>
              <a:t> the Auto Scaling group sends sampled data to CloudWatch every minute (no charge).</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You can enable and disable Auto Scaling group metrics using the AWS Management Console, AWS CLI, or AWS SDKs.</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The AWS/AutoScaling namespace includes the following metrics which are sent to CloudWatch every 1 minute:</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GroupMinSize</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GroupMaxSize</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GroupDesiredCapacity</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GroupInServiceInstances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GroupPendingInstances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GroupStandbyInstances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GroupTerminatingInstances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GroupTotalInstances</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Metrics are also sent from the Amazon EC2 instances to Amazon CloudWatch:</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Basic monitoring sends EC2 metrics to CloudWatch about ASG instances every 5 minutes.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Detailed monitoring can be enabled and sends metrics every 1 minute (chargeable).</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If the launch configuration is created from the console basic monitoring of EC2 instances is enabled by default.</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If the launch configuration is created from the CLI detailed monitoring of EC2 instances is enabled by default.</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EC2 Auto Scaling uses health checks to check if instances are healthy and available.</a:t>
            </a:r>
            <a:endParaRPr sz="1100">
              <a:solidFill>
                <a:schemeClr val="dk1"/>
              </a:solidFill>
            </a:endParaRPr>
          </a:p>
          <a:p>
            <a:pPr indent="0" lvl="0" marL="0" rtl="0" algn="l">
              <a:lnSpc>
                <a:spcPct val="100000"/>
              </a:lnSpc>
              <a:spcBef>
                <a:spcPts val="1200"/>
              </a:spcBef>
              <a:spcAft>
                <a:spcPts val="120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Architecture with services</a:t>
            </a:r>
            <a:endParaRPr sz="1800">
              <a:latin typeface="Economica"/>
              <a:ea typeface="Economica"/>
              <a:cs typeface="Economica"/>
              <a:sym typeface="Economica"/>
            </a:endParaRPr>
          </a:p>
        </p:txBody>
      </p:sp>
      <p:sp>
        <p:nvSpPr>
          <p:cNvPr id="202" name="Google Shape;202;p39"/>
          <p:cNvSpPr txBox="1"/>
          <p:nvPr>
            <p:ph idx="1" type="body"/>
          </p:nvPr>
        </p:nvSpPr>
        <p:spPr>
          <a:xfrm>
            <a:off x="108900" y="1044250"/>
            <a:ext cx="84369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1200"/>
              </a:spcAft>
              <a:buNone/>
            </a:pPr>
            <a:r>
              <a:rPr lang="en" sz="1100">
                <a:solidFill>
                  <a:srgbClr val="292929"/>
                </a:solidFill>
                <a:highlight>
                  <a:srgbClr val="FFFFFF"/>
                </a:highlight>
              </a:rPr>
              <a:t>In diagram below below, the left-hand side box marked with the number (1) shows components constituting an autoscaling workflow for EC2 instances backing a real-time services cluster. The right-hand side box marked with the number (2) shows components constituting an autoscaling workflow for an ECS service.</a:t>
            </a:r>
            <a:endParaRPr sz="1100">
              <a:solidFill>
                <a:schemeClr val="dk1"/>
              </a:solidFill>
            </a:endParaRPr>
          </a:p>
        </p:txBody>
      </p:sp>
      <p:pic>
        <p:nvPicPr>
          <p:cNvPr id="203" name="Google Shape;203;p39"/>
          <p:cNvPicPr preferRelativeResize="0"/>
          <p:nvPr/>
        </p:nvPicPr>
        <p:blipFill>
          <a:blip r:embed="rId3">
            <a:alphaModFix/>
          </a:blip>
          <a:stretch>
            <a:fillRect/>
          </a:stretch>
        </p:blipFill>
        <p:spPr>
          <a:xfrm>
            <a:off x="1783237" y="1772300"/>
            <a:ext cx="5577526" cy="298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How DynamoDB auto scaling works</a:t>
            </a:r>
            <a:endParaRPr sz="1800">
              <a:latin typeface="Economica"/>
              <a:ea typeface="Economica"/>
              <a:cs typeface="Economica"/>
              <a:sym typeface="Economica"/>
            </a:endParaRPr>
          </a:p>
        </p:txBody>
      </p:sp>
      <p:pic>
        <p:nvPicPr>
          <p:cNvPr id="209" name="Google Shape;209;p40"/>
          <p:cNvPicPr preferRelativeResize="0"/>
          <p:nvPr/>
        </p:nvPicPr>
        <p:blipFill>
          <a:blip r:embed="rId3">
            <a:alphaModFix/>
          </a:blip>
          <a:stretch>
            <a:fillRect/>
          </a:stretch>
        </p:blipFill>
        <p:spPr>
          <a:xfrm>
            <a:off x="1932013" y="1044250"/>
            <a:ext cx="5279975" cy="3666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471500" y="205378"/>
            <a:ext cx="5915100" cy="4716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latin typeface="Economica"/>
                <a:ea typeface="Economica"/>
                <a:cs typeface="Economica"/>
                <a:sym typeface="Economica"/>
              </a:rPr>
              <a:t>How Aurora auto scaling works</a:t>
            </a:r>
            <a:endParaRPr sz="1800">
              <a:latin typeface="Economica"/>
              <a:ea typeface="Economica"/>
              <a:cs typeface="Economica"/>
              <a:sym typeface="Economica"/>
            </a:endParaRPr>
          </a:p>
        </p:txBody>
      </p:sp>
      <p:sp>
        <p:nvSpPr>
          <p:cNvPr id="215" name="Google Shape;215;p41"/>
          <p:cNvSpPr txBox="1"/>
          <p:nvPr>
            <p:ph idx="1" type="body"/>
          </p:nvPr>
        </p:nvSpPr>
        <p:spPr>
          <a:xfrm>
            <a:off x="108900" y="743775"/>
            <a:ext cx="8195100" cy="3888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1200"/>
              </a:spcAft>
              <a:buNone/>
            </a:pPr>
            <a:r>
              <a:rPr lang="en" sz="1100">
                <a:solidFill>
                  <a:schemeClr val="dk1"/>
                </a:solidFill>
              </a:rPr>
              <a:t>In Aurora, the autoscaling works by creating more number of reader instances in multiple availability zones and when it has to scale down, it deletes the reader instances. This indeed takes some time to spin up so you should configure your autoscaling policy accordingly.</a:t>
            </a:r>
            <a:endParaRPr sz="1100">
              <a:solidFill>
                <a:schemeClr val="dk1"/>
              </a:solidFill>
            </a:endParaRPr>
          </a:p>
        </p:txBody>
      </p:sp>
      <p:pic>
        <p:nvPicPr>
          <p:cNvPr id="216" name="Google Shape;216;p41"/>
          <p:cNvPicPr preferRelativeResize="0"/>
          <p:nvPr/>
        </p:nvPicPr>
        <p:blipFill>
          <a:blip r:embed="rId3">
            <a:alphaModFix/>
          </a:blip>
          <a:stretch>
            <a:fillRect/>
          </a:stretch>
        </p:blipFill>
        <p:spPr>
          <a:xfrm>
            <a:off x="246075" y="1427350"/>
            <a:ext cx="3457700" cy="3457700"/>
          </a:xfrm>
          <a:prstGeom prst="rect">
            <a:avLst/>
          </a:prstGeom>
          <a:noFill/>
          <a:ln>
            <a:noFill/>
          </a:ln>
        </p:spPr>
      </p:pic>
      <p:pic>
        <p:nvPicPr>
          <p:cNvPr id="217" name="Google Shape;217;p41"/>
          <p:cNvPicPr preferRelativeResize="0"/>
          <p:nvPr/>
        </p:nvPicPr>
        <p:blipFill>
          <a:blip r:embed="rId4">
            <a:alphaModFix/>
          </a:blip>
          <a:stretch>
            <a:fillRect/>
          </a:stretch>
        </p:blipFill>
        <p:spPr>
          <a:xfrm>
            <a:off x="4267925" y="1469013"/>
            <a:ext cx="4453625" cy="3374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Startup Scaling Serverless vs microservices</a:t>
            </a:r>
            <a:endParaRPr sz="1800"/>
          </a:p>
        </p:txBody>
      </p:sp>
      <p:sp>
        <p:nvSpPr>
          <p:cNvPr id="223" name="Google Shape;223;p42"/>
          <p:cNvSpPr txBox="1"/>
          <p:nvPr>
            <p:ph idx="1" type="body"/>
          </p:nvPr>
        </p:nvSpPr>
        <p:spPr>
          <a:xfrm>
            <a:off x="628650" y="1369219"/>
            <a:ext cx="3886200" cy="3263400"/>
          </a:xfrm>
          <a:prstGeom prst="rect">
            <a:avLst/>
          </a:prstGeom>
        </p:spPr>
        <p:txBody>
          <a:bodyPr anchorCtr="0" anchor="t" bIns="34275" lIns="68575" spcFirstLastPara="1" rIns="68575" wrap="square" tIns="34275">
            <a:noAutofit/>
          </a:bodyPr>
          <a:lstStyle/>
          <a:p>
            <a:pPr indent="0" lvl="0" marL="457200" rtl="0" algn="l">
              <a:spcBef>
                <a:spcPts val="800"/>
              </a:spcBef>
              <a:spcAft>
                <a:spcPts val="0"/>
              </a:spcAft>
              <a:buNone/>
            </a:pPr>
            <a:r>
              <a:rPr lang="en" sz="1100">
                <a:latin typeface="Arial"/>
                <a:ea typeface="Arial"/>
                <a:cs typeface="Arial"/>
                <a:sym typeface="Arial"/>
              </a:rPr>
              <a:t>Serverless</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Lambda</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Api Gateway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S3</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SQS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SNS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Etc</a:t>
            </a:r>
            <a:endParaRPr sz="1100">
              <a:latin typeface="Arial"/>
              <a:ea typeface="Arial"/>
              <a:cs typeface="Arial"/>
              <a:sym typeface="Arial"/>
            </a:endParaRPr>
          </a:p>
          <a:p>
            <a:pPr indent="0" lvl="0" marL="0" rtl="0" algn="l">
              <a:lnSpc>
                <a:spcPct val="115000"/>
              </a:lnSpc>
              <a:spcBef>
                <a:spcPts val="1800"/>
              </a:spcBef>
              <a:spcAft>
                <a:spcPts val="0"/>
              </a:spcAft>
              <a:buNone/>
            </a:pPr>
            <a:r>
              <a:rPr b="1" lang="en" sz="1100">
                <a:solidFill>
                  <a:srgbClr val="333333"/>
                </a:solidFill>
                <a:latin typeface="Arial"/>
                <a:ea typeface="Arial"/>
                <a:cs typeface="Arial"/>
                <a:sym typeface="Arial"/>
              </a:rPr>
              <a:t>With serverless you can rebuild instead of refactor</a:t>
            </a:r>
            <a:endParaRPr b="1" sz="1100">
              <a:solidFill>
                <a:srgbClr val="333333"/>
              </a:solidFill>
              <a:latin typeface="Arial"/>
              <a:ea typeface="Arial"/>
              <a:cs typeface="Arial"/>
              <a:sym typeface="Arial"/>
            </a:endParaRPr>
          </a:p>
          <a:p>
            <a:pPr indent="0" lvl="0" marL="0" rtl="0" algn="l">
              <a:spcBef>
                <a:spcPts val="800"/>
              </a:spcBef>
              <a:spcAft>
                <a:spcPts val="1200"/>
              </a:spcAft>
              <a:buNone/>
            </a:pPr>
            <a:r>
              <a:t/>
            </a:r>
            <a:endParaRPr sz="1100">
              <a:latin typeface="Arial"/>
              <a:ea typeface="Arial"/>
              <a:cs typeface="Arial"/>
              <a:sym typeface="Arial"/>
            </a:endParaRPr>
          </a:p>
        </p:txBody>
      </p:sp>
      <p:sp>
        <p:nvSpPr>
          <p:cNvPr id="224" name="Google Shape;224;p42"/>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Microservices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Ec2</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ECS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EKS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etc</a:t>
            </a:r>
            <a:endParaRPr sz="11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RDS Autoscaling</a:t>
            </a:r>
            <a:endParaRPr sz="1800"/>
          </a:p>
        </p:txBody>
      </p:sp>
      <p:sp>
        <p:nvSpPr>
          <p:cNvPr id="230" name="Google Shape;230;p43"/>
          <p:cNvSpPr txBox="1"/>
          <p:nvPr>
            <p:ph idx="1" type="body"/>
          </p:nvPr>
        </p:nvSpPr>
        <p:spPr>
          <a:xfrm>
            <a:off x="142650" y="1369225"/>
            <a:ext cx="43722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en" sz="1100">
                <a:latin typeface="Arial"/>
                <a:ea typeface="Arial"/>
                <a:cs typeface="Arial"/>
                <a:sym typeface="Arial"/>
              </a:rPr>
              <a:t>Upscaling &amp; Downscaling</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Upscaling</a:t>
            </a:r>
            <a:r>
              <a:rPr lang="en" sz="1100">
                <a:latin typeface="Arial"/>
                <a:ea typeface="Arial"/>
                <a:cs typeface="Arial"/>
                <a:sym typeface="Arial"/>
              </a:rPr>
              <a:t> means your database requires more resources like CPU or storage.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Downscaling </a:t>
            </a:r>
            <a:r>
              <a:rPr lang="en" sz="1100">
                <a:latin typeface="Arial"/>
                <a:ea typeface="Arial"/>
                <a:cs typeface="Arial"/>
                <a:sym typeface="Arial"/>
              </a:rPr>
              <a:t>means that your database needs fewer resources to save costs.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31" name="Google Shape;231;p43"/>
          <p:cNvPicPr preferRelativeResize="0"/>
          <p:nvPr/>
        </p:nvPicPr>
        <p:blipFill>
          <a:blip r:embed="rId3">
            <a:alphaModFix/>
          </a:blip>
          <a:stretch>
            <a:fillRect/>
          </a:stretch>
        </p:blipFill>
        <p:spPr>
          <a:xfrm>
            <a:off x="4386400" y="1268050"/>
            <a:ext cx="4646875" cy="2568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RDS Autoscaling horizontal vs vertical</a:t>
            </a:r>
            <a:endParaRPr sz="1800"/>
          </a:p>
        </p:txBody>
      </p:sp>
      <p:sp>
        <p:nvSpPr>
          <p:cNvPr id="237" name="Google Shape;237;p44"/>
          <p:cNvSpPr txBox="1"/>
          <p:nvPr>
            <p:ph idx="1" type="body"/>
          </p:nvPr>
        </p:nvSpPr>
        <p:spPr>
          <a:xfrm>
            <a:off x="67600" y="1369225"/>
            <a:ext cx="41766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b="1" lang="en" sz="1100">
                <a:latin typeface="Arial"/>
                <a:ea typeface="Arial"/>
                <a:cs typeface="Arial"/>
                <a:sym typeface="Arial"/>
              </a:rPr>
              <a:t>Horizontal scaling</a:t>
            </a:r>
            <a:r>
              <a:rPr lang="en" sz="1100">
                <a:latin typeface="Arial"/>
                <a:ea typeface="Arial"/>
                <a:cs typeface="Arial"/>
                <a:sym typeface="Arial"/>
              </a:rPr>
              <a:t> </a:t>
            </a:r>
            <a:r>
              <a:rPr i="1" lang="en" sz="1100">
                <a:latin typeface="Arial"/>
                <a:ea typeface="Arial"/>
                <a:cs typeface="Arial"/>
                <a:sym typeface="Arial"/>
              </a:rPr>
              <a:t>means adding more instances</a:t>
            </a:r>
            <a:r>
              <a:rPr lang="en" sz="1100">
                <a:latin typeface="Arial"/>
                <a:ea typeface="Arial"/>
                <a:cs typeface="Arial"/>
                <a:sym typeface="Arial"/>
              </a:rPr>
              <a:t>. Instead of having one database instance, you would have two or three for example. </a:t>
            </a:r>
            <a:endParaRPr sz="1100">
              <a:latin typeface="Arial"/>
              <a:ea typeface="Arial"/>
              <a:cs typeface="Arial"/>
              <a:sym typeface="Arial"/>
            </a:endParaRPr>
          </a:p>
          <a:p>
            <a:pPr indent="0" lvl="0" marL="0" rtl="0" algn="l">
              <a:lnSpc>
                <a:spcPct val="115000"/>
              </a:lnSpc>
              <a:spcBef>
                <a:spcPts val="1200"/>
              </a:spcBef>
              <a:spcAft>
                <a:spcPts val="1200"/>
              </a:spcAft>
              <a:buNone/>
            </a:pPr>
            <a:r>
              <a:rPr lang="en" sz="1100">
                <a:latin typeface="Arial"/>
                <a:ea typeface="Arial"/>
                <a:cs typeface="Arial"/>
                <a:sym typeface="Arial"/>
              </a:rPr>
              <a:t>Adding read replicas is one of the most straightforward ways of horizontal scaling. If your application only needs to scale for reading reasons, which is often the case, add a read replica and point all read applications to this database.</a:t>
            </a:r>
            <a:endParaRPr sz="1100">
              <a:latin typeface="Arial"/>
              <a:ea typeface="Arial"/>
              <a:cs typeface="Arial"/>
              <a:sym typeface="Arial"/>
            </a:endParaRPr>
          </a:p>
        </p:txBody>
      </p:sp>
      <p:sp>
        <p:nvSpPr>
          <p:cNvPr id="238" name="Google Shape;238;p44"/>
          <p:cNvSpPr txBox="1"/>
          <p:nvPr/>
        </p:nvSpPr>
        <p:spPr>
          <a:xfrm>
            <a:off x="4363750" y="1318075"/>
            <a:ext cx="4707000" cy="23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t>Vertical Scaling</a:t>
            </a:r>
            <a:r>
              <a:rPr lang="en" sz="1100"/>
              <a:t> enhances the current database instance</a:t>
            </a:r>
            <a:endParaRPr sz="1100"/>
          </a:p>
          <a:p>
            <a:pPr indent="0" lvl="0" marL="0" rtl="0" algn="l">
              <a:lnSpc>
                <a:spcPct val="115000"/>
              </a:lnSpc>
              <a:spcBef>
                <a:spcPts val="0"/>
              </a:spcBef>
              <a:spcAft>
                <a:spcPts val="0"/>
              </a:spcAft>
              <a:buClr>
                <a:schemeClr val="dk1"/>
              </a:buClr>
              <a:buSzPts val="1100"/>
              <a:buFont typeface="Arial"/>
              <a:buNone/>
            </a:pPr>
            <a:r>
              <a:rPr lang="en" sz="1100"/>
              <a:t>Vertical scaling refers to scaling the actual hardware. </a:t>
            </a:r>
            <a:r>
              <a:rPr i="1" lang="en" sz="1100" u="sng"/>
              <a:t>For example</a:t>
            </a:r>
            <a:r>
              <a:rPr lang="en" sz="1100"/>
              <a:t> more memory, more CPU, or more storage.</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t>Auto Scaling allows you to scale up and down automatically, based on a policy. A policy can be based on a metric like free storage.</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rPr i="1" lang="en" sz="1100" u="sng"/>
              <a:t>A common example is:</a:t>
            </a:r>
            <a:r>
              <a:rPr lang="en" sz="1100"/>
              <a:t> if there is only 10% free storage → Scale up</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t>You can enable auto-scaling in the RDS properties.</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RDS Autoscaling horizontal vs vertical diagram</a:t>
            </a:r>
            <a:endParaRPr sz="1800"/>
          </a:p>
        </p:txBody>
      </p:sp>
      <p:pic>
        <p:nvPicPr>
          <p:cNvPr id="244" name="Google Shape;244;p45"/>
          <p:cNvPicPr preferRelativeResize="0"/>
          <p:nvPr/>
        </p:nvPicPr>
        <p:blipFill>
          <a:blip r:embed="rId3">
            <a:alphaModFix/>
          </a:blip>
          <a:stretch>
            <a:fillRect/>
          </a:stretch>
        </p:blipFill>
        <p:spPr>
          <a:xfrm>
            <a:off x="1470100" y="1053644"/>
            <a:ext cx="6203811" cy="35706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628650" y="273847"/>
            <a:ext cx="7886700" cy="561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SQS Autoscaling</a:t>
            </a:r>
            <a:endParaRPr sz="1800"/>
          </a:p>
        </p:txBody>
      </p:sp>
      <p:sp>
        <p:nvSpPr>
          <p:cNvPr id="250" name="Google Shape;250;p46"/>
          <p:cNvSpPr txBox="1"/>
          <p:nvPr>
            <p:ph idx="1" type="body"/>
          </p:nvPr>
        </p:nvSpPr>
        <p:spPr>
          <a:xfrm>
            <a:off x="100950" y="835450"/>
            <a:ext cx="5443500" cy="37971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800"/>
              </a:spcBef>
              <a:spcAft>
                <a:spcPts val="0"/>
              </a:spcAft>
              <a:buNone/>
            </a:pPr>
            <a:r>
              <a:rPr lang="en" sz="1100">
                <a:latin typeface="Arial"/>
                <a:ea typeface="Arial"/>
                <a:cs typeface="Arial"/>
                <a:sym typeface="Arial"/>
              </a:rPr>
              <a:t>So we have an </a:t>
            </a:r>
            <a:r>
              <a:rPr b="1" lang="en" sz="1100">
                <a:latin typeface="Arial"/>
                <a:ea typeface="Arial"/>
                <a:cs typeface="Arial"/>
                <a:sym typeface="Arial"/>
              </a:rPr>
              <a:t>SQS queue</a:t>
            </a:r>
            <a:r>
              <a:rPr lang="en" sz="1100">
                <a:latin typeface="Arial"/>
                <a:ea typeface="Arial"/>
                <a:cs typeface="Arial"/>
                <a:sym typeface="Arial"/>
              </a:rPr>
              <a:t>, and </a:t>
            </a:r>
            <a:r>
              <a:rPr b="1" lang="en" sz="1100">
                <a:latin typeface="Arial"/>
                <a:ea typeface="Arial"/>
                <a:cs typeface="Arial"/>
                <a:sym typeface="Arial"/>
              </a:rPr>
              <a:t>an auto-scaling group</a:t>
            </a:r>
            <a:r>
              <a:rPr lang="en" sz="1100">
                <a:latin typeface="Arial"/>
                <a:ea typeface="Arial"/>
                <a:cs typeface="Arial"/>
                <a:sym typeface="Arial"/>
              </a:rPr>
              <a:t> and the </a:t>
            </a:r>
            <a:r>
              <a:rPr b="1" lang="en" sz="1100">
                <a:latin typeface="Arial"/>
                <a:ea typeface="Arial"/>
                <a:cs typeface="Arial"/>
                <a:sym typeface="Arial"/>
              </a:rPr>
              <a:t>EC2 instances</a:t>
            </a:r>
            <a:r>
              <a:rPr lang="en" sz="1100">
                <a:latin typeface="Arial"/>
                <a:ea typeface="Arial"/>
                <a:cs typeface="Arial"/>
                <a:sym typeface="Arial"/>
              </a:rPr>
              <a:t> within the ASG are going to poll for messages from the SQS queue. Now the idea is to scale the auto-scaling groups, automatically based on the queue size. </a:t>
            </a:r>
            <a:endParaRPr sz="1100">
              <a:latin typeface="Arial"/>
              <a:ea typeface="Arial"/>
              <a:cs typeface="Arial"/>
              <a:sym typeface="Arial"/>
            </a:endParaRPr>
          </a:p>
          <a:p>
            <a:pPr indent="-298450" lvl="0" marL="457200" rtl="0" algn="l">
              <a:lnSpc>
                <a:spcPct val="150000"/>
              </a:lnSpc>
              <a:spcBef>
                <a:spcPts val="1200"/>
              </a:spcBef>
              <a:spcAft>
                <a:spcPts val="0"/>
              </a:spcAft>
              <a:buSzPts val="1100"/>
              <a:buFont typeface="Arial"/>
              <a:buAutoNum type="arabicPeriod"/>
            </a:pPr>
            <a:r>
              <a:rPr lang="en" sz="1100">
                <a:latin typeface="Arial"/>
                <a:ea typeface="Arial"/>
                <a:cs typeface="Arial"/>
                <a:sym typeface="Arial"/>
              </a:rPr>
              <a:t>Therefore we can look at the CloudWatch metric called queue length or the approximate number of messages. which basically represents how many messages are left in the queue. And then you can set the alarm if this metric is over for example 1000, which means there are 1000 messages in the queue waiting to be processed, which means we are lagging on the processing. </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Therefore, we are going to create an alarm saying, over 1000 is going to be an alarm, and this alarm is going to trigger a scaling action in your auto-scaling group. Because we don't have enough EC2 instances. </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Therefore more EC2 instances are going to be added to your auto-scaling group, which will scale. Therefore, the message will be processed faster. The SQS size will decrease and you will have scaled for it. And this works in both ways. </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a:latin typeface="Arial"/>
                <a:ea typeface="Arial"/>
                <a:cs typeface="Arial"/>
                <a:sym typeface="Arial"/>
              </a:rPr>
              <a:t>You can scale up or scale down. So this is the main idea of using an auto-scaling group and SQS queue.</a:t>
            </a:r>
            <a:endParaRPr sz="1100">
              <a:latin typeface="Arial"/>
              <a:ea typeface="Arial"/>
              <a:cs typeface="Arial"/>
              <a:sym typeface="Arial"/>
            </a:endParaRPr>
          </a:p>
        </p:txBody>
      </p:sp>
      <p:pic>
        <p:nvPicPr>
          <p:cNvPr id="251" name="Google Shape;251;p46"/>
          <p:cNvPicPr preferRelativeResize="0"/>
          <p:nvPr/>
        </p:nvPicPr>
        <p:blipFill>
          <a:blip r:embed="rId3">
            <a:alphaModFix/>
          </a:blip>
          <a:stretch>
            <a:fillRect/>
          </a:stretch>
        </p:blipFill>
        <p:spPr>
          <a:xfrm>
            <a:off x="5544450" y="835450"/>
            <a:ext cx="3583000" cy="204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Auto Scaling - </a:t>
            </a:r>
            <a:r>
              <a:rPr lang="en" sz="1800">
                <a:solidFill>
                  <a:srgbClr val="16191F"/>
                </a:solidFill>
                <a:highlight>
                  <a:srgbClr val="FFFFFF"/>
                </a:highlight>
                <a:latin typeface="Economica"/>
                <a:ea typeface="Economica"/>
                <a:cs typeface="Economica"/>
                <a:sym typeface="Economica"/>
              </a:rPr>
              <a:t>Supported resources</a:t>
            </a:r>
            <a:endParaRPr sz="1800">
              <a:latin typeface="Economica"/>
              <a:ea typeface="Economica"/>
              <a:cs typeface="Economica"/>
              <a:sym typeface="Economica"/>
            </a:endParaRPr>
          </a:p>
        </p:txBody>
      </p:sp>
      <p:sp>
        <p:nvSpPr>
          <p:cNvPr id="137" name="Google Shape;137;p29"/>
          <p:cNvSpPr txBox="1"/>
          <p:nvPr>
            <p:ph idx="1" type="body"/>
          </p:nvPr>
        </p:nvSpPr>
        <p:spPr>
          <a:xfrm>
            <a:off x="108900" y="1044250"/>
            <a:ext cx="83283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b="1" lang="en" sz="1100">
                <a:solidFill>
                  <a:schemeClr val="dk1"/>
                </a:solidFill>
              </a:rPr>
              <a:t>AWS Auto Scaling</a:t>
            </a:r>
            <a:r>
              <a:rPr lang="en" sz="1100">
                <a:solidFill>
                  <a:schemeClr val="dk1"/>
                </a:solidFill>
              </a:rPr>
              <a:t> </a:t>
            </a:r>
            <a:r>
              <a:rPr lang="en" sz="1100" u="sng">
                <a:solidFill>
                  <a:schemeClr val="dk1"/>
                </a:solidFill>
              </a:rPr>
              <a:t>supports the use of scaling plans for the following services and resources:</a:t>
            </a:r>
            <a:endParaRPr sz="1100" u="sng">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Amazon Aurora</a:t>
            </a:r>
            <a:r>
              <a:rPr lang="en" sz="1100">
                <a:solidFill>
                  <a:schemeClr val="dk1"/>
                </a:solidFill>
              </a:rPr>
              <a:t> – Increase or decrease the number of Aurora read replicas that are provisioned for an Aurora DB cluster.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Amazon EC2 Auto Scaling</a:t>
            </a:r>
            <a:r>
              <a:rPr lang="en" sz="1100">
                <a:solidFill>
                  <a:schemeClr val="dk1"/>
                </a:solidFill>
              </a:rPr>
              <a:t> – Launch or terminate EC2 instances by increasing or decreasing the desired capacity of an Auto Scaling group.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Amazon Elastic Container Service</a:t>
            </a:r>
            <a:r>
              <a:rPr lang="en" sz="1100">
                <a:solidFill>
                  <a:schemeClr val="dk1"/>
                </a:solidFill>
              </a:rPr>
              <a:t> – Increase or decrease the desired task count in Amazon ECS.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Amazon DynamoDB</a:t>
            </a:r>
            <a:r>
              <a:rPr lang="en" sz="1100">
                <a:solidFill>
                  <a:schemeClr val="dk1"/>
                </a:solidFill>
              </a:rPr>
              <a:t> – Increase or decrease the provisioned read and write capacity of a DynamoDB table or a global secondary index.</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Spot Fleet</a:t>
            </a:r>
            <a:r>
              <a:rPr lang="en" sz="1100">
                <a:solidFill>
                  <a:schemeClr val="dk1"/>
                </a:solidFill>
              </a:rPr>
              <a:t> – Launch or terminate EC2 instances by increasing or decreasing the target capacity of a Spot Fleet.</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628650" y="185250"/>
            <a:ext cx="7886700" cy="491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SQS Autoscaling - Use target tracking with the right metric</a:t>
            </a:r>
            <a:endParaRPr sz="1800"/>
          </a:p>
        </p:txBody>
      </p:sp>
      <p:sp>
        <p:nvSpPr>
          <p:cNvPr id="257" name="Google Shape;257;p47"/>
          <p:cNvSpPr txBox="1"/>
          <p:nvPr>
            <p:ph idx="1" type="body"/>
          </p:nvPr>
        </p:nvSpPr>
        <p:spPr>
          <a:xfrm>
            <a:off x="100950" y="718775"/>
            <a:ext cx="7060800" cy="4284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If you use a </a:t>
            </a:r>
            <a:r>
              <a:rPr b="1" lang="en" sz="1100">
                <a:latin typeface="Arial"/>
                <a:ea typeface="Arial"/>
                <a:cs typeface="Arial"/>
                <a:sym typeface="Arial"/>
              </a:rPr>
              <a:t>target tracking scaling policy</a:t>
            </a:r>
            <a:r>
              <a:rPr lang="en" sz="1100">
                <a:latin typeface="Arial"/>
                <a:ea typeface="Arial"/>
                <a:cs typeface="Arial"/>
                <a:sym typeface="Arial"/>
              </a:rPr>
              <a:t> based on a custom </a:t>
            </a:r>
            <a:r>
              <a:rPr b="1" lang="en" sz="1100">
                <a:latin typeface="Arial"/>
                <a:ea typeface="Arial"/>
                <a:cs typeface="Arial"/>
                <a:sym typeface="Arial"/>
              </a:rPr>
              <a:t>Amazon SQS queue metric</a:t>
            </a:r>
            <a:r>
              <a:rPr lang="en" sz="1100">
                <a:latin typeface="Arial"/>
                <a:ea typeface="Arial"/>
                <a:cs typeface="Arial"/>
                <a:sym typeface="Arial"/>
              </a:rPr>
              <a:t>, dynamic scaling can adjust to the demand curve of your application more effectively.</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The issue</a:t>
            </a:r>
            <a:r>
              <a:rPr lang="en" sz="1100">
                <a:latin typeface="Arial"/>
                <a:ea typeface="Arial"/>
                <a:cs typeface="Arial"/>
                <a:sym typeface="Arial"/>
              </a:rPr>
              <a:t> with </a:t>
            </a:r>
            <a:r>
              <a:rPr lang="en" sz="1100" u="sng">
                <a:latin typeface="Arial"/>
                <a:ea typeface="Arial"/>
                <a:cs typeface="Arial"/>
                <a:sym typeface="Arial"/>
              </a:rPr>
              <a:t>using a CloudWatch Amazon SQS metric</a:t>
            </a:r>
            <a:r>
              <a:rPr lang="en" sz="1100">
                <a:latin typeface="Arial"/>
                <a:ea typeface="Arial"/>
                <a:cs typeface="Arial"/>
                <a:sym typeface="Arial"/>
              </a:rPr>
              <a:t> like </a:t>
            </a:r>
            <a:r>
              <a:rPr b="1" lang="en" sz="1100">
                <a:latin typeface="Arial"/>
                <a:ea typeface="Arial"/>
                <a:cs typeface="Arial"/>
                <a:sym typeface="Arial"/>
              </a:rPr>
              <a:t>ApproximateNumberOfMessagesVisible</a:t>
            </a:r>
            <a:r>
              <a:rPr lang="en" sz="1100">
                <a:latin typeface="Arial"/>
                <a:ea typeface="Arial"/>
                <a:cs typeface="Arial"/>
                <a:sym typeface="Arial"/>
              </a:rPr>
              <a:t> for target tracking is that the number of messages in the queue might not change proportionally to the size of the Auto Scaling group that processes messages from the queue.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That's because the number of messages in your SQS queue does not solely define the number of instances needed. The number of instances in your Auto Scaling group can be driven by multiple factors, including how long it takes to process a message and the acceptable amount of latency (queue delay).</a:t>
            </a:r>
            <a:endParaRPr sz="11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628650" y="273847"/>
            <a:ext cx="7886700" cy="561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SQS Autoscaling - Use target tracking with the right metric - solution</a:t>
            </a:r>
            <a:endParaRPr sz="1800"/>
          </a:p>
        </p:txBody>
      </p:sp>
      <p:sp>
        <p:nvSpPr>
          <p:cNvPr id="263" name="Google Shape;263;p48"/>
          <p:cNvSpPr txBox="1"/>
          <p:nvPr>
            <p:ph idx="1" type="body"/>
          </p:nvPr>
        </p:nvSpPr>
        <p:spPr>
          <a:xfrm>
            <a:off x="100950" y="902175"/>
            <a:ext cx="7886700" cy="40680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The solution is to use a backlog per instance metric with the target value being the acceptable backlog per instance to maintain. You can calculate these numbers as follows: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Backlog per instance:</a:t>
            </a:r>
            <a:r>
              <a:rPr lang="en" sz="1100">
                <a:latin typeface="Arial"/>
                <a:ea typeface="Arial"/>
                <a:cs typeface="Arial"/>
                <a:sym typeface="Arial"/>
              </a:rPr>
              <a:t> To calculate your backlog per instance, start with the ApproximateNumberOfMessages queue attribute to determine the length of the SQS queue (number of messages available for retrieval from the queue). Divide that number by the fleet's running capacity, which for an Auto Scaling group is the number of instances in the InService state, to get the backlog per instance.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Acceptable backlog per instance:</a:t>
            </a:r>
            <a:r>
              <a:rPr lang="en" sz="1100">
                <a:latin typeface="Arial"/>
                <a:ea typeface="Arial"/>
                <a:cs typeface="Arial"/>
                <a:sym typeface="Arial"/>
              </a:rPr>
              <a:t> To calculate your target value, first determine what your application can accept in terms of latency. Then, take the acceptable latency value and divide it by the average time that an EC2 instance takes to process a message.</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628650" y="146247"/>
            <a:ext cx="7886700" cy="561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SQS Autoscaling - Use target tracking with the right metric</a:t>
            </a:r>
            <a:endParaRPr sz="1800"/>
          </a:p>
        </p:txBody>
      </p:sp>
      <p:sp>
        <p:nvSpPr>
          <p:cNvPr id="269" name="Google Shape;269;p49"/>
          <p:cNvSpPr txBox="1"/>
          <p:nvPr>
            <p:ph idx="1" type="body"/>
          </p:nvPr>
        </p:nvSpPr>
        <p:spPr>
          <a:xfrm>
            <a:off x="100938" y="644025"/>
            <a:ext cx="7886700" cy="2035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The following procedures demonstrate how to publish the custom metric and create the target tracking scaling policy that configures your Auto Scaling group to scale based on these calculations.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There are three main parts to this configuration:</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An Auto Scaling group to manage EC2 instances for the purposes of processing messages from an SQS queue.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 custom metric to send to Amazon CloudWatch that measures the number of messages in the queue per EC2 instance in the Auto Scaling group.</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 target tracking policy that configures your Auto Scaling group to scale based on the custom metric and a set target value. CloudWatch alarms invoke the scaling policy.</a:t>
            </a:r>
            <a:endParaRPr sz="1100">
              <a:latin typeface="Arial"/>
              <a:ea typeface="Arial"/>
              <a:cs typeface="Arial"/>
              <a:sym typeface="Arial"/>
            </a:endParaRPr>
          </a:p>
        </p:txBody>
      </p:sp>
      <p:pic>
        <p:nvPicPr>
          <p:cNvPr id="270" name="Google Shape;270;p49"/>
          <p:cNvPicPr preferRelativeResize="0"/>
          <p:nvPr/>
        </p:nvPicPr>
        <p:blipFill>
          <a:blip r:embed="rId3">
            <a:alphaModFix/>
          </a:blip>
          <a:stretch>
            <a:fillRect/>
          </a:stretch>
        </p:blipFill>
        <p:spPr>
          <a:xfrm>
            <a:off x="2001050" y="2571750"/>
            <a:ext cx="4086473" cy="2476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Lambda scaling</a:t>
            </a:r>
            <a:endParaRPr sz="1800"/>
          </a:p>
        </p:txBody>
      </p:sp>
      <p:sp>
        <p:nvSpPr>
          <p:cNvPr id="276" name="Google Shape;276;p50"/>
          <p:cNvSpPr txBox="1"/>
          <p:nvPr>
            <p:ph idx="1" type="body"/>
          </p:nvPr>
        </p:nvSpPr>
        <p:spPr>
          <a:xfrm>
            <a:off x="159325" y="1369225"/>
            <a:ext cx="67440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100">
                <a:latin typeface="Arial"/>
                <a:ea typeface="Arial"/>
                <a:cs typeface="Arial"/>
                <a:sym typeface="Arial"/>
              </a:rPr>
              <a:t>Concurrency </a:t>
            </a:r>
            <a:r>
              <a:rPr lang="en" sz="1100">
                <a:latin typeface="Arial"/>
                <a:ea typeface="Arial"/>
                <a:cs typeface="Arial"/>
                <a:sym typeface="Arial"/>
              </a:rPr>
              <a:t>is the number of in-flight requests your AWS Lambda function is handling at the same time. For each concurrent request, Lambda provisions a separate instance of your execution environment.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As your functions receive more requests, Lambda automatically handles scaling the number of execution environments until you reach your account's concurrency limit.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By default, Lambda provides your account with a total </a:t>
            </a:r>
            <a:r>
              <a:rPr b="1" lang="en" sz="1100">
                <a:latin typeface="Arial"/>
                <a:ea typeface="Arial"/>
                <a:cs typeface="Arial"/>
                <a:sym typeface="Arial"/>
              </a:rPr>
              <a:t>concurrency limit of 1,000 across all functions in a region</a:t>
            </a:r>
            <a:r>
              <a:rPr lang="en" sz="1100">
                <a:latin typeface="Arial"/>
                <a:ea typeface="Arial"/>
                <a:cs typeface="Arial"/>
                <a:sym typeface="Arial"/>
              </a:rPr>
              <a:t>. To support your specific account needs, you can request a quota increase and configure function-level concurrency controls so that your critical functions don't experience throttling.</a:t>
            </a:r>
            <a:endParaRPr sz="11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Lambda scaling - Understanding and visualizing concurrency</a:t>
            </a:r>
            <a:endParaRPr sz="1800"/>
          </a:p>
        </p:txBody>
      </p:sp>
      <p:sp>
        <p:nvSpPr>
          <p:cNvPr id="282" name="Google Shape;282;p51"/>
          <p:cNvSpPr txBox="1"/>
          <p:nvPr>
            <p:ph idx="1" type="body"/>
          </p:nvPr>
        </p:nvSpPr>
        <p:spPr>
          <a:xfrm>
            <a:off x="159325" y="1369225"/>
            <a:ext cx="43554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Lambda invokes your function in a secure and isolated execution environment. To handle a request, Lambda must first initialize an execution environment (</a:t>
            </a:r>
            <a:r>
              <a:rPr b="1" lang="en" sz="1100">
                <a:latin typeface="Arial"/>
                <a:ea typeface="Arial"/>
                <a:cs typeface="Arial"/>
                <a:sym typeface="Arial"/>
              </a:rPr>
              <a:t>the Init phase</a:t>
            </a:r>
            <a:r>
              <a:rPr lang="en" sz="1100">
                <a:latin typeface="Arial"/>
                <a:ea typeface="Arial"/>
                <a:cs typeface="Arial"/>
                <a:sym typeface="Arial"/>
              </a:rPr>
              <a:t>), before using it to invoke your function (</a:t>
            </a:r>
            <a:r>
              <a:rPr b="1" lang="en" sz="1100">
                <a:latin typeface="Arial"/>
                <a:ea typeface="Arial"/>
                <a:cs typeface="Arial"/>
                <a:sym typeface="Arial"/>
              </a:rPr>
              <a:t>the Invoke phase</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When your function receives its very first request (represented by the yellow circle with label 1), Lambda creates a </a:t>
            </a:r>
            <a:r>
              <a:rPr i="1" lang="en" sz="1100">
                <a:latin typeface="Arial"/>
                <a:ea typeface="Arial"/>
                <a:cs typeface="Arial"/>
                <a:sym typeface="Arial"/>
              </a:rPr>
              <a:t>new execution environment </a:t>
            </a:r>
            <a:r>
              <a:rPr lang="en" sz="1100">
                <a:latin typeface="Arial"/>
                <a:ea typeface="Arial"/>
                <a:cs typeface="Arial"/>
                <a:sym typeface="Arial"/>
              </a:rPr>
              <a:t>and runs the code outside your main handler during the Init phase.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Then, Lambda runs your function's main handler code during the Invoke phase. During this entire process, this execution environment is busy and cannot process other requests.</a:t>
            </a:r>
            <a:endParaRPr sz="1100">
              <a:latin typeface="Arial"/>
              <a:ea typeface="Arial"/>
              <a:cs typeface="Arial"/>
              <a:sym typeface="Arial"/>
            </a:endParaRPr>
          </a:p>
        </p:txBody>
      </p:sp>
      <p:pic>
        <p:nvPicPr>
          <p:cNvPr id="283" name="Google Shape;283;p51"/>
          <p:cNvPicPr preferRelativeResize="0"/>
          <p:nvPr/>
        </p:nvPicPr>
        <p:blipFill>
          <a:blip r:embed="rId3">
            <a:alphaModFix/>
          </a:blip>
          <a:stretch>
            <a:fillRect/>
          </a:stretch>
        </p:blipFill>
        <p:spPr>
          <a:xfrm>
            <a:off x="4419174" y="1369225"/>
            <a:ext cx="4683325" cy="1705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2"/>
          <p:cNvSpPr txBox="1"/>
          <p:nvPr>
            <p:ph type="title"/>
          </p:nvPr>
        </p:nvSpPr>
        <p:spPr>
          <a:xfrm>
            <a:off x="628650" y="273848"/>
            <a:ext cx="7886700" cy="75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Lambda scaling - Understanding and visualizing concurrency</a:t>
            </a:r>
            <a:endParaRPr sz="1800"/>
          </a:p>
        </p:txBody>
      </p:sp>
      <p:sp>
        <p:nvSpPr>
          <p:cNvPr id="289" name="Google Shape;289;p52"/>
          <p:cNvSpPr txBox="1"/>
          <p:nvPr>
            <p:ph idx="1" type="body"/>
          </p:nvPr>
        </p:nvSpPr>
        <p:spPr>
          <a:xfrm>
            <a:off x="159325" y="1027150"/>
            <a:ext cx="6118800" cy="3605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When Lambda finishes processing the first request, this execution environment can then process additional requests for the same function. For subsequent requests, Lambda doesn't need to re-initialize the environment.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In the diagram, Lambda reuses the execution environment to handle the second request (represented by the yellow circle with label 2).</a:t>
            </a:r>
            <a:endParaRPr sz="1100">
              <a:latin typeface="Arial"/>
              <a:ea typeface="Arial"/>
              <a:cs typeface="Arial"/>
              <a:sym typeface="Arial"/>
            </a:endParaRPr>
          </a:p>
        </p:txBody>
      </p:sp>
      <p:pic>
        <p:nvPicPr>
          <p:cNvPr id="290" name="Google Shape;290;p52"/>
          <p:cNvPicPr preferRelativeResize="0"/>
          <p:nvPr/>
        </p:nvPicPr>
        <p:blipFill>
          <a:blip r:embed="rId3">
            <a:alphaModFix/>
          </a:blip>
          <a:stretch>
            <a:fillRect/>
          </a:stretch>
        </p:blipFill>
        <p:spPr>
          <a:xfrm>
            <a:off x="982363" y="1654772"/>
            <a:ext cx="7179275" cy="1470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628650" y="273847"/>
            <a:ext cx="7886700" cy="561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Lambda scaling</a:t>
            </a:r>
            <a:endParaRPr sz="1800"/>
          </a:p>
        </p:txBody>
      </p:sp>
      <p:sp>
        <p:nvSpPr>
          <p:cNvPr id="296" name="Google Shape;296;p53"/>
          <p:cNvSpPr txBox="1"/>
          <p:nvPr>
            <p:ph idx="1" type="body"/>
          </p:nvPr>
        </p:nvSpPr>
        <p:spPr>
          <a:xfrm>
            <a:off x="159325" y="835450"/>
            <a:ext cx="7102500" cy="3797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100">
                <a:latin typeface="Arial"/>
                <a:ea typeface="Arial"/>
                <a:cs typeface="Arial"/>
                <a:sym typeface="Arial"/>
              </a:rPr>
              <a:t>In practice, Lambda may need to provision multiple execution environment instances in parallel to handle all incoming requests. When your function receives a new request, one of two things can happen:</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If a pre-initialized execution environment instance is available, Lambda uses it to process the request.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Otherwise, Lambda creates a new execution environment instance to process the request.</a:t>
            </a:r>
            <a:endParaRPr sz="1100">
              <a:latin typeface="Arial"/>
              <a:ea typeface="Arial"/>
              <a:cs typeface="Arial"/>
              <a:sym typeface="Arial"/>
            </a:endParaRPr>
          </a:p>
          <a:p>
            <a:pPr indent="0" lvl="0" marL="0" rtl="0" algn="l">
              <a:spcBef>
                <a:spcPts val="1200"/>
              </a:spcBef>
              <a:spcAft>
                <a:spcPts val="0"/>
              </a:spcAft>
              <a:buNone/>
            </a:pPr>
            <a:r>
              <a:rPr lang="en" sz="1100">
                <a:solidFill>
                  <a:srgbClr val="16191F"/>
                </a:solidFill>
                <a:highlight>
                  <a:srgbClr val="FFFFFF"/>
                </a:highlight>
                <a:latin typeface="Arial"/>
                <a:ea typeface="Arial"/>
                <a:cs typeface="Arial"/>
                <a:sym typeface="Arial"/>
              </a:rPr>
              <a:t>For example, let's explore what happens when your function receives 10 requests:</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297" name="Google Shape;297;p53"/>
          <p:cNvPicPr preferRelativeResize="0"/>
          <p:nvPr/>
        </p:nvPicPr>
        <p:blipFill>
          <a:blip r:embed="rId3">
            <a:alphaModFix/>
          </a:blip>
          <a:stretch>
            <a:fillRect/>
          </a:stretch>
        </p:blipFill>
        <p:spPr>
          <a:xfrm>
            <a:off x="1020750" y="2138681"/>
            <a:ext cx="7102499" cy="26193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628650" y="273849"/>
            <a:ext cx="7886700" cy="428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How to calculate concurrency</a:t>
            </a:r>
            <a:endParaRPr sz="1800"/>
          </a:p>
        </p:txBody>
      </p:sp>
      <p:sp>
        <p:nvSpPr>
          <p:cNvPr id="303" name="Google Shape;303;p54"/>
          <p:cNvSpPr txBox="1"/>
          <p:nvPr>
            <p:ph idx="1" type="body"/>
          </p:nvPr>
        </p:nvSpPr>
        <p:spPr>
          <a:xfrm>
            <a:off x="159325" y="835450"/>
            <a:ext cx="7102500" cy="3797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In general, concurrency of a system is the ability to process more than one task simultaneously. In Lambda, concurrency is the number of in-flight requests that your function is handling at the same time.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A quick and practical way of measuring concurrency of a Lambda function is to </a:t>
            </a:r>
            <a:r>
              <a:rPr lang="en" sz="1100" u="sng">
                <a:latin typeface="Arial"/>
                <a:ea typeface="Arial"/>
                <a:cs typeface="Arial"/>
                <a:sym typeface="Arial"/>
              </a:rPr>
              <a:t>use the following formula</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1200"/>
              </a:spcAft>
              <a:buNone/>
            </a:pPr>
            <a:r>
              <a:rPr i="1" lang="en" sz="1100" u="sng">
                <a:latin typeface="Arial"/>
                <a:ea typeface="Arial"/>
                <a:cs typeface="Arial"/>
                <a:sym typeface="Arial"/>
              </a:rPr>
              <a:t>Concurrency = (average requests per second) * (average request duration in seconds)</a:t>
            </a:r>
            <a:endParaRPr i="1" sz="1100" u="sng">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Architecture discuss</a:t>
            </a:r>
            <a:endParaRPr sz="1800"/>
          </a:p>
        </p:txBody>
      </p:sp>
      <p:sp>
        <p:nvSpPr>
          <p:cNvPr id="309" name="Google Shape;309;p55"/>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100">
                <a:latin typeface="Arial"/>
                <a:ea typeface="Arial"/>
                <a:cs typeface="Arial"/>
                <a:sym typeface="Arial"/>
              </a:rPr>
              <a:t>We have: </a:t>
            </a:r>
            <a:r>
              <a:rPr lang="en" sz="1100">
                <a:solidFill>
                  <a:srgbClr val="292929"/>
                </a:solidFill>
                <a:highlight>
                  <a:srgbClr val="FFFFFF"/>
                </a:highlight>
                <a:latin typeface="Arial"/>
                <a:ea typeface="Arial"/>
                <a:cs typeface="Arial"/>
                <a:sym typeface="Arial"/>
              </a:rPr>
              <a:t>ECS, Message Queues and RDS</a:t>
            </a:r>
            <a:endParaRPr sz="1100">
              <a:solidFill>
                <a:srgbClr val="292929"/>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292929"/>
              </a:solidFill>
              <a:highlight>
                <a:srgbClr val="FFFFFF"/>
              </a:highlight>
              <a:latin typeface="Arial"/>
              <a:ea typeface="Arial"/>
              <a:cs typeface="Arial"/>
              <a:sym typeface="Arial"/>
            </a:endParaRPr>
          </a:p>
          <a:p>
            <a:pPr indent="0" lvl="0" marL="0" rtl="0" algn="l">
              <a:spcBef>
                <a:spcPts val="1200"/>
              </a:spcBef>
              <a:spcAft>
                <a:spcPts val="1200"/>
              </a:spcAft>
              <a:buNone/>
            </a:pPr>
            <a:r>
              <a:rPr lang="en" sz="1100">
                <a:solidFill>
                  <a:srgbClr val="292929"/>
                </a:solidFill>
                <a:highlight>
                  <a:srgbClr val="FFFFFF"/>
                </a:highlight>
                <a:latin typeface="Arial"/>
                <a:ea typeface="Arial"/>
                <a:cs typeface="Arial"/>
                <a:sym typeface="Arial"/>
              </a:rPr>
              <a:t>How will we scale it?</a:t>
            </a:r>
            <a:endParaRPr sz="1100">
              <a:solidFill>
                <a:srgbClr val="292929"/>
              </a:solidFill>
              <a:highlight>
                <a:srgbClr val="FFFFFF"/>
              </a:highlight>
              <a:latin typeface="Arial"/>
              <a:ea typeface="Arial"/>
              <a:cs typeface="Arial"/>
              <a:sym typeface="Arial"/>
            </a:endParaRPr>
          </a:p>
        </p:txBody>
      </p:sp>
      <p:sp>
        <p:nvSpPr>
          <p:cNvPr id="310" name="Google Shape;310;p55"/>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628650" y="-3"/>
            <a:ext cx="7886700" cy="562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Practise</a:t>
            </a:r>
            <a:endParaRPr sz="1800"/>
          </a:p>
        </p:txBody>
      </p:sp>
      <p:sp>
        <p:nvSpPr>
          <p:cNvPr id="316" name="Google Shape;316;p56"/>
          <p:cNvSpPr txBox="1"/>
          <p:nvPr>
            <p:ph idx="1" type="body"/>
          </p:nvPr>
        </p:nvSpPr>
        <p:spPr>
          <a:xfrm>
            <a:off x="628650" y="504700"/>
            <a:ext cx="8039400" cy="45861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688"/>
              <a:buNone/>
            </a:pPr>
            <a:r>
              <a:rPr lang="en" sz="1125">
                <a:latin typeface="Arial"/>
                <a:ea typeface="Arial"/>
                <a:cs typeface="Arial"/>
                <a:sym typeface="Arial"/>
              </a:rPr>
              <a:t>Create a deployment schema first.</a:t>
            </a:r>
            <a:endParaRPr sz="1125">
              <a:latin typeface="Arial"/>
              <a:ea typeface="Arial"/>
              <a:cs typeface="Arial"/>
              <a:sym typeface="Arial"/>
            </a:endParaRPr>
          </a:p>
          <a:p>
            <a:pPr indent="0" lvl="0" marL="0" rtl="0" algn="l">
              <a:lnSpc>
                <a:spcPct val="100000"/>
              </a:lnSpc>
              <a:spcBef>
                <a:spcPts val="0"/>
              </a:spcBef>
              <a:spcAft>
                <a:spcPts val="0"/>
              </a:spcAft>
              <a:buSzPts val="688"/>
              <a:buNone/>
            </a:pPr>
            <a:r>
              <a:t/>
            </a:r>
            <a:endParaRPr sz="1125">
              <a:latin typeface="Arial"/>
              <a:ea typeface="Arial"/>
              <a:cs typeface="Arial"/>
              <a:sym typeface="Arial"/>
            </a:endParaRPr>
          </a:p>
          <a:p>
            <a:pPr indent="0" lvl="0" marL="0" rtl="0" algn="l">
              <a:lnSpc>
                <a:spcPct val="100000"/>
              </a:lnSpc>
              <a:spcBef>
                <a:spcPts val="0"/>
              </a:spcBef>
              <a:spcAft>
                <a:spcPts val="0"/>
              </a:spcAft>
              <a:buSzPts val="688"/>
              <a:buNone/>
            </a:pPr>
            <a:r>
              <a:rPr lang="en" sz="1125">
                <a:latin typeface="Arial"/>
                <a:ea typeface="Arial"/>
                <a:cs typeface="Arial"/>
                <a:sym typeface="Arial"/>
              </a:rPr>
              <a:t>Design a highly available and scalable web application using AWS services.</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Define the requirements and architecture of the web application.</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a VPC with multiple availability zones (AZs) for high availability and fault tolerance.</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public and private subnets within each AZ.</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a NAT Gateway in the public subnet for outbound traffic from the private subnets.</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an Elastic Container Registry (ECR) repository to store the application image.</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Push the application image to the ECR repository.</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an ECS cluster with Fargate launch type to host and run the application.</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a task definition that references the application image from ECR and sets the minimum and maximum number of tasks to 2 for redundancy and high availability.</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an Application Load Balancer (ALB) with listeners and target groups that route traffic to the ECS tasks.</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Configure a custom 404 page as a default text for the ALB.</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Create an ECS service that deploys and manages the application tasks across multiple AZs.</a:t>
            </a:r>
            <a:endParaRPr sz="1125">
              <a:latin typeface="Arial"/>
              <a:ea typeface="Arial"/>
              <a:cs typeface="Arial"/>
              <a:sym typeface="Arial"/>
            </a:endParaRPr>
          </a:p>
          <a:p>
            <a:pPr indent="-300037" lvl="0" marL="457200" rtl="0" algn="l">
              <a:lnSpc>
                <a:spcPct val="100000"/>
              </a:lnSpc>
              <a:spcBef>
                <a:spcPts val="0"/>
              </a:spcBef>
              <a:spcAft>
                <a:spcPts val="0"/>
              </a:spcAft>
              <a:buSzPts val="1125"/>
              <a:buFont typeface="Arial"/>
              <a:buAutoNum type="arabicPeriod"/>
            </a:pPr>
            <a:r>
              <a:rPr lang="en" sz="1125">
                <a:latin typeface="Arial"/>
                <a:ea typeface="Arial"/>
                <a:cs typeface="Arial"/>
                <a:sym typeface="Arial"/>
              </a:rPr>
              <a:t>Test the web application and monitor its performance and availability using CloudWatch metrics and alarms.</a:t>
            </a:r>
            <a:endParaRPr sz="1125">
              <a:latin typeface="Arial"/>
              <a:ea typeface="Arial"/>
              <a:cs typeface="Arial"/>
              <a:sym typeface="Arial"/>
            </a:endParaRPr>
          </a:p>
          <a:p>
            <a:pPr indent="0" lvl="0" marL="457200" rtl="0" algn="l">
              <a:lnSpc>
                <a:spcPct val="100000"/>
              </a:lnSpc>
              <a:spcBef>
                <a:spcPts val="0"/>
              </a:spcBef>
              <a:spcAft>
                <a:spcPts val="0"/>
              </a:spcAft>
              <a:buNone/>
            </a:pPr>
            <a:r>
              <a:t/>
            </a:r>
            <a:endParaRPr sz="1125">
              <a:latin typeface="Arial"/>
              <a:ea typeface="Arial"/>
              <a:cs typeface="Arial"/>
              <a:sym typeface="Arial"/>
            </a:endParaRPr>
          </a:p>
          <a:p>
            <a:pPr indent="0" lvl="0" marL="457200" rtl="0" algn="l">
              <a:lnSpc>
                <a:spcPct val="100000"/>
              </a:lnSpc>
              <a:spcBef>
                <a:spcPts val="0"/>
              </a:spcBef>
              <a:spcAft>
                <a:spcPts val="0"/>
              </a:spcAft>
              <a:buNone/>
            </a:pPr>
            <a:r>
              <a:rPr b="1" lang="en" sz="1125">
                <a:latin typeface="Arial"/>
                <a:ea typeface="Arial"/>
                <a:cs typeface="Arial"/>
                <a:sym typeface="Arial"/>
              </a:rPr>
              <a:t>Advanced</a:t>
            </a:r>
            <a:r>
              <a:rPr lang="en" sz="1125">
                <a:latin typeface="Arial"/>
                <a:ea typeface="Arial"/>
                <a:cs typeface="Arial"/>
                <a:sym typeface="Arial"/>
              </a:rPr>
              <a:t>:</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Configure autoscaling policies for the ECS service to scale up or down based on the demand.</a:t>
            </a:r>
            <a:endParaRPr sz="1125">
              <a:latin typeface="Arial"/>
              <a:ea typeface="Arial"/>
              <a:cs typeface="Arial"/>
              <a:sym typeface="Arial"/>
            </a:endParaRPr>
          </a:p>
          <a:p>
            <a:pPr indent="-284162" lvl="0" marL="457200" rtl="0" algn="l">
              <a:lnSpc>
                <a:spcPct val="100000"/>
              </a:lnSpc>
              <a:spcBef>
                <a:spcPts val="0"/>
              </a:spcBef>
              <a:spcAft>
                <a:spcPts val="0"/>
              </a:spcAft>
              <a:buSzPts val="875"/>
              <a:buFont typeface="Arial"/>
              <a:buAutoNum type="arabicPeriod"/>
            </a:pPr>
            <a:r>
              <a:rPr lang="en" sz="1125">
                <a:latin typeface="Arial"/>
                <a:ea typeface="Arial"/>
                <a:cs typeface="Arial"/>
                <a:sym typeface="Arial"/>
              </a:rPr>
              <a:t>Add a VPC endpoint to allow the ECS instances to download the application image from ECR without using the public internet.</a:t>
            </a:r>
            <a:endParaRPr sz="1125">
              <a:latin typeface="Arial"/>
              <a:ea typeface="Arial"/>
              <a:cs typeface="Arial"/>
              <a:sym typeface="Arial"/>
            </a:endParaRPr>
          </a:p>
          <a:p>
            <a:pPr indent="0" lvl="0" marL="0" rtl="0" algn="l">
              <a:lnSpc>
                <a:spcPct val="100000"/>
              </a:lnSpc>
              <a:spcBef>
                <a:spcPts val="0"/>
              </a:spcBef>
              <a:spcAft>
                <a:spcPts val="0"/>
              </a:spcAft>
              <a:buSzPts val="688"/>
              <a:buNone/>
            </a:pPr>
            <a:r>
              <a:t/>
            </a:r>
            <a:endParaRPr sz="1125">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Scaling Options</a:t>
            </a:r>
            <a:endParaRPr sz="1800">
              <a:latin typeface="Economica"/>
              <a:ea typeface="Economica"/>
              <a:cs typeface="Economica"/>
              <a:sym typeface="Economica"/>
            </a:endParaRPr>
          </a:p>
        </p:txBody>
      </p:sp>
      <p:sp>
        <p:nvSpPr>
          <p:cNvPr id="143" name="Google Shape;143;p30"/>
          <p:cNvSpPr txBox="1"/>
          <p:nvPr>
            <p:ph idx="1" type="body"/>
          </p:nvPr>
        </p:nvSpPr>
        <p:spPr>
          <a:xfrm>
            <a:off x="108900" y="1044250"/>
            <a:ext cx="67695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solidFill>
                  <a:schemeClr val="dk1"/>
                </a:solidFill>
              </a:rPr>
              <a:t>The scaling options define the triggers and when instances should be provisioned/de-provisioned.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u="sng">
                <a:solidFill>
                  <a:schemeClr val="dk1"/>
                </a:solidFill>
              </a:rPr>
              <a:t>There are four scaling options:</a:t>
            </a:r>
            <a:endParaRPr sz="1100" u="sng">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Maintain </a:t>
            </a:r>
            <a:r>
              <a:rPr lang="en" sz="1100">
                <a:solidFill>
                  <a:schemeClr val="dk1"/>
                </a:solidFill>
              </a:rPr>
              <a:t>– keep a specific or minimum number of instances running.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Manual </a:t>
            </a:r>
            <a:r>
              <a:rPr lang="en" sz="1100">
                <a:solidFill>
                  <a:schemeClr val="dk1"/>
                </a:solidFill>
              </a:rPr>
              <a:t>– use maximum, minimum, or a specific number of instances.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Scheduled </a:t>
            </a:r>
            <a:r>
              <a:rPr lang="en" sz="1100">
                <a:solidFill>
                  <a:schemeClr val="dk1"/>
                </a:solidFill>
              </a:rPr>
              <a:t>– increase or decrease the number of instances based on a schedule.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Dynamic </a:t>
            </a:r>
            <a:r>
              <a:rPr lang="en" sz="1100">
                <a:solidFill>
                  <a:schemeClr val="dk1"/>
                </a:solidFill>
              </a:rPr>
              <a:t>– scale based on real-time system metrics (e.g. CloudWatch metrics).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Predictive </a:t>
            </a:r>
            <a:r>
              <a:rPr lang="en" sz="1100">
                <a:solidFill>
                  <a:schemeClr val="dk1"/>
                </a:solidFill>
              </a:rPr>
              <a:t>– machine learning to schedule the right number of EC2 instances in anticipation of approaching traffic changes.</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The following table describes the scaling options available and when to use them:</a:t>
            </a:r>
            <a:endParaRPr sz="1800">
              <a:latin typeface="Economica"/>
              <a:ea typeface="Economica"/>
              <a:cs typeface="Economica"/>
              <a:sym typeface="Economica"/>
            </a:endParaRPr>
          </a:p>
        </p:txBody>
      </p:sp>
      <p:pic>
        <p:nvPicPr>
          <p:cNvPr id="149" name="Google Shape;149;p31"/>
          <p:cNvPicPr preferRelativeResize="0"/>
          <p:nvPr/>
        </p:nvPicPr>
        <p:blipFill>
          <a:blip r:embed="rId3">
            <a:alphaModFix/>
          </a:blip>
          <a:stretch>
            <a:fillRect/>
          </a:stretch>
        </p:blipFill>
        <p:spPr>
          <a:xfrm>
            <a:off x="562174" y="1093925"/>
            <a:ext cx="8019649" cy="306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Clr>
                <a:schemeClr val="dk1"/>
              </a:buClr>
              <a:buSzPts val="1100"/>
              <a:buFont typeface="Arial"/>
              <a:buNone/>
            </a:pPr>
            <a:r>
              <a:rPr lang="en" sz="1800">
                <a:latin typeface="Economica"/>
                <a:ea typeface="Economica"/>
                <a:cs typeface="Economica"/>
                <a:sym typeface="Economica"/>
              </a:rPr>
              <a:t>What is a scaling strategy?</a:t>
            </a:r>
            <a:endParaRPr sz="1800">
              <a:latin typeface="Economica"/>
              <a:ea typeface="Economica"/>
              <a:cs typeface="Economica"/>
              <a:sym typeface="Economica"/>
            </a:endParaRPr>
          </a:p>
        </p:txBody>
      </p:sp>
      <p:sp>
        <p:nvSpPr>
          <p:cNvPr id="155" name="Google Shape;155;p32"/>
          <p:cNvSpPr txBox="1"/>
          <p:nvPr>
            <p:ph idx="1" type="body"/>
          </p:nvPr>
        </p:nvSpPr>
        <p:spPr>
          <a:xfrm>
            <a:off x="108900" y="1044250"/>
            <a:ext cx="63609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dk1"/>
                </a:solidFill>
              </a:rPr>
              <a:t>The scaling strategy</a:t>
            </a:r>
            <a:r>
              <a:rPr lang="en" sz="1100">
                <a:solidFill>
                  <a:schemeClr val="dk1"/>
                </a:solidFill>
              </a:rPr>
              <a:t> tells AWS Auto Scaling how to optimize the utilization of resources in your scaling plan. You can optimize for availability, for cost, or a balance of both.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Alternatively, you can also create your own custom strategy, per the metrics and thresholds you define. You can set separate strategies for each resource or resource type.</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pic>
        <p:nvPicPr>
          <p:cNvPr id="156" name="Google Shape;156;p32"/>
          <p:cNvPicPr preferRelativeResize="0"/>
          <p:nvPr/>
        </p:nvPicPr>
        <p:blipFill>
          <a:blip r:embed="rId3">
            <a:alphaModFix/>
          </a:blip>
          <a:stretch>
            <a:fillRect/>
          </a:stretch>
        </p:blipFill>
        <p:spPr>
          <a:xfrm>
            <a:off x="108888" y="2658775"/>
            <a:ext cx="4562475" cy="118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What is dynamic scaling?</a:t>
            </a:r>
            <a:endParaRPr sz="1800">
              <a:latin typeface="Economica"/>
              <a:ea typeface="Economica"/>
              <a:cs typeface="Economica"/>
              <a:sym typeface="Economica"/>
            </a:endParaRPr>
          </a:p>
        </p:txBody>
      </p:sp>
      <p:sp>
        <p:nvSpPr>
          <p:cNvPr id="162" name="Google Shape;162;p33"/>
          <p:cNvSpPr txBox="1"/>
          <p:nvPr>
            <p:ph idx="1" type="body"/>
          </p:nvPr>
        </p:nvSpPr>
        <p:spPr>
          <a:xfrm>
            <a:off x="108900" y="1044250"/>
            <a:ext cx="61275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dk1"/>
                </a:solidFill>
              </a:rPr>
              <a:t>Dynamic scaling</a:t>
            </a:r>
            <a:r>
              <a:rPr lang="en" sz="1100">
                <a:solidFill>
                  <a:schemeClr val="dk1"/>
                </a:solidFill>
              </a:rPr>
              <a:t> creates target tracking scaling policies for the resources in your scaling plan. These scaling policies adjust resource capacity in response to live changes in resource utilization. The intention is to provide enough capacity to maintain utilization at the target value specified by the scaling strategy. </a:t>
            </a:r>
            <a:endParaRPr sz="1100">
              <a:solidFill>
                <a:schemeClr val="dk1"/>
              </a:solidFill>
            </a:endParaRPr>
          </a:p>
          <a:p>
            <a:pPr indent="0" lvl="0" marL="0" rtl="0" algn="l">
              <a:lnSpc>
                <a:spcPct val="115000"/>
              </a:lnSpc>
              <a:spcBef>
                <a:spcPts val="1200"/>
              </a:spcBef>
              <a:spcAft>
                <a:spcPts val="1200"/>
              </a:spcAft>
              <a:buNone/>
            </a:pPr>
            <a:r>
              <a:rPr lang="en" sz="1100" u="sng">
                <a:solidFill>
                  <a:schemeClr val="dk1"/>
                </a:solidFill>
              </a:rPr>
              <a:t>Example :</a:t>
            </a:r>
            <a:r>
              <a:rPr lang="en" sz="1100">
                <a:solidFill>
                  <a:schemeClr val="dk1"/>
                </a:solidFill>
              </a:rPr>
              <a:t> This is similar to the way that your thermostat maintains the temperature of your home. You choose the temperature and the thermostat does the rest.</a:t>
            </a:r>
            <a:endParaRPr sz="1100">
              <a:solidFill>
                <a:schemeClr val="dk1"/>
              </a:solidFill>
            </a:endParaRPr>
          </a:p>
        </p:txBody>
      </p:sp>
      <p:pic>
        <p:nvPicPr>
          <p:cNvPr id="163" name="Google Shape;163;p33"/>
          <p:cNvPicPr preferRelativeResize="0"/>
          <p:nvPr/>
        </p:nvPicPr>
        <p:blipFill>
          <a:blip r:embed="rId3">
            <a:alphaModFix/>
          </a:blip>
          <a:stretch>
            <a:fillRect/>
          </a:stretch>
        </p:blipFill>
        <p:spPr>
          <a:xfrm>
            <a:off x="4613675" y="2791600"/>
            <a:ext cx="4419600" cy="2200275"/>
          </a:xfrm>
          <a:prstGeom prst="rect">
            <a:avLst/>
          </a:prstGeom>
          <a:noFill/>
          <a:ln>
            <a:noFill/>
          </a:ln>
        </p:spPr>
      </p:pic>
      <p:sp>
        <p:nvSpPr>
          <p:cNvPr id="164" name="Google Shape;164;p33"/>
          <p:cNvSpPr txBox="1"/>
          <p:nvPr/>
        </p:nvSpPr>
        <p:spPr>
          <a:xfrm>
            <a:off x="108900" y="2911200"/>
            <a:ext cx="4504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t>For example</a:t>
            </a:r>
            <a:r>
              <a:rPr lang="en" sz="1100"/>
              <a:t>, you can configure your scaling plan to keep the number of tasks that your Amazon Elastic Container Service (Amazon ECS) service runs at 75 percent of CPU. When the CPU utilization of your service exceeds 75 percent (meaning that more than 75 percent of the CPU that is reserved for the service is being used), then your scaling policy adds another task to your service to help out with the increased load.</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latin typeface="Economica"/>
                <a:ea typeface="Economica"/>
                <a:cs typeface="Economica"/>
                <a:sym typeface="Economica"/>
              </a:rPr>
              <a:t>Dynamic scaling policy</a:t>
            </a:r>
            <a:endParaRPr sz="1800">
              <a:latin typeface="Economica"/>
              <a:ea typeface="Economica"/>
              <a:cs typeface="Economica"/>
              <a:sym typeface="Economica"/>
            </a:endParaRPr>
          </a:p>
        </p:txBody>
      </p:sp>
      <p:pic>
        <p:nvPicPr>
          <p:cNvPr id="170" name="Google Shape;170;p34"/>
          <p:cNvPicPr preferRelativeResize="0"/>
          <p:nvPr/>
        </p:nvPicPr>
        <p:blipFill>
          <a:blip r:embed="rId3">
            <a:alphaModFix/>
          </a:blip>
          <a:stretch>
            <a:fillRect/>
          </a:stretch>
        </p:blipFill>
        <p:spPr>
          <a:xfrm>
            <a:off x="442738" y="1153325"/>
            <a:ext cx="8258526" cy="283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Clr>
                <a:schemeClr val="dk1"/>
              </a:buClr>
              <a:buSzPts val="1100"/>
              <a:buFont typeface="Arial"/>
              <a:buNone/>
            </a:pPr>
            <a:r>
              <a:rPr lang="en" sz="1800">
                <a:latin typeface="Economica"/>
                <a:ea typeface="Economica"/>
                <a:cs typeface="Economica"/>
                <a:sym typeface="Economica"/>
              </a:rPr>
              <a:t>What is predictive scaling?</a:t>
            </a:r>
            <a:endParaRPr sz="1800">
              <a:latin typeface="Economica"/>
              <a:ea typeface="Economica"/>
              <a:cs typeface="Economica"/>
              <a:sym typeface="Economica"/>
            </a:endParaRPr>
          </a:p>
        </p:txBody>
      </p:sp>
      <p:sp>
        <p:nvSpPr>
          <p:cNvPr id="176" name="Google Shape;176;p35"/>
          <p:cNvSpPr txBox="1"/>
          <p:nvPr>
            <p:ph idx="1" type="body"/>
          </p:nvPr>
        </p:nvSpPr>
        <p:spPr>
          <a:xfrm>
            <a:off x="108900" y="1044250"/>
            <a:ext cx="65943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dk1"/>
                </a:solidFill>
              </a:rPr>
              <a:t>Predictive scaling</a:t>
            </a:r>
            <a:r>
              <a:rPr lang="en" sz="1100">
                <a:solidFill>
                  <a:schemeClr val="dk1"/>
                </a:solidFill>
              </a:rPr>
              <a:t> uses machine learning to analyze each resource's historical workload and regularly forecasts the future load. This is similar to how weather forecasts work. </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Using the forecast, predictive scaling generates scheduled scaling actions to make sure that the resource capacity is available before your application needs it. Like dynamic scaling, predictive scaling works to maintain utilization at the target value specified by the scaling strategy.</a:t>
            </a:r>
            <a:endParaRPr sz="1100">
              <a:solidFill>
                <a:schemeClr val="dk1"/>
              </a:solidFill>
            </a:endParaRPr>
          </a:p>
        </p:txBody>
      </p:sp>
      <p:pic>
        <p:nvPicPr>
          <p:cNvPr id="177" name="Google Shape;177;p35"/>
          <p:cNvPicPr preferRelativeResize="0"/>
          <p:nvPr/>
        </p:nvPicPr>
        <p:blipFill>
          <a:blip r:embed="rId3">
            <a:alphaModFix/>
          </a:blip>
          <a:stretch>
            <a:fillRect/>
          </a:stretch>
        </p:blipFill>
        <p:spPr>
          <a:xfrm>
            <a:off x="4264300" y="2293475"/>
            <a:ext cx="4680251" cy="1551425"/>
          </a:xfrm>
          <a:prstGeom prst="rect">
            <a:avLst/>
          </a:prstGeom>
          <a:noFill/>
          <a:ln>
            <a:noFill/>
          </a:ln>
        </p:spPr>
      </p:pic>
      <p:sp>
        <p:nvSpPr>
          <p:cNvPr id="178" name="Google Shape;178;p35"/>
          <p:cNvSpPr txBox="1"/>
          <p:nvPr/>
        </p:nvSpPr>
        <p:spPr>
          <a:xfrm>
            <a:off x="108900" y="3969925"/>
            <a:ext cx="84450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u="sng"/>
              <a:t>For example</a:t>
            </a:r>
            <a:r>
              <a:rPr lang="en" sz="1100"/>
              <a:t>, you can enable predictive scaling and configure your scaling strategy to keep the average CPU utilization of your Auto Scaling group at 50 percent. Your forecast calls for traffic spikes to occur every day at 8:00. Your scaling plan creates the future scheduled scaling actions to make sure that your Auto Scaling group is ready to handle that traffic ahead of time. This helps keep the application performance constant, with the aim of always having the capacity required to maintain resource utilization as close to 50 percent as possible at all times.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solidFill>
                  <a:srgbClr val="16191F"/>
                </a:solidFill>
                <a:highlight>
                  <a:srgbClr val="FFFFFF"/>
                </a:highlight>
                <a:latin typeface="Economica"/>
                <a:ea typeface="Economica"/>
                <a:cs typeface="Economica"/>
                <a:sym typeface="Economica"/>
              </a:rPr>
              <a:t>The following are the key concepts for understanding predictive scaling</a:t>
            </a:r>
            <a:endParaRPr sz="1800">
              <a:latin typeface="Economica"/>
              <a:ea typeface="Economica"/>
              <a:cs typeface="Economica"/>
              <a:sym typeface="Economica"/>
            </a:endParaRPr>
          </a:p>
        </p:txBody>
      </p:sp>
      <p:sp>
        <p:nvSpPr>
          <p:cNvPr id="184" name="Google Shape;184;p36"/>
          <p:cNvSpPr txBox="1"/>
          <p:nvPr>
            <p:ph idx="1" type="body"/>
          </p:nvPr>
        </p:nvSpPr>
        <p:spPr>
          <a:xfrm>
            <a:off x="108900" y="1044250"/>
            <a:ext cx="81783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Clr>
                <a:schemeClr val="dk1"/>
              </a:buClr>
              <a:buSzPts val="1100"/>
              <a:buAutoNum type="arabicPeriod"/>
            </a:pPr>
            <a:r>
              <a:rPr b="1" lang="en" sz="1100">
                <a:solidFill>
                  <a:schemeClr val="dk1"/>
                </a:solidFill>
              </a:rPr>
              <a:t>Load forecasting:</a:t>
            </a:r>
            <a:r>
              <a:rPr lang="en" sz="1100">
                <a:solidFill>
                  <a:schemeClr val="dk1"/>
                </a:solidFill>
              </a:rPr>
              <a:t> AWS Auto Scaling analyzes up to 14 days of history for a specified load metric and forecasts the future demand for the next two days. This data is available in one-hour intervals and is updated daily.</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Scheduled scaling actions:</a:t>
            </a:r>
            <a:r>
              <a:rPr lang="en" sz="1100">
                <a:solidFill>
                  <a:schemeClr val="dk1"/>
                </a:solidFill>
              </a:rPr>
              <a:t> AWS Auto Scaling schedules the scaling actions that proactively increases and decreases capacity to match the load forecast. At the scheduled time, AWS Auto Scaling updates the minimum capacity with the value specified by the scheduled scaling action. </a:t>
            </a:r>
            <a:endParaRPr sz="1100">
              <a:solidFill>
                <a:schemeClr val="dk1"/>
              </a:solidFill>
            </a:endParaRPr>
          </a:p>
          <a:p>
            <a:pPr indent="0" lvl="0" marL="457200" rtl="0" algn="l">
              <a:lnSpc>
                <a:spcPct val="115000"/>
              </a:lnSpc>
              <a:spcBef>
                <a:spcPts val="1200"/>
              </a:spcBef>
              <a:spcAft>
                <a:spcPts val="0"/>
              </a:spcAft>
              <a:buNone/>
            </a:pPr>
            <a:r>
              <a:rPr lang="en" sz="1100">
                <a:solidFill>
                  <a:schemeClr val="dk1"/>
                </a:solidFill>
              </a:rPr>
              <a:t>The intention is to maintain resource utilization at the target value specified by the scaling strategy. If your application requires more capacity than is forecast, dynamic scaling is available to add additional capacity.</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Maximum capacity behavior:</a:t>
            </a:r>
            <a:r>
              <a:rPr lang="en" sz="1100">
                <a:solidFill>
                  <a:schemeClr val="dk1"/>
                </a:solidFill>
              </a:rPr>
              <a:t> Minimum and maximum capacity limits for auto scaling apply to each resource. However, you can control whether your application can increase capacity beyond the maximum capacity when the forecast capacity is higher than the maximum capacity.</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