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9144000" cy="5143500" type="screen16x9"/>
  <p:notesSz cx="6858000" cy="9144000"/>
  <p:embeddedFontLst>
    <p:embeddedFont>
      <p:font typeface="Economica" panose="02000506040000020004" pitchFamily="2" charset="77"/>
      <p:regular r:id="rId12"/>
      <p:bold r:id="rId13"/>
      <p:italic r:id="rId14"/>
      <p:boldItalic r:id="rId15"/>
    </p:embeddedFont>
    <p:embeddedFont>
      <p:font typeface="Open Sans" panose="020B0606030504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57"/>
    <p:restoredTop sz="94720"/>
  </p:normalViewPr>
  <p:slideViewPr>
    <p:cSldViewPr snapToGrid="0">
      <p:cViewPr varScale="1">
        <p:scale>
          <a:sx n="282" d="100"/>
          <a:sy n="282" d="100"/>
        </p:scale>
        <p:origin x="110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f1c7a935a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f1c7a935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f1c7a935a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f1c7a935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5f1c7a935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5f1c7a935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f1c7a935a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f1c7a935a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f1c7a935a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f1c7a935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f1c7a935a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f1c7a935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5f1c7a935a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5f1c7a935a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f1c7a935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f1c7a935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56" name="Google Shape;56;p14"/>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57" name="Google Shape;57;p14"/>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58" name="Google Shape;58;p14"/>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rtl="0">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rtl="0">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rtl="0">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rtl="0">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rtl="0">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rtl="0">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rtl="0">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rtl="0">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3"/>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6000"/>
              <a:buNone/>
              <a:defRPr sz="16000">
                <a:solidFill>
                  <a:schemeClr val="lt2"/>
                </a:solidFill>
              </a:defRPr>
            </a:lvl1pPr>
            <a:lvl2pPr lvl="1" algn="ctr" rtl="0">
              <a:spcBef>
                <a:spcPts val="0"/>
              </a:spcBef>
              <a:spcAft>
                <a:spcPts val="0"/>
              </a:spcAft>
              <a:buClr>
                <a:schemeClr val="lt2"/>
              </a:buClr>
              <a:buSzPts val="16000"/>
              <a:buNone/>
              <a:defRPr sz="16000">
                <a:solidFill>
                  <a:schemeClr val="lt2"/>
                </a:solidFill>
              </a:defRPr>
            </a:lvl2pPr>
            <a:lvl3pPr lvl="2" algn="ctr" rtl="0">
              <a:spcBef>
                <a:spcPts val="0"/>
              </a:spcBef>
              <a:spcAft>
                <a:spcPts val="0"/>
              </a:spcAft>
              <a:buClr>
                <a:schemeClr val="lt2"/>
              </a:buClr>
              <a:buSzPts val="16000"/>
              <a:buNone/>
              <a:defRPr sz="16000">
                <a:solidFill>
                  <a:schemeClr val="lt2"/>
                </a:solidFill>
              </a:defRPr>
            </a:lvl3pPr>
            <a:lvl4pPr lvl="3" algn="ctr" rtl="0">
              <a:spcBef>
                <a:spcPts val="0"/>
              </a:spcBef>
              <a:spcAft>
                <a:spcPts val="0"/>
              </a:spcAft>
              <a:buClr>
                <a:schemeClr val="lt2"/>
              </a:buClr>
              <a:buSzPts val="16000"/>
              <a:buNone/>
              <a:defRPr sz="16000">
                <a:solidFill>
                  <a:schemeClr val="lt2"/>
                </a:solidFill>
              </a:defRPr>
            </a:lvl4pPr>
            <a:lvl5pPr lvl="4" algn="ctr" rtl="0">
              <a:spcBef>
                <a:spcPts val="0"/>
              </a:spcBef>
              <a:spcAft>
                <a:spcPts val="0"/>
              </a:spcAft>
              <a:buClr>
                <a:schemeClr val="lt2"/>
              </a:buClr>
              <a:buSzPts val="16000"/>
              <a:buNone/>
              <a:defRPr sz="16000">
                <a:solidFill>
                  <a:schemeClr val="lt2"/>
                </a:solidFill>
              </a:defRPr>
            </a:lvl5pPr>
            <a:lvl6pPr lvl="5" algn="ctr" rtl="0">
              <a:spcBef>
                <a:spcPts val="0"/>
              </a:spcBef>
              <a:spcAft>
                <a:spcPts val="0"/>
              </a:spcAft>
              <a:buClr>
                <a:schemeClr val="lt2"/>
              </a:buClr>
              <a:buSzPts val="16000"/>
              <a:buNone/>
              <a:defRPr sz="16000">
                <a:solidFill>
                  <a:schemeClr val="lt2"/>
                </a:solidFill>
              </a:defRPr>
            </a:lvl6pPr>
            <a:lvl7pPr lvl="6" algn="ctr" rtl="0">
              <a:spcBef>
                <a:spcPts val="0"/>
              </a:spcBef>
              <a:spcAft>
                <a:spcPts val="0"/>
              </a:spcAft>
              <a:buClr>
                <a:schemeClr val="lt2"/>
              </a:buClr>
              <a:buSzPts val="16000"/>
              <a:buNone/>
              <a:defRPr sz="16000">
                <a:solidFill>
                  <a:schemeClr val="lt2"/>
                </a:solidFill>
              </a:defRPr>
            </a:lvl7pPr>
            <a:lvl8pPr lvl="7" algn="ctr" rtl="0">
              <a:spcBef>
                <a:spcPts val="0"/>
              </a:spcBef>
              <a:spcAft>
                <a:spcPts val="0"/>
              </a:spcAft>
              <a:buClr>
                <a:schemeClr val="lt2"/>
              </a:buClr>
              <a:buSzPts val="16000"/>
              <a:buNone/>
              <a:defRPr sz="16000">
                <a:solidFill>
                  <a:schemeClr val="lt2"/>
                </a:solidFill>
              </a:defRPr>
            </a:lvl8pPr>
            <a:lvl9pPr lvl="8" algn="ctr" rtl="0">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00" name="Google Shape;10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103"/>
        <p:cNvGrpSpPr/>
        <p:nvPr/>
      </p:nvGrpSpPr>
      <p:grpSpPr>
        <a:xfrm>
          <a:off x="0" y="0"/>
          <a:ext cx="0" cy="0"/>
          <a:chOff x="0" y="0"/>
          <a:chExt cx="0" cy="0"/>
        </a:xfrm>
      </p:grpSpPr>
      <p:sp>
        <p:nvSpPr>
          <p:cNvPr id="104" name="Google Shape;104;p2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05" name="Google Shape;105;p2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06" name="Google Shape;106;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07" name="Google Shape;107;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08" name="Google Shape;108;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11" name="Google Shape;111;p26"/>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1200"/>
              </a:spcBef>
              <a:spcAft>
                <a:spcPts val="0"/>
              </a:spcAft>
              <a:buClr>
                <a:schemeClr val="dk1"/>
              </a:buClr>
              <a:buSzPts val="1500"/>
              <a:buNone/>
              <a:defRPr sz="1500" b="1"/>
            </a:lvl2pPr>
            <a:lvl3pPr marL="1371600" lvl="2" indent="-228600" algn="l" rtl="0">
              <a:lnSpc>
                <a:spcPct val="90000"/>
              </a:lnSpc>
              <a:spcBef>
                <a:spcPts val="1200"/>
              </a:spcBef>
              <a:spcAft>
                <a:spcPts val="0"/>
              </a:spcAft>
              <a:buClr>
                <a:schemeClr val="dk1"/>
              </a:buClr>
              <a:buSzPts val="1400"/>
              <a:buNone/>
              <a:defRPr sz="1400" b="1"/>
            </a:lvl3pPr>
            <a:lvl4pPr marL="1828800" lvl="3" indent="-228600" algn="l" rtl="0">
              <a:lnSpc>
                <a:spcPct val="90000"/>
              </a:lnSpc>
              <a:spcBef>
                <a:spcPts val="1200"/>
              </a:spcBef>
              <a:spcAft>
                <a:spcPts val="0"/>
              </a:spcAft>
              <a:buClr>
                <a:schemeClr val="dk1"/>
              </a:buClr>
              <a:buSzPts val="1200"/>
              <a:buNone/>
              <a:defRPr sz="1200" b="1"/>
            </a:lvl4pPr>
            <a:lvl5pPr marL="2286000" lvl="4" indent="-228600" algn="l" rtl="0">
              <a:lnSpc>
                <a:spcPct val="90000"/>
              </a:lnSpc>
              <a:spcBef>
                <a:spcPts val="1200"/>
              </a:spcBef>
              <a:spcAft>
                <a:spcPts val="0"/>
              </a:spcAft>
              <a:buClr>
                <a:schemeClr val="dk1"/>
              </a:buClr>
              <a:buSzPts val="1200"/>
              <a:buNone/>
              <a:defRPr sz="1200" b="1"/>
            </a:lvl5pPr>
            <a:lvl6pPr marL="2743200" lvl="5" indent="-228600" algn="l" rtl="0">
              <a:lnSpc>
                <a:spcPct val="90000"/>
              </a:lnSpc>
              <a:spcBef>
                <a:spcPts val="1200"/>
              </a:spcBef>
              <a:spcAft>
                <a:spcPts val="0"/>
              </a:spcAft>
              <a:buClr>
                <a:schemeClr val="dk1"/>
              </a:buClr>
              <a:buSzPts val="1200"/>
              <a:buNone/>
              <a:defRPr sz="1200" b="1"/>
            </a:lvl6pPr>
            <a:lvl7pPr marL="3200400" lvl="6" indent="-228600" algn="l" rtl="0">
              <a:lnSpc>
                <a:spcPct val="90000"/>
              </a:lnSpc>
              <a:spcBef>
                <a:spcPts val="1200"/>
              </a:spcBef>
              <a:spcAft>
                <a:spcPts val="0"/>
              </a:spcAft>
              <a:buClr>
                <a:schemeClr val="dk1"/>
              </a:buClr>
              <a:buSzPts val="1200"/>
              <a:buNone/>
              <a:defRPr sz="1200" b="1"/>
            </a:lvl7pPr>
            <a:lvl8pPr marL="3657600" lvl="7" indent="-228600" algn="l" rtl="0">
              <a:lnSpc>
                <a:spcPct val="90000"/>
              </a:lnSpc>
              <a:spcBef>
                <a:spcPts val="1200"/>
              </a:spcBef>
              <a:spcAft>
                <a:spcPts val="0"/>
              </a:spcAft>
              <a:buClr>
                <a:schemeClr val="dk1"/>
              </a:buClr>
              <a:buSzPts val="1200"/>
              <a:buNone/>
              <a:defRPr sz="1200" b="1"/>
            </a:lvl8pPr>
            <a:lvl9pPr marL="4114800" lvl="8" indent="-228600" algn="l" rtl="0">
              <a:lnSpc>
                <a:spcPct val="90000"/>
              </a:lnSpc>
              <a:spcBef>
                <a:spcPts val="1200"/>
              </a:spcBef>
              <a:spcAft>
                <a:spcPts val="1200"/>
              </a:spcAft>
              <a:buClr>
                <a:schemeClr val="dk1"/>
              </a:buClr>
              <a:buSzPts val="1200"/>
              <a:buNone/>
              <a:defRPr sz="1200" b="1"/>
            </a:lvl9pPr>
          </a:lstStyle>
          <a:p>
            <a:endParaRPr/>
          </a:p>
        </p:txBody>
      </p:sp>
      <p:sp>
        <p:nvSpPr>
          <p:cNvPr id="112" name="Google Shape;112;p26"/>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13" name="Google Shape;113;p26"/>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1200"/>
              </a:spcBef>
              <a:spcAft>
                <a:spcPts val="0"/>
              </a:spcAft>
              <a:buClr>
                <a:schemeClr val="dk1"/>
              </a:buClr>
              <a:buSzPts val="1500"/>
              <a:buNone/>
              <a:defRPr sz="1500" b="1"/>
            </a:lvl2pPr>
            <a:lvl3pPr marL="1371600" lvl="2" indent="-228600" algn="l" rtl="0">
              <a:lnSpc>
                <a:spcPct val="90000"/>
              </a:lnSpc>
              <a:spcBef>
                <a:spcPts val="1200"/>
              </a:spcBef>
              <a:spcAft>
                <a:spcPts val="0"/>
              </a:spcAft>
              <a:buClr>
                <a:schemeClr val="dk1"/>
              </a:buClr>
              <a:buSzPts val="1400"/>
              <a:buNone/>
              <a:defRPr sz="1400" b="1"/>
            </a:lvl3pPr>
            <a:lvl4pPr marL="1828800" lvl="3" indent="-228600" algn="l" rtl="0">
              <a:lnSpc>
                <a:spcPct val="90000"/>
              </a:lnSpc>
              <a:spcBef>
                <a:spcPts val="1200"/>
              </a:spcBef>
              <a:spcAft>
                <a:spcPts val="0"/>
              </a:spcAft>
              <a:buClr>
                <a:schemeClr val="dk1"/>
              </a:buClr>
              <a:buSzPts val="1200"/>
              <a:buNone/>
              <a:defRPr sz="1200" b="1"/>
            </a:lvl4pPr>
            <a:lvl5pPr marL="2286000" lvl="4" indent="-228600" algn="l" rtl="0">
              <a:lnSpc>
                <a:spcPct val="90000"/>
              </a:lnSpc>
              <a:spcBef>
                <a:spcPts val="1200"/>
              </a:spcBef>
              <a:spcAft>
                <a:spcPts val="0"/>
              </a:spcAft>
              <a:buClr>
                <a:schemeClr val="dk1"/>
              </a:buClr>
              <a:buSzPts val="1200"/>
              <a:buNone/>
              <a:defRPr sz="1200" b="1"/>
            </a:lvl5pPr>
            <a:lvl6pPr marL="2743200" lvl="5" indent="-228600" algn="l" rtl="0">
              <a:lnSpc>
                <a:spcPct val="90000"/>
              </a:lnSpc>
              <a:spcBef>
                <a:spcPts val="1200"/>
              </a:spcBef>
              <a:spcAft>
                <a:spcPts val="0"/>
              </a:spcAft>
              <a:buClr>
                <a:schemeClr val="dk1"/>
              </a:buClr>
              <a:buSzPts val="1200"/>
              <a:buNone/>
              <a:defRPr sz="1200" b="1"/>
            </a:lvl6pPr>
            <a:lvl7pPr marL="3200400" lvl="6" indent="-228600" algn="l" rtl="0">
              <a:lnSpc>
                <a:spcPct val="90000"/>
              </a:lnSpc>
              <a:spcBef>
                <a:spcPts val="1200"/>
              </a:spcBef>
              <a:spcAft>
                <a:spcPts val="0"/>
              </a:spcAft>
              <a:buClr>
                <a:schemeClr val="dk1"/>
              </a:buClr>
              <a:buSzPts val="1200"/>
              <a:buNone/>
              <a:defRPr sz="1200" b="1"/>
            </a:lvl7pPr>
            <a:lvl8pPr marL="3657600" lvl="7" indent="-228600" algn="l" rtl="0">
              <a:lnSpc>
                <a:spcPct val="90000"/>
              </a:lnSpc>
              <a:spcBef>
                <a:spcPts val="1200"/>
              </a:spcBef>
              <a:spcAft>
                <a:spcPts val="0"/>
              </a:spcAft>
              <a:buClr>
                <a:schemeClr val="dk1"/>
              </a:buClr>
              <a:buSzPts val="1200"/>
              <a:buNone/>
              <a:defRPr sz="1200" b="1"/>
            </a:lvl8pPr>
            <a:lvl9pPr marL="4114800" lvl="8" indent="-228600" algn="l" rtl="0">
              <a:lnSpc>
                <a:spcPct val="90000"/>
              </a:lnSpc>
              <a:spcBef>
                <a:spcPts val="1200"/>
              </a:spcBef>
              <a:spcAft>
                <a:spcPts val="1200"/>
              </a:spcAft>
              <a:buClr>
                <a:schemeClr val="dk1"/>
              </a:buClr>
              <a:buSzPts val="1200"/>
              <a:buNone/>
              <a:defRPr sz="1200" b="1"/>
            </a:lvl9pPr>
          </a:lstStyle>
          <a:p>
            <a:endParaRPr/>
          </a:p>
        </p:txBody>
      </p:sp>
      <p:sp>
        <p:nvSpPr>
          <p:cNvPr id="114" name="Google Shape;114;p26"/>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15" name="Google Shape;115;p2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16" name="Google Shape;116;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17" name="Google Shape;117;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20" name="Google Shape;120;p2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21" name="Google Shape;121;p2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22" name="Google Shape;122;p2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23" name="Google Shape;123;p2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24" name="Google Shape;124;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62" name="Google Shape;62;p15"/>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63" name="Google Shape;63;p1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8" name="Google Shape;68;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2" name="Google Shape;72;p17"/>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3" name="Google Shape;73;p17"/>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4" name="Google Shape;7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7" name="Google Shape;7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9"/>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1" name="Google Shape;8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89" name="Google Shape;89;p21"/>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4200"/>
              <a:buNone/>
              <a:defRPr>
                <a:solidFill>
                  <a:schemeClr val="lt2"/>
                </a:solidFill>
              </a:defRPr>
            </a:lvl1pPr>
            <a:lvl2pPr lvl="1" algn="ctr" rtl="0">
              <a:spcBef>
                <a:spcPts val="0"/>
              </a:spcBef>
              <a:spcAft>
                <a:spcPts val="0"/>
              </a:spcAft>
              <a:buClr>
                <a:schemeClr val="lt2"/>
              </a:buClr>
              <a:buSzPts val="4200"/>
              <a:buNone/>
              <a:defRPr>
                <a:solidFill>
                  <a:schemeClr val="lt2"/>
                </a:solidFill>
              </a:defRPr>
            </a:lvl2pPr>
            <a:lvl3pPr lvl="2" algn="ctr" rtl="0">
              <a:spcBef>
                <a:spcPts val="0"/>
              </a:spcBef>
              <a:spcAft>
                <a:spcPts val="0"/>
              </a:spcAft>
              <a:buClr>
                <a:schemeClr val="lt2"/>
              </a:buClr>
              <a:buSzPts val="4200"/>
              <a:buNone/>
              <a:defRPr>
                <a:solidFill>
                  <a:schemeClr val="lt2"/>
                </a:solidFill>
              </a:defRPr>
            </a:lvl3pPr>
            <a:lvl4pPr lvl="3" algn="ctr" rtl="0">
              <a:spcBef>
                <a:spcPts val="0"/>
              </a:spcBef>
              <a:spcAft>
                <a:spcPts val="0"/>
              </a:spcAft>
              <a:buClr>
                <a:schemeClr val="lt2"/>
              </a:buClr>
              <a:buSzPts val="4200"/>
              <a:buNone/>
              <a:defRPr>
                <a:solidFill>
                  <a:schemeClr val="lt2"/>
                </a:solidFill>
              </a:defRPr>
            </a:lvl4pPr>
            <a:lvl5pPr lvl="4" algn="ctr" rtl="0">
              <a:spcBef>
                <a:spcPts val="0"/>
              </a:spcBef>
              <a:spcAft>
                <a:spcPts val="0"/>
              </a:spcAft>
              <a:buClr>
                <a:schemeClr val="lt2"/>
              </a:buClr>
              <a:buSzPts val="4200"/>
              <a:buNone/>
              <a:defRPr>
                <a:solidFill>
                  <a:schemeClr val="lt2"/>
                </a:solidFill>
              </a:defRPr>
            </a:lvl5pPr>
            <a:lvl6pPr lvl="5" algn="ctr" rtl="0">
              <a:spcBef>
                <a:spcPts val="0"/>
              </a:spcBef>
              <a:spcAft>
                <a:spcPts val="0"/>
              </a:spcAft>
              <a:buClr>
                <a:schemeClr val="lt2"/>
              </a:buClr>
              <a:buSzPts val="4200"/>
              <a:buNone/>
              <a:defRPr>
                <a:solidFill>
                  <a:schemeClr val="lt2"/>
                </a:solidFill>
              </a:defRPr>
            </a:lvl6pPr>
            <a:lvl7pPr lvl="6" algn="ctr" rtl="0">
              <a:spcBef>
                <a:spcPts val="0"/>
              </a:spcBef>
              <a:spcAft>
                <a:spcPts val="0"/>
              </a:spcAft>
              <a:buClr>
                <a:schemeClr val="lt2"/>
              </a:buClr>
              <a:buSzPts val="4200"/>
              <a:buNone/>
              <a:defRPr>
                <a:solidFill>
                  <a:schemeClr val="lt2"/>
                </a:solidFill>
              </a:defRPr>
            </a:lvl7pPr>
            <a:lvl8pPr lvl="7" algn="ctr" rtl="0">
              <a:spcBef>
                <a:spcPts val="0"/>
              </a:spcBef>
              <a:spcAft>
                <a:spcPts val="0"/>
              </a:spcAft>
              <a:buClr>
                <a:schemeClr val="lt2"/>
              </a:buClr>
              <a:buSzPts val="4200"/>
              <a:buNone/>
              <a:defRPr>
                <a:solidFill>
                  <a:schemeClr val="lt2"/>
                </a:solidFill>
              </a:defRPr>
            </a:lvl8pPr>
            <a:lvl9pPr lvl="8" algn="ctr" rtl="0">
              <a:spcBef>
                <a:spcPts val="0"/>
              </a:spcBef>
              <a:spcAft>
                <a:spcPts val="0"/>
              </a:spcAft>
              <a:buClr>
                <a:schemeClr val="lt2"/>
              </a:buClr>
              <a:buSzPts val="4200"/>
              <a:buNone/>
              <a:defRPr>
                <a:solidFill>
                  <a:schemeClr val="lt2"/>
                </a:solidFill>
              </a:defRPr>
            </a:lvl9pPr>
          </a:lstStyle>
          <a:p>
            <a:endParaRPr/>
          </a:p>
        </p:txBody>
      </p:sp>
      <p:sp>
        <p:nvSpPr>
          <p:cNvPr id="90" name="Google Shape;90;p21"/>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rtl="0">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rtl="0">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rtl="0">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rtl="0">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rtl="0">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rtl="0">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rtl="0">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rtl="0">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91" name="Google Shape;91;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92" name="Google Shape;9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3"/>
        <p:cNvGrpSpPr/>
        <p:nvPr/>
      </p:nvGrpSpPr>
      <p:grpSpPr>
        <a:xfrm>
          <a:off x="0" y="0"/>
          <a:ext cx="0" cy="0"/>
          <a:chOff x="0" y="0"/>
          <a:chExt cx="0" cy="0"/>
        </a:xfrm>
      </p:grpSpPr>
      <p:sp>
        <p:nvSpPr>
          <p:cNvPr id="94" name="Google Shape;94;p22"/>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95" name="Google Shape;9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52" name="Google Shape;52;p1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Economica"/>
                <a:ea typeface="Economica"/>
                <a:cs typeface="Economica"/>
                <a:sym typeface="Economica"/>
              </a:defRPr>
            </a:lvl1pPr>
            <a:lvl2pPr lvl="1" algn="r" rtl="0">
              <a:buNone/>
              <a:defRPr sz="1000">
                <a:solidFill>
                  <a:schemeClr val="dk1"/>
                </a:solidFill>
                <a:latin typeface="Economica"/>
                <a:ea typeface="Economica"/>
                <a:cs typeface="Economica"/>
                <a:sym typeface="Economica"/>
              </a:defRPr>
            </a:lvl2pPr>
            <a:lvl3pPr lvl="2" algn="r" rtl="0">
              <a:buNone/>
              <a:defRPr sz="1000">
                <a:solidFill>
                  <a:schemeClr val="dk1"/>
                </a:solidFill>
                <a:latin typeface="Economica"/>
                <a:ea typeface="Economica"/>
                <a:cs typeface="Economica"/>
                <a:sym typeface="Economica"/>
              </a:defRPr>
            </a:lvl3pPr>
            <a:lvl4pPr lvl="3" algn="r" rtl="0">
              <a:buNone/>
              <a:defRPr sz="1000">
                <a:solidFill>
                  <a:schemeClr val="dk1"/>
                </a:solidFill>
                <a:latin typeface="Economica"/>
                <a:ea typeface="Economica"/>
                <a:cs typeface="Economica"/>
                <a:sym typeface="Economica"/>
              </a:defRPr>
            </a:lvl4pPr>
            <a:lvl5pPr lvl="4" algn="r" rtl="0">
              <a:buNone/>
              <a:defRPr sz="1000">
                <a:solidFill>
                  <a:schemeClr val="dk1"/>
                </a:solidFill>
                <a:latin typeface="Economica"/>
                <a:ea typeface="Economica"/>
                <a:cs typeface="Economica"/>
                <a:sym typeface="Economica"/>
              </a:defRPr>
            </a:lvl5pPr>
            <a:lvl6pPr lvl="5" algn="r" rtl="0">
              <a:buNone/>
              <a:defRPr sz="1000">
                <a:solidFill>
                  <a:schemeClr val="dk1"/>
                </a:solidFill>
                <a:latin typeface="Economica"/>
                <a:ea typeface="Economica"/>
                <a:cs typeface="Economica"/>
                <a:sym typeface="Economica"/>
              </a:defRPr>
            </a:lvl6pPr>
            <a:lvl7pPr lvl="6" algn="r" rtl="0">
              <a:buNone/>
              <a:defRPr sz="1000">
                <a:solidFill>
                  <a:schemeClr val="dk1"/>
                </a:solidFill>
                <a:latin typeface="Economica"/>
                <a:ea typeface="Economica"/>
                <a:cs typeface="Economica"/>
                <a:sym typeface="Economica"/>
              </a:defRPr>
            </a:lvl7pPr>
            <a:lvl8pPr lvl="7" algn="r" rtl="0">
              <a:buNone/>
              <a:defRPr sz="1000">
                <a:solidFill>
                  <a:schemeClr val="dk1"/>
                </a:solidFill>
                <a:latin typeface="Economica"/>
                <a:ea typeface="Economica"/>
                <a:cs typeface="Economica"/>
                <a:sym typeface="Economica"/>
              </a:defRPr>
            </a:lvl8pPr>
            <a:lvl9pPr lvl="8" algn="r" rtl="0">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ws.amazon.com/serverles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hyperlink" Target="https://docs.aws.amazon.com/cloud9/latest/user-guide/" TargetMode="External"/><Relationship Id="rId13" Type="http://schemas.openxmlformats.org/officeDocument/2006/relationships/hyperlink" Target="https://plugins.jenkins.io/aws-sam/" TargetMode="External"/><Relationship Id="rId3" Type="http://schemas.openxmlformats.org/officeDocument/2006/relationships/hyperlink" Target="https://docs.aws.amazon.com/toolkit-for-jetbrains/latest/userguide/" TargetMode="External"/><Relationship Id="rId7" Type="http://schemas.openxmlformats.org/officeDocument/2006/relationships/hyperlink" Target="https://docs.aws.amazon.com/serverlessrepo/latest/devguide/" TargetMode="External"/><Relationship Id="rId12" Type="http://schemas.openxmlformats.org/officeDocument/2006/relationships/hyperlink" Target="https://docs.aws.amazon.com/codestar/latest/userguid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aws.amazon.com/visualstudiocode/" TargetMode="External"/><Relationship Id="rId11" Type="http://schemas.openxmlformats.org/officeDocument/2006/relationships/hyperlink" Target="https://docs.aws.amazon.com/codepipeline/latest/userguide/" TargetMode="External"/><Relationship Id="rId5" Type="http://schemas.openxmlformats.org/officeDocument/2006/relationships/hyperlink" Target="https://aws.amazon.com/intellij/" TargetMode="External"/><Relationship Id="rId10" Type="http://schemas.openxmlformats.org/officeDocument/2006/relationships/hyperlink" Target="https://docs.aws.amazon.com/codedeploy/latest/userguide/" TargetMode="External"/><Relationship Id="rId4" Type="http://schemas.openxmlformats.org/officeDocument/2006/relationships/hyperlink" Target="https://aws.amazon.com/pycharm/" TargetMode="External"/><Relationship Id="rId9" Type="http://schemas.openxmlformats.org/officeDocument/2006/relationships/hyperlink" Target="https://docs.aws.amazon.com/codebuild/latest/userguide/"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docs.aws.amazon.com/serverless-application-model/latest/developerguide/sam-cli-command-reference-sam-deploy.html" TargetMode="External"/><Relationship Id="rId3" Type="http://schemas.openxmlformats.org/officeDocument/2006/relationships/hyperlink" Target="https://docs.aws.amazon.com/AWSCloudFormation/latest/UserGuide/template-anatomy.html" TargetMode="External"/><Relationship Id="rId7" Type="http://schemas.openxmlformats.org/officeDocument/2006/relationships/hyperlink" Target="https://docs.aws.amazon.com/serverless-application-model/latest/developerguide/sam-specification-resources-and-properties.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docs.aws.amazon.com/AWSCloudFormation/latest/UserGuide/aws-template-resource-type-ref.html" TargetMode="External"/><Relationship Id="rId5" Type="http://schemas.openxmlformats.org/officeDocument/2006/relationships/hyperlink" Target="https://docs.aws.amazon.com/serverless-application-model/latest/developerguide/sam-specification-template-anatomy-globals.html" TargetMode="External"/><Relationship Id="rId4" Type="http://schemas.openxmlformats.org/officeDocument/2006/relationships/hyperlink" Target="https://docs.aws.amazon.com/AWSCloudFormation/latest/UserGuide/transform-section-structure.html" TargetMode="Externa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docs.aws.amazon.com/AWSCloudFormation/latest/UserGuide/transform-section-structure.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docs.aws.amazon.com/AWSCloudFormation/latest/UserGuide/metadata-section-structure.html" TargetMode="External"/><Relationship Id="rId5" Type="http://schemas.openxmlformats.org/officeDocument/2006/relationships/hyperlink" Target="https://docs.aws.amazon.com/AWSCloudFormation/latest/UserGuide/template-description-structure.html" TargetMode="External"/><Relationship Id="rId4" Type="http://schemas.openxmlformats.org/officeDocument/2006/relationships/hyperlink" Target="https://docs.aws.amazon.com/serverless-application-model/latest/developerguide/sam-specification-template-anatomy-globals.html"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docs.aws.amazon.com/AWSCloudFormation/latest/UserGuide/conditions-section-structure.html" TargetMode="External"/><Relationship Id="rId3" Type="http://schemas.openxmlformats.org/officeDocument/2006/relationships/hyperlink" Target="https://docs.aws.amazon.com/AWSCloudFormation/latest/UserGuide/parameters-section-structure.html" TargetMode="External"/><Relationship Id="rId7" Type="http://schemas.openxmlformats.org/officeDocument/2006/relationships/hyperlink" Target="https://docs.aws.amazon.com/AWSCloudFormation/latest/UserGuide/intrinsic-function-reference-findinmap.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docs.aws.amazon.com/AWSCloudFormation/latest/UserGuide/mappings-section-structure.html" TargetMode="External"/><Relationship Id="rId5" Type="http://schemas.openxmlformats.org/officeDocument/2006/relationships/hyperlink" Target="https://docs.aws.amazon.com/serverless-application-model/latest/developerguide/serverless-sam-cli-config.html" TargetMode="External"/><Relationship Id="rId10" Type="http://schemas.openxmlformats.org/officeDocument/2006/relationships/hyperlink" Target="https://docs.aws.amazon.com/AWSCloudFormation/latest/UserGuide/outputs-section-structure.html" TargetMode="External"/><Relationship Id="rId4" Type="http://schemas.openxmlformats.org/officeDocument/2006/relationships/hyperlink" Target="https://docs.aws.amazon.com/serverless-application-model/latest/developerguide/sam-cli-command-reference-sam-deploy.html" TargetMode="External"/><Relationship Id="rId9" Type="http://schemas.openxmlformats.org/officeDocument/2006/relationships/hyperlink" Target="https://docs.aws.amazon.com/AWSCloudFormation/latest/UserGuide/resources-section-structur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9"/>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title"/>
          </p:nvPr>
        </p:nvSpPr>
        <p:spPr>
          <a:xfrm>
            <a:off x="311700" y="43825"/>
            <a:ext cx="8520600" cy="626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34375"/>
              <a:buFont typeface="Arial"/>
              <a:buNone/>
            </a:pPr>
            <a:r>
              <a:rPr lang="en" sz="3200" b="1"/>
              <a:t>What is the AWS Serverless Application Model?</a:t>
            </a:r>
            <a:endParaRPr sz="3200" b="1"/>
          </a:p>
        </p:txBody>
      </p:sp>
      <p:sp>
        <p:nvSpPr>
          <p:cNvPr id="141" name="Google Shape;141;p30"/>
          <p:cNvSpPr txBox="1">
            <a:spLocks noGrp="1"/>
          </p:cNvSpPr>
          <p:nvPr>
            <p:ph type="body" idx="1"/>
          </p:nvPr>
        </p:nvSpPr>
        <p:spPr>
          <a:xfrm>
            <a:off x="218775" y="703950"/>
            <a:ext cx="5236800" cy="4094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000">
                <a:solidFill>
                  <a:srgbClr val="16191F"/>
                </a:solidFill>
                <a:highlight>
                  <a:srgbClr val="FFFFFF"/>
                </a:highlight>
                <a:latin typeface="Arial"/>
                <a:ea typeface="Arial"/>
                <a:cs typeface="Arial"/>
                <a:sym typeface="Arial"/>
              </a:rPr>
              <a:t>The AWS Serverless Application Model (</a:t>
            </a:r>
            <a:r>
              <a:rPr lang="en" sz="1000" b="1">
                <a:solidFill>
                  <a:srgbClr val="16191F"/>
                </a:solidFill>
                <a:highlight>
                  <a:srgbClr val="FFFFFF"/>
                </a:highlight>
                <a:latin typeface="Arial"/>
                <a:ea typeface="Arial"/>
                <a:cs typeface="Arial"/>
                <a:sym typeface="Arial"/>
              </a:rPr>
              <a:t>AWS SAM</a:t>
            </a:r>
            <a:r>
              <a:rPr lang="en" sz="1000">
                <a:solidFill>
                  <a:srgbClr val="16191F"/>
                </a:solidFill>
                <a:highlight>
                  <a:srgbClr val="FFFFFF"/>
                </a:highlight>
                <a:latin typeface="Arial"/>
                <a:ea typeface="Arial"/>
                <a:cs typeface="Arial"/>
                <a:sym typeface="Arial"/>
              </a:rPr>
              <a:t>) is an </a:t>
            </a:r>
            <a:r>
              <a:rPr lang="en" sz="1000" b="1">
                <a:solidFill>
                  <a:srgbClr val="16191F"/>
                </a:solidFill>
                <a:highlight>
                  <a:srgbClr val="FFFFFF"/>
                </a:highlight>
                <a:latin typeface="Arial"/>
                <a:ea typeface="Arial"/>
                <a:cs typeface="Arial"/>
                <a:sym typeface="Arial"/>
              </a:rPr>
              <a:t>open-source framework</a:t>
            </a:r>
            <a:r>
              <a:rPr lang="en" sz="1000">
                <a:solidFill>
                  <a:srgbClr val="16191F"/>
                </a:solidFill>
                <a:highlight>
                  <a:srgbClr val="FFFFFF"/>
                </a:highlight>
                <a:latin typeface="Arial"/>
                <a:ea typeface="Arial"/>
                <a:cs typeface="Arial"/>
                <a:sym typeface="Arial"/>
              </a:rPr>
              <a:t> that you can use to</a:t>
            </a:r>
            <a:r>
              <a:rPr lang="en" sz="1000" b="1">
                <a:solidFill>
                  <a:srgbClr val="16191F"/>
                </a:solidFill>
                <a:highlight>
                  <a:srgbClr val="FFFFFF"/>
                </a:highlight>
                <a:latin typeface="Arial"/>
                <a:ea typeface="Arial"/>
                <a:cs typeface="Arial"/>
                <a:sym typeface="Arial"/>
              </a:rPr>
              <a:t> build </a:t>
            </a:r>
            <a:r>
              <a:rPr lang="en" sz="1000" b="1">
                <a:solidFill>
                  <a:schemeClr val="hlink"/>
                </a:solidFill>
                <a:highlight>
                  <a:srgbClr val="FFFFFF"/>
                </a:highlight>
                <a:uFill>
                  <a:noFill/>
                </a:uFill>
                <a:latin typeface="Arial"/>
                <a:ea typeface="Arial"/>
                <a:cs typeface="Arial"/>
                <a:sym typeface="Arial"/>
                <a:hlinkClick r:id="rId3"/>
              </a:rPr>
              <a:t>serverless applications</a:t>
            </a:r>
            <a:r>
              <a:rPr lang="en" sz="1000" b="1">
                <a:solidFill>
                  <a:srgbClr val="16191F"/>
                </a:solidFill>
                <a:highlight>
                  <a:srgbClr val="FFFFFF"/>
                </a:highlight>
                <a:latin typeface="Arial"/>
                <a:ea typeface="Arial"/>
                <a:cs typeface="Arial"/>
                <a:sym typeface="Arial"/>
              </a:rPr>
              <a:t> </a:t>
            </a:r>
            <a:r>
              <a:rPr lang="en" sz="1000">
                <a:solidFill>
                  <a:srgbClr val="16191F"/>
                </a:solidFill>
                <a:highlight>
                  <a:srgbClr val="FFFFFF"/>
                </a:highlight>
                <a:latin typeface="Arial"/>
                <a:ea typeface="Arial"/>
                <a:cs typeface="Arial"/>
                <a:sym typeface="Arial"/>
              </a:rPr>
              <a:t>on AWS.</a:t>
            </a:r>
            <a:endParaRPr sz="1000">
              <a:solidFill>
                <a:srgbClr val="16191F"/>
              </a:solidFill>
              <a:highlight>
                <a:srgbClr val="FFFFFF"/>
              </a:highlight>
              <a:latin typeface="Arial"/>
              <a:ea typeface="Arial"/>
              <a:cs typeface="Arial"/>
              <a:sym typeface="Arial"/>
            </a:endParaRPr>
          </a:p>
          <a:p>
            <a:pPr marL="0" lvl="0" indent="0" algn="l" rtl="0">
              <a:lnSpc>
                <a:spcPct val="100000"/>
              </a:lnSpc>
              <a:spcBef>
                <a:spcPts val="1200"/>
              </a:spcBef>
              <a:spcAft>
                <a:spcPts val="0"/>
              </a:spcAft>
              <a:buNone/>
            </a:pPr>
            <a:r>
              <a:rPr lang="en" sz="1000">
                <a:solidFill>
                  <a:srgbClr val="16191F"/>
                </a:solidFill>
                <a:highlight>
                  <a:srgbClr val="FFFFFF"/>
                </a:highlight>
                <a:latin typeface="Arial"/>
                <a:ea typeface="Arial"/>
                <a:cs typeface="Arial"/>
                <a:sym typeface="Arial"/>
              </a:rPr>
              <a:t>A </a:t>
            </a:r>
            <a:r>
              <a:rPr lang="en" sz="1000" b="1">
                <a:solidFill>
                  <a:srgbClr val="16191F"/>
                </a:solidFill>
                <a:highlight>
                  <a:srgbClr val="FFFFFF"/>
                </a:highlight>
                <a:latin typeface="Arial"/>
                <a:ea typeface="Arial"/>
                <a:cs typeface="Arial"/>
                <a:sym typeface="Arial"/>
              </a:rPr>
              <a:t>serverless application</a:t>
            </a:r>
            <a:r>
              <a:rPr lang="en" sz="1000">
                <a:solidFill>
                  <a:srgbClr val="16191F"/>
                </a:solidFill>
                <a:highlight>
                  <a:srgbClr val="FFFFFF"/>
                </a:highlight>
                <a:latin typeface="Arial"/>
                <a:ea typeface="Arial"/>
                <a:cs typeface="Arial"/>
                <a:sym typeface="Arial"/>
              </a:rPr>
              <a:t> is a </a:t>
            </a:r>
            <a:r>
              <a:rPr lang="en" sz="1000" b="1">
                <a:solidFill>
                  <a:srgbClr val="16191F"/>
                </a:solidFill>
                <a:highlight>
                  <a:srgbClr val="FFFFFF"/>
                </a:highlight>
                <a:latin typeface="Arial"/>
                <a:ea typeface="Arial"/>
                <a:cs typeface="Arial"/>
                <a:sym typeface="Arial"/>
              </a:rPr>
              <a:t>combination </a:t>
            </a:r>
            <a:r>
              <a:rPr lang="en" sz="1000">
                <a:solidFill>
                  <a:srgbClr val="16191F"/>
                </a:solidFill>
                <a:highlight>
                  <a:srgbClr val="FFFFFF"/>
                </a:highlight>
                <a:latin typeface="Arial"/>
                <a:ea typeface="Arial"/>
                <a:cs typeface="Arial"/>
                <a:sym typeface="Arial"/>
              </a:rPr>
              <a:t>of </a:t>
            </a:r>
            <a:r>
              <a:rPr lang="en" sz="1000" b="1">
                <a:solidFill>
                  <a:srgbClr val="16191F"/>
                </a:solidFill>
                <a:highlight>
                  <a:srgbClr val="FFFFFF"/>
                </a:highlight>
                <a:latin typeface="Arial"/>
                <a:ea typeface="Arial"/>
                <a:cs typeface="Arial"/>
                <a:sym typeface="Arial"/>
              </a:rPr>
              <a:t>Lambda functions</a:t>
            </a:r>
            <a:r>
              <a:rPr lang="en" sz="1000">
                <a:solidFill>
                  <a:srgbClr val="16191F"/>
                </a:solidFill>
                <a:highlight>
                  <a:srgbClr val="FFFFFF"/>
                </a:highlight>
                <a:latin typeface="Arial"/>
                <a:ea typeface="Arial"/>
                <a:cs typeface="Arial"/>
                <a:sym typeface="Arial"/>
              </a:rPr>
              <a:t>, </a:t>
            </a:r>
            <a:r>
              <a:rPr lang="en" sz="1000" b="1">
                <a:solidFill>
                  <a:srgbClr val="16191F"/>
                </a:solidFill>
                <a:highlight>
                  <a:srgbClr val="FFFFFF"/>
                </a:highlight>
                <a:latin typeface="Arial"/>
                <a:ea typeface="Arial"/>
                <a:cs typeface="Arial"/>
                <a:sym typeface="Arial"/>
              </a:rPr>
              <a:t>event sources</a:t>
            </a:r>
            <a:r>
              <a:rPr lang="en" sz="1000">
                <a:solidFill>
                  <a:srgbClr val="16191F"/>
                </a:solidFill>
                <a:highlight>
                  <a:srgbClr val="FFFFFF"/>
                </a:highlight>
                <a:latin typeface="Arial"/>
                <a:ea typeface="Arial"/>
                <a:cs typeface="Arial"/>
                <a:sym typeface="Arial"/>
              </a:rPr>
              <a:t>, and </a:t>
            </a:r>
            <a:r>
              <a:rPr lang="en" sz="1000" b="1">
                <a:solidFill>
                  <a:srgbClr val="16191F"/>
                </a:solidFill>
                <a:highlight>
                  <a:srgbClr val="FFFFFF"/>
                </a:highlight>
                <a:latin typeface="Arial"/>
                <a:ea typeface="Arial"/>
                <a:cs typeface="Arial"/>
                <a:sym typeface="Arial"/>
              </a:rPr>
              <a:t>other resources</a:t>
            </a:r>
            <a:r>
              <a:rPr lang="en" sz="1000">
                <a:solidFill>
                  <a:srgbClr val="16191F"/>
                </a:solidFill>
                <a:highlight>
                  <a:srgbClr val="FFFFFF"/>
                </a:highlight>
                <a:latin typeface="Arial"/>
                <a:ea typeface="Arial"/>
                <a:cs typeface="Arial"/>
                <a:sym typeface="Arial"/>
              </a:rPr>
              <a:t> that work together to perform tasks. Note that a </a:t>
            </a:r>
            <a:r>
              <a:rPr lang="en" sz="1000" b="1">
                <a:solidFill>
                  <a:srgbClr val="16191F"/>
                </a:solidFill>
                <a:highlight>
                  <a:srgbClr val="FFFFFF"/>
                </a:highlight>
                <a:latin typeface="Arial"/>
                <a:ea typeface="Arial"/>
                <a:cs typeface="Arial"/>
                <a:sym typeface="Arial"/>
              </a:rPr>
              <a:t>serverless application</a:t>
            </a:r>
            <a:r>
              <a:rPr lang="en" sz="1000">
                <a:solidFill>
                  <a:srgbClr val="16191F"/>
                </a:solidFill>
                <a:highlight>
                  <a:srgbClr val="FFFFFF"/>
                </a:highlight>
                <a:latin typeface="Arial"/>
                <a:ea typeface="Arial"/>
                <a:cs typeface="Arial"/>
                <a:sym typeface="Arial"/>
              </a:rPr>
              <a:t> is more than just a Lambda function—it </a:t>
            </a:r>
            <a:r>
              <a:rPr lang="en" sz="1000" b="1">
                <a:solidFill>
                  <a:srgbClr val="16191F"/>
                </a:solidFill>
                <a:highlight>
                  <a:srgbClr val="FFFFFF"/>
                </a:highlight>
                <a:latin typeface="Arial"/>
                <a:ea typeface="Arial"/>
                <a:cs typeface="Arial"/>
                <a:sym typeface="Arial"/>
              </a:rPr>
              <a:t>can include additional resources</a:t>
            </a:r>
            <a:r>
              <a:rPr lang="en" sz="1000">
                <a:solidFill>
                  <a:srgbClr val="16191F"/>
                </a:solidFill>
                <a:highlight>
                  <a:srgbClr val="FFFFFF"/>
                </a:highlight>
                <a:latin typeface="Arial"/>
                <a:ea typeface="Arial"/>
                <a:cs typeface="Arial"/>
                <a:sym typeface="Arial"/>
              </a:rPr>
              <a:t> such as:</a:t>
            </a:r>
            <a:endParaRPr sz="1000">
              <a:solidFill>
                <a:srgbClr val="16191F"/>
              </a:solidFill>
              <a:highlight>
                <a:srgbClr val="FFFFFF"/>
              </a:highlight>
              <a:latin typeface="Arial"/>
              <a:ea typeface="Arial"/>
              <a:cs typeface="Arial"/>
              <a:sym typeface="Arial"/>
            </a:endParaRPr>
          </a:p>
          <a:p>
            <a:pPr marL="457200" lvl="0" indent="-292100" algn="l" rtl="0">
              <a:lnSpc>
                <a:spcPct val="100000"/>
              </a:lnSpc>
              <a:spcBef>
                <a:spcPts val="1200"/>
              </a:spcBef>
              <a:spcAft>
                <a:spcPts val="0"/>
              </a:spcAft>
              <a:buClr>
                <a:srgbClr val="16191F"/>
              </a:buClr>
              <a:buSzPts val="1000"/>
              <a:buFont typeface="Arial"/>
              <a:buChar char="●"/>
            </a:pPr>
            <a:r>
              <a:rPr lang="en" sz="1000">
                <a:solidFill>
                  <a:srgbClr val="16191F"/>
                </a:solidFill>
                <a:highlight>
                  <a:srgbClr val="FFFFFF"/>
                </a:highlight>
                <a:latin typeface="Arial"/>
                <a:ea typeface="Arial"/>
                <a:cs typeface="Arial"/>
                <a:sym typeface="Arial"/>
              </a:rPr>
              <a:t>APIs</a:t>
            </a:r>
            <a:endParaRPr sz="1000">
              <a:solidFill>
                <a:srgbClr val="16191F"/>
              </a:solidFill>
              <a:highlight>
                <a:srgbClr val="FFFFFF"/>
              </a:highlight>
              <a:latin typeface="Arial"/>
              <a:ea typeface="Arial"/>
              <a:cs typeface="Arial"/>
              <a:sym typeface="Arial"/>
            </a:endParaRPr>
          </a:p>
          <a:p>
            <a:pPr marL="457200" lvl="0" indent="-292100" algn="l" rtl="0">
              <a:lnSpc>
                <a:spcPct val="100000"/>
              </a:lnSpc>
              <a:spcBef>
                <a:spcPts val="0"/>
              </a:spcBef>
              <a:spcAft>
                <a:spcPts val="0"/>
              </a:spcAft>
              <a:buClr>
                <a:srgbClr val="16191F"/>
              </a:buClr>
              <a:buSzPts val="1000"/>
              <a:buFont typeface="Arial"/>
              <a:buChar char="●"/>
            </a:pPr>
            <a:r>
              <a:rPr lang="en" sz="1000">
                <a:solidFill>
                  <a:srgbClr val="16191F"/>
                </a:solidFill>
                <a:highlight>
                  <a:srgbClr val="FFFFFF"/>
                </a:highlight>
                <a:latin typeface="Arial"/>
                <a:ea typeface="Arial"/>
                <a:cs typeface="Arial"/>
                <a:sym typeface="Arial"/>
              </a:rPr>
              <a:t>Databases</a:t>
            </a:r>
            <a:endParaRPr sz="1000">
              <a:solidFill>
                <a:srgbClr val="16191F"/>
              </a:solidFill>
              <a:highlight>
                <a:srgbClr val="FFFFFF"/>
              </a:highlight>
              <a:latin typeface="Arial"/>
              <a:ea typeface="Arial"/>
              <a:cs typeface="Arial"/>
              <a:sym typeface="Arial"/>
            </a:endParaRPr>
          </a:p>
          <a:p>
            <a:pPr marL="457200" lvl="0" indent="-292100" algn="l" rtl="0">
              <a:lnSpc>
                <a:spcPct val="100000"/>
              </a:lnSpc>
              <a:spcBef>
                <a:spcPts val="0"/>
              </a:spcBef>
              <a:spcAft>
                <a:spcPts val="0"/>
              </a:spcAft>
              <a:buClr>
                <a:srgbClr val="16191F"/>
              </a:buClr>
              <a:buSzPts val="1000"/>
              <a:buFont typeface="Arial"/>
              <a:buChar char="●"/>
            </a:pPr>
            <a:r>
              <a:rPr lang="en" sz="1000">
                <a:solidFill>
                  <a:srgbClr val="16191F"/>
                </a:solidFill>
                <a:highlight>
                  <a:srgbClr val="FFFFFF"/>
                </a:highlight>
                <a:latin typeface="Arial"/>
                <a:ea typeface="Arial"/>
                <a:cs typeface="Arial"/>
                <a:sym typeface="Arial"/>
              </a:rPr>
              <a:t>Event source mappings</a:t>
            </a:r>
            <a:endParaRPr sz="1000">
              <a:solidFill>
                <a:srgbClr val="16191F"/>
              </a:solidFill>
              <a:highlight>
                <a:srgbClr val="FFFFFF"/>
              </a:highlight>
              <a:latin typeface="Arial"/>
              <a:ea typeface="Arial"/>
              <a:cs typeface="Arial"/>
              <a:sym typeface="Arial"/>
            </a:endParaRPr>
          </a:p>
          <a:p>
            <a:pPr marL="0" lvl="0" indent="0" algn="l" rtl="0">
              <a:lnSpc>
                <a:spcPct val="100000"/>
              </a:lnSpc>
              <a:spcBef>
                <a:spcPts val="1200"/>
              </a:spcBef>
              <a:spcAft>
                <a:spcPts val="0"/>
              </a:spcAft>
              <a:buClr>
                <a:schemeClr val="dk1"/>
              </a:buClr>
              <a:buSzPts val="1100"/>
              <a:buFont typeface="Arial"/>
              <a:buNone/>
            </a:pPr>
            <a:r>
              <a:rPr lang="en" sz="1000">
                <a:solidFill>
                  <a:srgbClr val="16191F"/>
                </a:solidFill>
                <a:highlight>
                  <a:srgbClr val="FFFFFF"/>
                </a:highlight>
                <a:latin typeface="Arial"/>
                <a:ea typeface="Arial"/>
                <a:cs typeface="Arial"/>
                <a:sym typeface="Arial"/>
              </a:rPr>
              <a:t>You can use </a:t>
            </a:r>
            <a:r>
              <a:rPr lang="en" sz="1000" b="1">
                <a:solidFill>
                  <a:srgbClr val="16191F"/>
                </a:solidFill>
                <a:highlight>
                  <a:srgbClr val="FFFFFF"/>
                </a:highlight>
                <a:latin typeface="Arial"/>
                <a:ea typeface="Arial"/>
                <a:cs typeface="Arial"/>
                <a:sym typeface="Arial"/>
              </a:rPr>
              <a:t>AWS SAM to define your serverless applications</a:t>
            </a:r>
            <a:r>
              <a:rPr lang="en" sz="1000">
                <a:solidFill>
                  <a:srgbClr val="16191F"/>
                </a:solidFill>
                <a:highlight>
                  <a:srgbClr val="FFFFFF"/>
                </a:highlight>
                <a:latin typeface="Arial"/>
                <a:ea typeface="Arial"/>
                <a:cs typeface="Arial"/>
                <a:sym typeface="Arial"/>
              </a:rPr>
              <a:t>. </a:t>
            </a:r>
            <a:br>
              <a:rPr lang="en" sz="1000">
                <a:solidFill>
                  <a:srgbClr val="16191F"/>
                </a:solidFill>
                <a:highlight>
                  <a:srgbClr val="FFFFFF"/>
                </a:highlight>
                <a:latin typeface="Arial"/>
                <a:ea typeface="Arial"/>
                <a:cs typeface="Arial"/>
                <a:sym typeface="Arial"/>
              </a:rPr>
            </a:br>
            <a:r>
              <a:rPr lang="en" sz="1000">
                <a:solidFill>
                  <a:srgbClr val="16191F"/>
                </a:solidFill>
                <a:highlight>
                  <a:srgbClr val="FFFFFF"/>
                </a:highlight>
                <a:latin typeface="Arial"/>
                <a:ea typeface="Arial"/>
                <a:cs typeface="Arial"/>
                <a:sym typeface="Arial"/>
              </a:rPr>
              <a:t>AWS SAM consists of the </a:t>
            </a:r>
            <a:r>
              <a:rPr lang="en" sz="1000" b="1" u="sng">
                <a:solidFill>
                  <a:srgbClr val="16191F"/>
                </a:solidFill>
                <a:highlight>
                  <a:srgbClr val="FFFFFF"/>
                </a:highlight>
                <a:latin typeface="Arial"/>
                <a:ea typeface="Arial"/>
                <a:cs typeface="Arial"/>
                <a:sym typeface="Arial"/>
              </a:rPr>
              <a:t>following components</a:t>
            </a:r>
            <a:r>
              <a:rPr lang="en" sz="1000">
                <a:solidFill>
                  <a:srgbClr val="16191F"/>
                </a:solidFill>
                <a:highlight>
                  <a:srgbClr val="FFFFFF"/>
                </a:highlight>
                <a:latin typeface="Arial"/>
                <a:ea typeface="Arial"/>
                <a:cs typeface="Arial"/>
                <a:sym typeface="Arial"/>
              </a:rPr>
              <a:t>:</a:t>
            </a:r>
            <a:endParaRPr sz="1000">
              <a:solidFill>
                <a:srgbClr val="16191F"/>
              </a:solidFill>
              <a:highlight>
                <a:srgbClr val="FFFFFF"/>
              </a:highlight>
              <a:latin typeface="Arial"/>
              <a:ea typeface="Arial"/>
              <a:cs typeface="Arial"/>
              <a:sym typeface="Arial"/>
            </a:endParaRPr>
          </a:p>
          <a:p>
            <a:pPr marL="457200" lvl="0" indent="-292100" algn="l" rtl="0">
              <a:lnSpc>
                <a:spcPct val="100000"/>
              </a:lnSpc>
              <a:spcBef>
                <a:spcPts val="1200"/>
              </a:spcBef>
              <a:spcAft>
                <a:spcPts val="0"/>
              </a:spcAft>
              <a:buClr>
                <a:srgbClr val="16191F"/>
              </a:buClr>
              <a:buSzPts val="1000"/>
              <a:buChar char="●"/>
            </a:pPr>
            <a:r>
              <a:rPr lang="en" sz="1000" b="1">
                <a:solidFill>
                  <a:srgbClr val="16191F"/>
                </a:solidFill>
                <a:highlight>
                  <a:srgbClr val="FFFFFF"/>
                </a:highlight>
                <a:latin typeface="Arial"/>
                <a:ea typeface="Arial"/>
                <a:cs typeface="Arial"/>
                <a:sym typeface="Arial"/>
              </a:rPr>
              <a:t>AWS SAM template specification</a:t>
            </a:r>
            <a:r>
              <a:rPr lang="en" sz="1000">
                <a:solidFill>
                  <a:srgbClr val="16191F"/>
                </a:solidFill>
                <a:highlight>
                  <a:srgbClr val="FFFFFF"/>
                </a:highlight>
                <a:latin typeface="Arial"/>
                <a:ea typeface="Arial"/>
                <a:cs typeface="Arial"/>
                <a:sym typeface="Arial"/>
              </a:rPr>
              <a:t>. You use this specification to </a:t>
            </a:r>
            <a:r>
              <a:rPr lang="en" sz="1000" b="1">
                <a:solidFill>
                  <a:srgbClr val="16191F"/>
                </a:solidFill>
                <a:highlight>
                  <a:srgbClr val="FFFFFF"/>
                </a:highlight>
                <a:latin typeface="Arial"/>
                <a:ea typeface="Arial"/>
                <a:cs typeface="Arial"/>
                <a:sym typeface="Arial"/>
              </a:rPr>
              <a:t>define </a:t>
            </a:r>
            <a:r>
              <a:rPr lang="en" sz="1000">
                <a:solidFill>
                  <a:srgbClr val="16191F"/>
                </a:solidFill>
                <a:highlight>
                  <a:srgbClr val="FFFFFF"/>
                </a:highlight>
                <a:latin typeface="Arial"/>
                <a:ea typeface="Arial"/>
                <a:cs typeface="Arial"/>
                <a:sym typeface="Arial"/>
              </a:rPr>
              <a:t>your </a:t>
            </a:r>
            <a:r>
              <a:rPr lang="en" sz="1000" b="1">
                <a:solidFill>
                  <a:srgbClr val="16191F"/>
                </a:solidFill>
                <a:highlight>
                  <a:srgbClr val="FFFFFF"/>
                </a:highlight>
                <a:latin typeface="Arial"/>
                <a:ea typeface="Arial"/>
                <a:cs typeface="Arial"/>
                <a:sym typeface="Arial"/>
              </a:rPr>
              <a:t>serverless application</a:t>
            </a:r>
            <a:r>
              <a:rPr lang="en" sz="1000">
                <a:solidFill>
                  <a:srgbClr val="16191F"/>
                </a:solidFill>
                <a:highlight>
                  <a:srgbClr val="FFFFFF"/>
                </a:highlight>
                <a:latin typeface="Arial"/>
                <a:ea typeface="Arial"/>
                <a:cs typeface="Arial"/>
                <a:sym typeface="Arial"/>
              </a:rPr>
              <a:t>. It provides you with a simple and clean syntax to describe the functions, APIs, permissions, configurations, and events that make up a serverless application. You use an </a:t>
            </a:r>
            <a:r>
              <a:rPr lang="en" sz="1000" b="1">
                <a:solidFill>
                  <a:srgbClr val="16191F"/>
                </a:solidFill>
                <a:highlight>
                  <a:srgbClr val="FFFFFF"/>
                </a:highlight>
                <a:latin typeface="Arial"/>
                <a:ea typeface="Arial"/>
                <a:cs typeface="Arial"/>
                <a:sym typeface="Arial"/>
              </a:rPr>
              <a:t>AWS SAM template file</a:t>
            </a:r>
            <a:r>
              <a:rPr lang="en" sz="1000">
                <a:solidFill>
                  <a:srgbClr val="16191F"/>
                </a:solidFill>
                <a:highlight>
                  <a:srgbClr val="FFFFFF"/>
                </a:highlight>
                <a:latin typeface="Arial"/>
                <a:ea typeface="Arial"/>
                <a:cs typeface="Arial"/>
                <a:sym typeface="Arial"/>
              </a:rPr>
              <a:t> to </a:t>
            </a:r>
            <a:r>
              <a:rPr lang="en" sz="1000" b="1">
                <a:solidFill>
                  <a:srgbClr val="16191F"/>
                </a:solidFill>
                <a:highlight>
                  <a:srgbClr val="FFFFFF"/>
                </a:highlight>
                <a:latin typeface="Arial"/>
                <a:ea typeface="Arial"/>
                <a:cs typeface="Arial"/>
                <a:sym typeface="Arial"/>
              </a:rPr>
              <a:t>operate on a single, deployable, versioned entity</a:t>
            </a:r>
            <a:r>
              <a:rPr lang="en" sz="1000">
                <a:solidFill>
                  <a:srgbClr val="16191F"/>
                </a:solidFill>
                <a:highlight>
                  <a:srgbClr val="FFFFFF"/>
                </a:highlight>
                <a:latin typeface="Arial"/>
                <a:ea typeface="Arial"/>
                <a:cs typeface="Arial"/>
                <a:sym typeface="Arial"/>
              </a:rPr>
              <a:t> that's your serverless application. </a:t>
            </a:r>
            <a:endParaRPr sz="1000">
              <a:solidFill>
                <a:srgbClr val="16191F"/>
              </a:solidFill>
              <a:highlight>
                <a:srgbClr val="FFFFFF"/>
              </a:highlight>
              <a:latin typeface="Arial"/>
              <a:ea typeface="Arial"/>
              <a:cs typeface="Arial"/>
              <a:sym typeface="Arial"/>
            </a:endParaRPr>
          </a:p>
          <a:p>
            <a:pPr marL="457200" lvl="0" indent="-292100" algn="l" rtl="0">
              <a:lnSpc>
                <a:spcPct val="100000"/>
              </a:lnSpc>
              <a:spcBef>
                <a:spcPts val="0"/>
              </a:spcBef>
              <a:spcAft>
                <a:spcPts val="0"/>
              </a:spcAft>
              <a:buClr>
                <a:srgbClr val="16191F"/>
              </a:buClr>
              <a:buSzPts val="1000"/>
              <a:buChar char="●"/>
            </a:pPr>
            <a:r>
              <a:rPr lang="en" sz="1000" b="1">
                <a:solidFill>
                  <a:srgbClr val="16191F"/>
                </a:solidFill>
                <a:highlight>
                  <a:srgbClr val="FFFFFF"/>
                </a:highlight>
                <a:latin typeface="Arial"/>
                <a:ea typeface="Arial"/>
                <a:cs typeface="Arial"/>
                <a:sym typeface="Arial"/>
              </a:rPr>
              <a:t>AWS SAM command line interface</a:t>
            </a:r>
            <a:r>
              <a:rPr lang="en" sz="1000">
                <a:solidFill>
                  <a:srgbClr val="16191F"/>
                </a:solidFill>
                <a:highlight>
                  <a:srgbClr val="FFFFFF"/>
                </a:highlight>
                <a:latin typeface="Arial"/>
                <a:ea typeface="Arial"/>
                <a:cs typeface="Arial"/>
                <a:sym typeface="Arial"/>
              </a:rPr>
              <a:t> (AWS SAM CLI). You use this tool to </a:t>
            </a:r>
            <a:r>
              <a:rPr lang="en" sz="1000" b="1">
                <a:solidFill>
                  <a:srgbClr val="16191F"/>
                </a:solidFill>
                <a:highlight>
                  <a:srgbClr val="FFFFFF"/>
                </a:highlight>
                <a:latin typeface="Arial"/>
                <a:ea typeface="Arial"/>
                <a:cs typeface="Arial"/>
                <a:sym typeface="Arial"/>
              </a:rPr>
              <a:t>build serverless applications</a:t>
            </a:r>
            <a:r>
              <a:rPr lang="en" sz="1000">
                <a:solidFill>
                  <a:srgbClr val="16191F"/>
                </a:solidFill>
                <a:highlight>
                  <a:srgbClr val="FFFFFF"/>
                </a:highlight>
                <a:latin typeface="Arial"/>
                <a:ea typeface="Arial"/>
                <a:cs typeface="Arial"/>
                <a:sym typeface="Arial"/>
              </a:rPr>
              <a:t> that are defined by AWS SAM templates. The </a:t>
            </a:r>
            <a:r>
              <a:rPr lang="en" sz="1000" b="1">
                <a:solidFill>
                  <a:srgbClr val="16191F"/>
                </a:solidFill>
                <a:highlight>
                  <a:srgbClr val="FFFFFF"/>
                </a:highlight>
                <a:latin typeface="Arial"/>
                <a:ea typeface="Arial"/>
                <a:cs typeface="Arial"/>
                <a:sym typeface="Arial"/>
              </a:rPr>
              <a:t>CLI provides commands</a:t>
            </a:r>
            <a:r>
              <a:rPr lang="en" sz="1000">
                <a:solidFill>
                  <a:srgbClr val="16191F"/>
                </a:solidFill>
                <a:highlight>
                  <a:srgbClr val="FFFFFF"/>
                </a:highlight>
                <a:latin typeface="Arial"/>
                <a:ea typeface="Arial"/>
                <a:cs typeface="Arial"/>
                <a:sym typeface="Arial"/>
              </a:rPr>
              <a:t> that enable you to </a:t>
            </a:r>
            <a:r>
              <a:rPr lang="en" sz="1000" b="1">
                <a:solidFill>
                  <a:srgbClr val="16191F"/>
                </a:solidFill>
                <a:highlight>
                  <a:srgbClr val="FFFFFF"/>
                </a:highlight>
                <a:latin typeface="Arial"/>
                <a:ea typeface="Arial"/>
                <a:cs typeface="Arial"/>
                <a:sym typeface="Arial"/>
              </a:rPr>
              <a:t>verify </a:t>
            </a:r>
            <a:r>
              <a:rPr lang="en" sz="1000">
                <a:solidFill>
                  <a:srgbClr val="16191F"/>
                </a:solidFill>
                <a:highlight>
                  <a:srgbClr val="FFFFFF"/>
                </a:highlight>
                <a:latin typeface="Arial"/>
                <a:ea typeface="Arial"/>
                <a:cs typeface="Arial"/>
                <a:sym typeface="Arial"/>
              </a:rPr>
              <a:t>that AWS SAM template files are written according to the specification, </a:t>
            </a:r>
            <a:r>
              <a:rPr lang="en" sz="1000" b="1">
                <a:solidFill>
                  <a:srgbClr val="16191F"/>
                </a:solidFill>
                <a:highlight>
                  <a:srgbClr val="FFFFFF"/>
                </a:highlight>
                <a:latin typeface="Arial"/>
                <a:ea typeface="Arial"/>
                <a:cs typeface="Arial"/>
                <a:sym typeface="Arial"/>
              </a:rPr>
              <a:t>invoke </a:t>
            </a:r>
            <a:r>
              <a:rPr lang="en" sz="1000">
                <a:solidFill>
                  <a:srgbClr val="16191F"/>
                </a:solidFill>
                <a:highlight>
                  <a:srgbClr val="FFFFFF"/>
                </a:highlight>
                <a:latin typeface="Arial"/>
                <a:ea typeface="Arial"/>
                <a:cs typeface="Arial"/>
                <a:sym typeface="Arial"/>
              </a:rPr>
              <a:t>Lambda functions locally, </a:t>
            </a:r>
            <a:r>
              <a:rPr lang="en" sz="1000" b="1">
                <a:solidFill>
                  <a:srgbClr val="16191F"/>
                </a:solidFill>
                <a:highlight>
                  <a:srgbClr val="FFFFFF"/>
                </a:highlight>
                <a:latin typeface="Arial"/>
                <a:ea typeface="Arial"/>
                <a:cs typeface="Arial"/>
                <a:sym typeface="Arial"/>
              </a:rPr>
              <a:t>step-through debug</a:t>
            </a:r>
            <a:r>
              <a:rPr lang="en" sz="1000">
                <a:solidFill>
                  <a:srgbClr val="16191F"/>
                </a:solidFill>
                <a:highlight>
                  <a:srgbClr val="FFFFFF"/>
                </a:highlight>
                <a:latin typeface="Arial"/>
                <a:ea typeface="Arial"/>
                <a:cs typeface="Arial"/>
                <a:sym typeface="Arial"/>
              </a:rPr>
              <a:t> Lambda functions, </a:t>
            </a:r>
            <a:r>
              <a:rPr lang="en" sz="1000" b="1">
                <a:solidFill>
                  <a:srgbClr val="16191F"/>
                </a:solidFill>
                <a:highlight>
                  <a:srgbClr val="FFFFFF"/>
                </a:highlight>
                <a:latin typeface="Arial"/>
                <a:ea typeface="Arial"/>
                <a:cs typeface="Arial"/>
                <a:sym typeface="Arial"/>
              </a:rPr>
              <a:t>package </a:t>
            </a:r>
            <a:r>
              <a:rPr lang="en" sz="1000">
                <a:solidFill>
                  <a:srgbClr val="16191F"/>
                </a:solidFill>
                <a:highlight>
                  <a:srgbClr val="FFFFFF"/>
                </a:highlight>
                <a:latin typeface="Arial"/>
                <a:ea typeface="Arial"/>
                <a:cs typeface="Arial"/>
                <a:sym typeface="Arial"/>
              </a:rPr>
              <a:t>and </a:t>
            </a:r>
            <a:r>
              <a:rPr lang="en" sz="1000" b="1">
                <a:solidFill>
                  <a:srgbClr val="16191F"/>
                </a:solidFill>
                <a:highlight>
                  <a:srgbClr val="FFFFFF"/>
                </a:highlight>
                <a:latin typeface="Arial"/>
                <a:ea typeface="Arial"/>
                <a:cs typeface="Arial"/>
                <a:sym typeface="Arial"/>
              </a:rPr>
              <a:t>deploy </a:t>
            </a:r>
            <a:r>
              <a:rPr lang="en" sz="1000">
                <a:solidFill>
                  <a:srgbClr val="16191F"/>
                </a:solidFill>
                <a:highlight>
                  <a:srgbClr val="FFFFFF"/>
                </a:highlight>
                <a:latin typeface="Arial"/>
                <a:ea typeface="Arial"/>
                <a:cs typeface="Arial"/>
                <a:sym typeface="Arial"/>
              </a:rPr>
              <a:t>serverless applications to the AWS Cloud, and so on.</a:t>
            </a:r>
            <a:endParaRPr sz="1000">
              <a:latin typeface="Arial"/>
              <a:ea typeface="Arial"/>
              <a:cs typeface="Arial"/>
              <a:sym typeface="Arial"/>
            </a:endParaRPr>
          </a:p>
        </p:txBody>
      </p:sp>
      <p:pic>
        <p:nvPicPr>
          <p:cNvPr id="142" name="Google Shape;142;p30"/>
          <p:cNvPicPr preferRelativeResize="0"/>
          <p:nvPr/>
        </p:nvPicPr>
        <p:blipFill>
          <a:blip r:embed="rId4">
            <a:alphaModFix/>
          </a:blip>
          <a:stretch>
            <a:fillRect/>
          </a:stretch>
        </p:blipFill>
        <p:spPr>
          <a:xfrm>
            <a:off x="5548500" y="1152477"/>
            <a:ext cx="3517375" cy="27052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txBox="1">
            <a:spLocks noGrp="1"/>
          </p:cNvSpPr>
          <p:nvPr>
            <p:ph type="title"/>
          </p:nvPr>
        </p:nvSpPr>
        <p:spPr>
          <a:xfrm>
            <a:off x="344875" y="50450"/>
            <a:ext cx="8520600" cy="527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36666"/>
              <a:buFont typeface="Arial"/>
              <a:buNone/>
            </a:pPr>
            <a:r>
              <a:rPr lang="en" sz="3000" b="1"/>
              <a:t>Benefits of using AWS SAM</a:t>
            </a:r>
            <a:endParaRPr sz="3000" b="1"/>
          </a:p>
        </p:txBody>
      </p:sp>
      <p:sp>
        <p:nvSpPr>
          <p:cNvPr id="148" name="Google Shape;148;p31"/>
          <p:cNvSpPr txBox="1">
            <a:spLocks noGrp="1"/>
          </p:cNvSpPr>
          <p:nvPr>
            <p:ph type="body" idx="1"/>
          </p:nvPr>
        </p:nvSpPr>
        <p:spPr>
          <a:xfrm>
            <a:off x="317725" y="611075"/>
            <a:ext cx="8574900" cy="427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000">
                <a:solidFill>
                  <a:schemeClr val="dk1"/>
                </a:solidFill>
                <a:latin typeface="Arial"/>
                <a:ea typeface="Arial"/>
                <a:cs typeface="Arial"/>
                <a:sym typeface="Arial"/>
              </a:rPr>
              <a:t>Because </a:t>
            </a:r>
            <a:r>
              <a:rPr lang="en" sz="1000" b="1">
                <a:solidFill>
                  <a:schemeClr val="dk1"/>
                </a:solidFill>
                <a:latin typeface="Arial"/>
                <a:ea typeface="Arial"/>
                <a:cs typeface="Arial"/>
                <a:sym typeface="Arial"/>
              </a:rPr>
              <a:t>AWS SAM integrates with other AWS services</a:t>
            </a:r>
            <a:r>
              <a:rPr lang="en" sz="1000">
                <a:solidFill>
                  <a:schemeClr val="dk1"/>
                </a:solidFill>
                <a:latin typeface="Arial"/>
                <a:ea typeface="Arial"/>
                <a:cs typeface="Arial"/>
                <a:sym typeface="Arial"/>
              </a:rPr>
              <a:t>, creating serverless applications with AWS SAM provides the </a:t>
            </a:r>
            <a:r>
              <a:rPr lang="en" sz="1000" u="sng">
                <a:solidFill>
                  <a:schemeClr val="dk1"/>
                </a:solidFill>
                <a:latin typeface="Arial"/>
                <a:ea typeface="Arial"/>
                <a:cs typeface="Arial"/>
                <a:sym typeface="Arial"/>
              </a:rPr>
              <a:t>following benefits</a:t>
            </a:r>
            <a:r>
              <a:rPr lang="en" sz="1000">
                <a:solidFill>
                  <a:schemeClr val="dk1"/>
                </a:solidFill>
                <a:latin typeface="Arial"/>
                <a:ea typeface="Arial"/>
                <a:cs typeface="Arial"/>
                <a:sym typeface="Arial"/>
              </a:rPr>
              <a:t>:</a:t>
            </a:r>
            <a:endParaRPr sz="1000">
              <a:solidFill>
                <a:schemeClr val="dk1"/>
              </a:solidFill>
              <a:latin typeface="Arial"/>
              <a:ea typeface="Arial"/>
              <a:cs typeface="Arial"/>
              <a:sym typeface="Arial"/>
            </a:endParaRPr>
          </a:p>
          <a:p>
            <a:pPr marL="457200" lvl="0" indent="-292100" algn="l" rtl="0">
              <a:lnSpc>
                <a:spcPct val="100000"/>
              </a:lnSpc>
              <a:spcBef>
                <a:spcPts val="1200"/>
              </a:spcBef>
              <a:spcAft>
                <a:spcPts val="0"/>
              </a:spcAft>
              <a:buClr>
                <a:schemeClr val="dk1"/>
              </a:buClr>
              <a:buSzPts val="1000"/>
              <a:buChar char="●"/>
            </a:pPr>
            <a:r>
              <a:rPr lang="en" sz="1000" b="1">
                <a:solidFill>
                  <a:schemeClr val="dk1"/>
                </a:solidFill>
                <a:latin typeface="Arial"/>
                <a:ea typeface="Arial"/>
                <a:cs typeface="Arial"/>
                <a:sym typeface="Arial"/>
              </a:rPr>
              <a:t>Single-deployment configuration</a:t>
            </a:r>
            <a:r>
              <a:rPr lang="en" sz="1000">
                <a:solidFill>
                  <a:schemeClr val="dk1"/>
                </a:solidFill>
                <a:latin typeface="Arial"/>
                <a:ea typeface="Arial"/>
                <a:cs typeface="Arial"/>
                <a:sym typeface="Arial"/>
              </a:rPr>
              <a:t>. AWS SAM makes it easy to </a:t>
            </a:r>
            <a:r>
              <a:rPr lang="en" sz="1000" b="1">
                <a:solidFill>
                  <a:schemeClr val="dk1"/>
                </a:solidFill>
                <a:latin typeface="Arial"/>
                <a:ea typeface="Arial"/>
                <a:cs typeface="Arial"/>
                <a:sym typeface="Arial"/>
              </a:rPr>
              <a:t>organize related components and resources, and operate on a single stack</a:t>
            </a:r>
            <a:r>
              <a:rPr lang="en" sz="1000">
                <a:solidFill>
                  <a:schemeClr val="dk1"/>
                </a:solidFill>
                <a:latin typeface="Arial"/>
                <a:ea typeface="Arial"/>
                <a:cs typeface="Arial"/>
                <a:sym typeface="Arial"/>
              </a:rPr>
              <a:t>. You can use AWS SAM to share configuration (such as memory and timeouts) between resources, and </a:t>
            </a:r>
            <a:r>
              <a:rPr lang="en" sz="1000" b="1">
                <a:solidFill>
                  <a:schemeClr val="dk1"/>
                </a:solidFill>
                <a:latin typeface="Arial"/>
                <a:ea typeface="Arial"/>
                <a:cs typeface="Arial"/>
                <a:sym typeface="Arial"/>
              </a:rPr>
              <a:t>deploy all related resources together as a single</a:t>
            </a:r>
            <a:r>
              <a:rPr lang="en" sz="1000">
                <a:solidFill>
                  <a:schemeClr val="dk1"/>
                </a:solidFill>
                <a:latin typeface="Arial"/>
                <a:ea typeface="Arial"/>
                <a:cs typeface="Arial"/>
                <a:sym typeface="Arial"/>
              </a:rPr>
              <a:t>, </a:t>
            </a:r>
            <a:r>
              <a:rPr lang="en" sz="1000" b="1">
                <a:solidFill>
                  <a:schemeClr val="dk1"/>
                </a:solidFill>
                <a:latin typeface="Arial"/>
                <a:ea typeface="Arial"/>
                <a:cs typeface="Arial"/>
                <a:sym typeface="Arial"/>
              </a:rPr>
              <a:t>versioned entity</a:t>
            </a:r>
            <a:r>
              <a:rPr lang="en" sz="1000">
                <a:solidFill>
                  <a:schemeClr val="dk1"/>
                </a:solidFill>
                <a:latin typeface="Arial"/>
                <a:ea typeface="Arial"/>
                <a:cs typeface="Arial"/>
                <a:sym typeface="Arial"/>
              </a:rPr>
              <a:t>.</a:t>
            </a:r>
            <a:br>
              <a:rPr lang="en" sz="1000">
                <a:solidFill>
                  <a:schemeClr val="dk1"/>
                </a:solidFill>
                <a:latin typeface="Arial"/>
                <a:ea typeface="Arial"/>
                <a:cs typeface="Arial"/>
                <a:sym typeface="Arial"/>
              </a:rPr>
            </a:br>
            <a:r>
              <a:rPr lang="en" sz="1000">
                <a:solidFill>
                  <a:schemeClr val="dk1"/>
                </a:solidFill>
                <a:latin typeface="Arial"/>
                <a:ea typeface="Arial"/>
                <a:cs typeface="Arial"/>
                <a:sym typeface="Arial"/>
              </a:rPr>
              <a:t> </a:t>
            </a:r>
            <a:endParaRPr sz="1000">
              <a:solidFill>
                <a:schemeClr val="dk1"/>
              </a:solidFill>
              <a:latin typeface="Arial"/>
              <a:ea typeface="Arial"/>
              <a:cs typeface="Arial"/>
              <a:sym typeface="Arial"/>
            </a:endParaRPr>
          </a:p>
          <a:p>
            <a:pPr marL="457200" lvl="0" indent="-292100" algn="l" rtl="0">
              <a:lnSpc>
                <a:spcPct val="100000"/>
              </a:lnSpc>
              <a:spcBef>
                <a:spcPts val="0"/>
              </a:spcBef>
              <a:spcAft>
                <a:spcPts val="0"/>
              </a:spcAft>
              <a:buClr>
                <a:schemeClr val="dk1"/>
              </a:buClr>
              <a:buSzPts val="1000"/>
              <a:buChar char="●"/>
            </a:pPr>
            <a:r>
              <a:rPr lang="en" sz="1000" b="1">
                <a:solidFill>
                  <a:schemeClr val="dk1"/>
                </a:solidFill>
                <a:latin typeface="Arial"/>
                <a:ea typeface="Arial"/>
                <a:cs typeface="Arial"/>
                <a:sym typeface="Arial"/>
              </a:rPr>
              <a:t>Extension of AWS CloudFormation</a:t>
            </a:r>
            <a:r>
              <a:rPr lang="en" sz="1000">
                <a:solidFill>
                  <a:schemeClr val="dk1"/>
                </a:solidFill>
                <a:latin typeface="Arial"/>
                <a:ea typeface="Arial"/>
                <a:cs typeface="Arial"/>
                <a:sym typeface="Arial"/>
              </a:rPr>
              <a:t>. Because AWS SAM is an extension of AWS CloudFormation, you get the reliable deployment capabilities of AWS CloudFormation. You can </a:t>
            </a:r>
            <a:r>
              <a:rPr lang="en" sz="1000" b="1">
                <a:solidFill>
                  <a:schemeClr val="dk1"/>
                </a:solidFill>
                <a:latin typeface="Arial"/>
                <a:ea typeface="Arial"/>
                <a:cs typeface="Arial"/>
                <a:sym typeface="Arial"/>
              </a:rPr>
              <a:t>define resources by using AWS CloudFormation in your AWS SAM template</a:t>
            </a:r>
            <a:r>
              <a:rPr lang="en" sz="1000">
                <a:solidFill>
                  <a:schemeClr val="dk1"/>
                </a:solidFill>
                <a:latin typeface="Arial"/>
                <a:ea typeface="Arial"/>
                <a:cs typeface="Arial"/>
                <a:sym typeface="Arial"/>
              </a:rPr>
              <a:t>. Also, you can use the full suite of resources, intrinsic functions, and other template features that are available in AWS CloudFormation.</a:t>
            </a:r>
            <a:br>
              <a:rPr lang="en" sz="1000">
                <a:solidFill>
                  <a:schemeClr val="dk1"/>
                </a:solidFill>
                <a:latin typeface="Arial"/>
                <a:ea typeface="Arial"/>
                <a:cs typeface="Arial"/>
                <a:sym typeface="Arial"/>
              </a:rPr>
            </a:br>
            <a:r>
              <a:rPr lang="en" sz="1000">
                <a:solidFill>
                  <a:schemeClr val="dk1"/>
                </a:solidFill>
                <a:latin typeface="Arial"/>
                <a:ea typeface="Arial"/>
                <a:cs typeface="Arial"/>
                <a:sym typeface="Arial"/>
              </a:rPr>
              <a:t> </a:t>
            </a:r>
            <a:endParaRPr sz="1000">
              <a:solidFill>
                <a:schemeClr val="dk1"/>
              </a:solidFill>
              <a:latin typeface="Arial"/>
              <a:ea typeface="Arial"/>
              <a:cs typeface="Arial"/>
              <a:sym typeface="Arial"/>
            </a:endParaRPr>
          </a:p>
          <a:p>
            <a:pPr marL="457200" lvl="0" indent="-292100" algn="l" rtl="0">
              <a:lnSpc>
                <a:spcPct val="100000"/>
              </a:lnSpc>
              <a:spcBef>
                <a:spcPts val="0"/>
              </a:spcBef>
              <a:spcAft>
                <a:spcPts val="0"/>
              </a:spcAft>
              <a:buClr>
                <a:schemeClr val="dk1"/>
              </a:buClr>
              <a:buSzPts val="1000"/>
              <a:buChar char="●"/>
            </a:pPr>
            <a:r>
              <a:rPr lang="en" sz="1000" b="1">
                <a:solidFill>
                  <a:schemeClr val="dk1"/>
                </a:solidFill>
                <a:latin typeface="Arial"/>
                <a:ea typeface="Arial"/>
                <a:cs typeface="Arial"/>
                <a:sym typeface="Arial"/>
              </a:rPr>
              <a:t>Built-in best practices</a:t>
            </a:r>
            <a:r>
              <a:rPr lang="en" sz="1000">
                <a:solidFill>
                  <a:schemeClr val="dk1"/>
                </a:solidFill>
                <a:latin typeface="Arial"/>
                <a:ea typeface="Arial"/>
                <a:cs typeface="Arial"/>
                <a:sym typeface="Arial"/>
              </a:rPr>
              <a:t>. You can use AWS SAM to </a:t>
            </a:r>
            <a:r>
              <a:rPr lang="en" sz="1000" b="1">
                <a:solidFill>
                  <a:schemeClr val="dk1"/>
                </a:solidFill>
                <a:latin typeface="Arial"/>
                <a:ea typeface="Arial"/>
                <a:cs typeface="Arial"/>
                <a:sym typeface="Arial"/>
              </a:rPr>
              <a:t>define and deploy your infrastructure as config</a:t>
            </a:r>
            <a:r>
              <a:rPr lang="en" sz="1000">
                <a:solidFill>
                  <a:schemeClr val="dk1"/>
                </a:solidFill>
                <a:latin typeface="Arial"/>
                <a:ea typeface="Arial"/>
                <a:cs typeface="Arial"/>
                <a:sym typeface="Arial"/>
              </a:rPr>
              <a:t>. This makes it possible for you to use and enforce best practices such as code reviews. Also, with a few lines of configuration, you can </a:t>
            </a:r>
            <a:r>
              <a:rPr lang="en" sz="1000" b="1">
                <a:solidFill>
                  <a:schemeClr val="dk1"/>
                </a:solidFill>
                <a:latin typeface="Arial"/>
                <a:ea typeface="Arial"/>
                <a:cs typeface="Arial"/>
                <a:sym typeface="Arial"/>
              </a:rPr>
              <a:t>enable safe deployments through CodeDeploy</a:t>
            </a:r>
            <a:r>
              <a:rPr lang="en" sz="1000">
                <a:solidFill>
                  <a:schemeClr val="dk1"/>
                </a:solidFill>
                <a:latin typeface="Arial"/>
                <a:ea typeface="Arial"/>
                <a:cs typeface="Arial"/>
                <a:sym typeface="Arial"/>
              </a:rPr>
              <a:t>, and can </a:t>
            </a:r>
            <a:r>
              <a:rPr lang="en" sz="1000" b="1">
                <a:solidFill>
                  <a:schemeClr val="dk1"/>
                </a:solidFill>
                <a:latin typeface="Arial"/>
                <a:ea typeface="Arial"/>
                <a:cs typeface="Arial"/>
                <a:sym typeface="Arial"/>
              </a:rPr>
              <a:t>enable tracing by using AWS X-Ray.</a:t>
            </a:r>
            <a:br>
              <a:rPr lang="en" sz="1000" b="1">
                <a:solidFill>
                  <a:schemeClr val="dk1"/>
                </a:solidFill>
                <a:latin typeface="Arial"/>
                <a:ea typeface="Arial"/>
                <a:cs typeface="Arial"/>
                <a:sym typeface="Arial"/>
              </a:rPr>
            </a:br>
            <a:r>
              <a:rPr lang="en" sz="1000">
                <a:solidFill>
                  <a:schemeClr val="dk1"/>
                </a:solidFill>
                <a:latin typeface="Arial"/>
                <a:ea typeface="Arial"/>
                <a:cs typeface="Arial"/>
                <a:sym typeface="Arial"/>
              </a:rPr>
              <a:t> </a:t>
            </a:r>
            <a:endParaRPr sz="1000">
              <a:solidFill>
                <a:schemeClr val="dk1"/>
              </a:solidFill>
              <a:latin typeface="Arial"/>
              <a:ea typeface="Arial"/>
              <a:cs typeface="Arial"/>
              <a:sym typeface="Arial"/>
            </a:endParaRPr>
          </a:p>
          <a:p>
            <a:pPr marL="457200" lvl="0" indent="-292100" algn="l" rtl="0">
              <a:lnSpc>
                <a:spcPct val="100000"/>
              </a:lnSpc>
              <a:spcBef>
                <a:spcPts val="0"/>
              </a:spcBef>
              <a:spcAft>
                <a:spcPts val="0"/>
              </a:spcAft>
              <a:buClr>
                <a:schemeClr val="dk1"/>
              </a:buClr>
              <a:buSzPts val="1000"/>
              <a:buChar char="●"/>
            </a:pPr>
            <a:r>
              <a:rPr lang="en" sz="1000" b="1">
                <a:solidFill>
                  <a:schemeClr val="dk1"/>
                </a:solidFill>
                <a:latin typeface="Arial"/>
                <a:ea typeface="Arial"/>
                <a:cs typeface="Arial"/>
                <a:sym typeface="Arial"/>
              </a:rPr>
              <a:t>Local debugging and testing</a:t>
            </a:r>
            <a:r>
              <a:rPr lang="en" sz="1000">
                <a:solidFill>
                  <a:schemeClr val="dk1"/>
                </a:solidFill>
                <a:latin typeface="Arial"/>
                <a:ea typeface="Arial"/>
                <a:cs typeface="Arial"/>
                <a:sym typeface="Arial"/>
              </a:rPr>
              <a:t>. The AWS SAM CLI lets you locally </a:t>
            </a:r>
            <a:r>
              <a:rPr lang="en" sz="1000" b="1">
                <a:solidFill>
                  <a:schemeClr val="dk1"/>
                </a:solidFill>
                <a:latin typeface="Arial"/>
                <a:ea typeface="Arial"/>
                <a:cs typeface="Arial"/>
                <a:sym typeface="Arial"/>
              </a:rPr>
              <a:t>build</a:t>
            </a:r>
            <a:r>
              <a:rPr lang="en" sz="1000">
                <a:solidFill>
                  <a:schemeClr val="dk1"/>
                </a:solidFill>
                <a:latin typeface="Arial"/>
                <a:ea typeface="Arial"/>
                <a:cs typeface="Arial"/>
                <a:sym typeface="Arial"/>
              </a:rPr>
              <a:t>, </a:t>
            </a:r>
            <a:r>
              <a:rPr lang="en" sz="1000" b="1">
                <a:solidFill>
                  <a:schemeClr val="dk1"/>
                </a:solidFill>
                <a:latin typeface="Arial"/>
                <a:ea typeface="Arial"/>
                <a:cs typeface="Arial"/>
                <a:sym typeface="Arial"/>
              </a:rPr>
              <a:t>test</a:t>
            </a:r>
            <a:r>
              <a:rPr lang="en" sz="1000">
                <a:solidFill>
                  <a:schemeClr val="dk1"/>
                </a:solidFill>
                <a:latin typeface="Arial"/>
                <a:ea typeface="Arial"/>
                <a:cs typeface="Arial"/>
                <a:sym typeface="Arial"/>
              </a:rPr>
              <a:t>, and </a:t>
            </a:r>
            <a:r>
              <a:rPr lang="en" sz="1000" b="1">
                <a:solidFill>
                  <a:schemeClr val="dk1"/>
                </a:solidFill>
                <a:latin typeface="Arial"/>
                <a:ea typeface="Arial"/>
                <a:cs typeface="Arial"/>
                <a:sym typeface="Arial"/>
              </a:rPr>
              <a:t>debug serverless applications </a:t>
            </a:r>
            <a:r>
              <a:rPr lang="en" sz="1000">
                <a:solidFill>
                  <a:schemeClr val="dk1"/>
                </a:solidFill>
                <a:latin typeface="Arial"/>
                <a:ea typeface="Arial"/>
                <a:cs typeface="Arial"/>
                <a:sym typeface="Arial"/>
              </a:rPr>
              <a:t>that are defined by AWS SAM templates. The </a:t>
            </a:r>
            <a:r>
              <a:rPr lang="en" sz="1000" b="1">
                <a:solidFill>
                  <a:schemeClr val="dk1"/>
                </a:solidFill>
                <a:latin typeface="Arial"/>
                <a:ea typeface="Arial"/>
                <a:cs typeface="Arial"/>
                <a:sym typeface="Arial"/>
              </a:rPr>
              <a:t>CLI provides a Lambda-like execution environment locally.</a:t>
            </a:r>
            <a:r>
              <a:rPr lang="en" sz="1000">
                <a:solidFill>
                  <a:schemeClr val="dk1"/>
                </a:solidFill>
                <a:latin typeface="Arial"/>
                <a:ea typeface="Arial"/>
                <a:cs typeface="Arial"/>
                <a:sym typeface="Arial"/>
              </a:rPr>
              <a:t> It helps you catch issues upfront by providing parity with the actual Lambda execution environment. To step through and debug your code to understand what the code is doing, you can use AWS SAM with AWS toolkits like the </a:t>
            </a:r>
            <a:r>
              <a:rPr lang="en" sz="10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AWS Toolkit for JetBrains</a:t>
            </a:r>
            <a:r>
              <a:rPr lang="en" sz="1000">
                <a:solidFill>
                  <a:schemeClr val="dk1"/>
                </a:solidFill>
                <a:latin typeface="Arial"/>
                <a:ea typeface="Arial"/>
                <a:cs typeface="Arial"/>
                <a:sym typeface="Arial"/>
              </a:rPr>
              <a:t>, </a:t>
            </a:r>
            <a:r>
              <a:rPr lang="en" sz="10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AWS Toolkit for PyCharm</a:t>
            </a:r>
            <a:r>
              <a:rPr lang="en" sz="1000">
                <a:solidFill>
                  <a:schemeClr val="dk1"/>
                </a:solidFill>
                <a:latin typeface="Arial"/>
                <a:ea typeface="Arial"/>
                <a:cs typeface="Arial"/>
                <a:sym typeface="Arial"/>
              </a:rPr>
              <a:t>, </a:t>
            </a:r>
            <a:r>
              <a:rPr lang="en" sz="1000" u="sng">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AWS Toolkit for IntelliJ</a:t>
            </a:r>
            <a:r>
              <a:rPr lang="en" sz="1000">
                <a:solidFill>
                  <a:schemeClr val="dk1"/>
                </a:solidFill>
                <a:latin typeface="Arial"/>
                <a:ea typeface="Arial"/>
                <a:cs typeface="Arial"/>
                <a:sym typeface="Arial"/>
              </a:rPr>
              <a:t>, and </a:t>
            </a:r>
            <a:r>
              <a:rPr lang="en" sz="1000" u="sng">
                <a:solidFill>
                  <a:schemeClr val="dk1"/>
                </a:solidFill>
                <a:latin typeface="Arial"/>
                <a:ea typeface="Arial"/>
                <a:cs typeface="Arial"/>
                <a:sym typeface="Arial"/>
                <a:hlinkClick r:id="rId6">
                  <a:extLst>
                    <a:ext uri="{A12FA001-AC4F-418D-AE19-62706E023703}">
                      <ahyp:hlinkClr xmlns:ahyp="http://schemas.microsoft.com/office/drawing/2018/hyperlinkcolor" val="tx"/>
                    </a:ext>
                  </a:extLst>
                </a:hlinkClick>
              </a:rPr>
              <a:t>AWS Toolkit for Visual Studio Code</a:t>
            </a:r>
            <a:r>
              <a:rPr lang="en" sz="1000">
                <a:solidFill>
                  <a:schemeClr val="dk1"/>
                </a:solidFill>
                <a:latin typeface="Arial"/>
                <a:ea typeface="Arial"/>
                <a:cs typeface="Arial"/>
                <a:sym typeface="Arial"/>
              </a:rPr>
              <a:t>. This tightens the feedback loop by making it possible for you to find and troubleshoot issues that you might run into in the cloud.</a:t>
            </a:r>
            <a:br>
              <a:rPr lang="en" sz="1000">
                <a:solidFill>
                  <a:schemeClr val="dk1"/>
                </a:solidFill>
                <a:latin typeface="Arial"/>
                <a:ea typeface="Arial"/>
                <a:cs typeface="Arial"/>
                <a:sym typeface="Arial"/>
              </a:rPr>
            </a:br>
            <a:r>
              <a:rPr lang="en" sz="1000">
                <a:solidFill>
                  <a:schemeClr val="dk1"/>
                </a:solidFill>
                <a:latin typeface="Arial"/>
                <a:ea typeface="Arial"/>
                <a:cs typeface="Arial"/>
                <a:sym typeface="Arial"/>
              </a:rPr>
              <a:t> </a:t>
            </a:r>
            <a:endParaRPr sz="1000">
              <a:solidFill>
                <a:schemeClr val="dk1"/>
              </a:solidFill>
              <a:latin typeface="Arial"/>
              <a:ea typeface="Arial"/>
              <a:cs typeface="Arial"/>
              <a:sym typeface="Arial"/>
            </a:endParaRPr>
          </a:p>
          <a:p>
            <a:pPr marL="457200" lvl="0" indent="-292100" algn="l" rtl="0">
              <a:lnSpc>
                <a:spcPct val="100000"/>
              </a:lnSpc>
              <a:spcBef>
                <a:spcPts val="0"/>
              </a:spcBef>
              <a:spcAft>
                <a:spcPts val="0"/>
              </a:spcAft>
              <a:buClr>
                <a:schemeClr val="dk1"/>
              </a:buClr>
              <a:buSzPts val="1000"/>
              <a:buChar char="●"/>
            </a:pPr>
            <a:r>
              <a:rPr lang="en" sz="1000" b="1">
                <a:solidFill>
                  <a:schemeClr val="dk1"/>
                </a:solidFill>
                <a:latin typeface="Arial"/>
                <a:ea typeface="Arial"/>
                <a:cs typeface="Arial"/>
                <a:sym typeface="Arial"/>
              </a:rPr>
              <a:t>Deep integration with development tools</a:t>
            </a:r>
            <a:r>
              <a:rPr lang="en" sz="1000">
                <a:solidFill>
                  <a:schemeClr val="dk1"/>
                </a:solidFill>
                <a:latin typeface="Arial"/>
                <a:ea typeface="Arial"/>
                <a:cs typeface="Arial"/>
                <a:sym typeface="Arial"/>
              </a:rPr>
              <a:t>. You can use AWS SAM with a suite of AWS tools for building serverless applications. You can discover new applications in the </a:t>
            </a:r>
            <a:r>
              <a:rPr lang="en" sz="1000" u="sng">
                <a:solidFill>
                  <a:schemeClr val="dk1"/>
                </a:solidFill>
                <a:latin typeface="Arial"/>
                <a:ea typeface="Arial"/>
                <a:cs typeface="Arial"/>
                <a:sym typeface="Arial"/>
                <a:hlinkClick r:id="rId7">
                  <a:extLst>
                    <a:ext uri="{A12FA001-AC4F-418D-AE19-62706E023703}">
                      <ahyp:hlinkClr xmlns:ahyp="http://schemas.microsoft.com/office/drawing/2018/hyperlinkcolor" val="tx"/>
                    </a:ext>
                  </a:extLst>
                </a:hlinkClick>
              </a:rPr>
              <a:t>AWS Serverless Application Repository</a:t>
            </a:r>
            <a:r>
              <a:rPr lang="en" sz="1000">
                <a:solidFill>
                  <a:schemeClr val="dk1"/>
                </a:solidFill>
                <a:latin typeface="Arial"/>
                <a:ea typeface="Arial"/>
                <a:cs typeface="Arial"/>
                <a:sym typeface="Arial"/>
              </a:rPr>
              <a:t>. For authoring, testing, and debugging AWS SAM–based serverless applications, you can use the </a:t>
            </a:r>
            <a:r>
              <a:rPr lang="en" sz="1000" u="sng">
                <a:solidFill>
                  <a:schemeClr val="dk1"/>
                </a:solidFill>
                <a:latin typeface="Arial"/>
                <a:ea typeface="Arial"/>
                <a:cs typeface="Arial"/>
                <a:sym typeface="Arial"/>
                <a:hlinkClick r:id="rId8">
                  <a:extLst>
                    <a:ext uri="{A12FA001-AC4F-418D-AE19-62706E023703}">
                      <ahyp:hlinkClr xmlns:ahyp="http://schemas.microsoft.com/office/drawing/2018/hyperlinkcolor" val="tx"/>
                    </a:ext>
                  </a:extLst>
                </a:hlinkClick>
              </a:rPr>
              <a:t>AWS Cloud9 IDE</a:t>
            </a:r>
            <a:r>
              <a:rPr lang="en" sz="1000">
                <a:solidFill>
                  <a:schemeClr val="dk1"/>
                </a:solidFill>
                <a:latin typeface="Arial"/>
                <a:ea typeface="Arial"/>
                <a:cs typeface="Arial"/>
                <a:sym typeface="Arial"/>
              </a:rPr>
              <a:t>. To build a deployment pipeline for your serverless applications, you can use </a:t>
            </a:r>
            <a:r>
              <a:rPr lang="en" sz="1000" u="sng">
                <a:solidFill>
                  <a:schemeClr val="dk1"/>
                </a:solidFill>
                <a:latin typeface="Arial"/>
                <a:ea typeface="Arial"/>
                <a:cs typeface="Arial"/>
                <a:sym typeface="Arial"/>
                <a:hlinkClick r:id="rId9">
                  <a:extLst>
                    <a:ext uri="{A12FA001-AC4F-418D-AE19-62706E023703}">
                      <ahyp:hlinkClr xmlns:ahyp="http://schemas.microsoft.com/office/drawing/2018/hyperlinkcolor" val="tx"/>
                    </a:ext>
                  </a:extLst>
                </a:hlinkClick>
              </a:rPr>
              <a:t>CodeBuild</a:t>
            </a:r>
            <a:r>
              <a:rPr lang="en" sz="1000">
                <a:solidFill>
                  <a:schemeClr val="dk1"/>
                </a:solidFill>
                <a:latin typeface="Arial"/>
                <a:ea typeface="Arial"/>
                <a:cs typeface="Arial"/>
                <a:sym typeface="Arial"/>
              </a:rPr>
              <a:t>, </a:t>
            </a:r>
            <a:r>
              <a:rPr lang="en" sz="1000" u="sng">
                <a:solidFill>
                  <a:schemeClr val="dk1"/>
                </a:solidFill>
                <a:latin typeface="Arial"/>
                <a:ea typeface="Arial"/>
                <a:cs typeface="Arial"/>
                <a:sym typeface="Arial"/>
                <a:hlinkClick r:id="rId10">
                  <a:extLst>
                    <a:ext uri="{A12FA001-AC4F-418D-AE19-62706E023703}">
                      <ahyp:hlinkClr xmlns:ahyp="http://schemas.microsoft.com/office/drawing/2018/hyperlinkcolor" val="tx"/>
                    </a:ext>
                  </a:extLst>
                </a:hlinkClick>
              </a:rPr>
              <a:t>CodeDeploy</a:t>
            </a:r>
            <a:r>
              <a:rPr lang="en" sz="1000">
                <a:solidFill>
                  <a:schemeClr val="dk1"/>
                </a:solidFill>
                <a:latin typeface="Arial"/>
                <a:ea typeface="Arial"/>
                <a:cs typeface="Arial"/>
                <a:sym typeface="Arial"/>
              </a:rPr>
              <a:t>, and </a:t>
            </a:r>
            <a:r>
              <a:rPr lang="en" sz="1000" u="sng">
                <a:solidFill>
                  <a:schemeClr val="dk1"/>
                </a:solidFill>
                <a:latin typeface="Arial"/>
                <a:ea typeface="Arial"/>
                <a:cs typeface="Arial"/>
                <a:sym typeface="Arial"/>
                <a:hlinkClick r:id="rId11">
                  <a:extLst>
                    <a:ext uri="{A12FA001-AC4F-418D-AE19-62706E023703}">
                      <ahyp:hlinkClr xmlns:ahyp="http://schemas.microsoft.com/office/drawing/2018/hyperlinkcolor" val="tx"/>
                    </a:ext>
                  </a:extLst>
                </a:hlinkClick>
              </a:rPr>
              <a:t>CodePipeline</a:t>
            </a:r>
            <a:r>
              <a:rPr lang="en" sz="1000">
                <a:solidFill>
                  <a:schemeClr val="dk1"/>
                </a:solidFill>
                <a:latin typeface="Arial"/>
                <a:ea typeface="Arial"/>
                <a:cs typeface="Arial"/>
                <a:sym typeface="Arial"/>
              </a:rPr>
              <a:t>. You can also use </a:t>
            </a:r>
            <a:r>
              <a:rPr lang="en" sz="1000" u="sng">
                <a:solidFill>
                  <a:schemeClr val="dk1"/>
                </a:solidFill>
                <a:latin typeface="Arial"/>
                <a:ea typeface="Arial"/>
                <a:cs typeface="Arial"/>
                <a:sym typeface="Arial"/>
                <a:hlinkClick r:id="rId12">
                  <a:extLst>
                    <a:ext uri="{A12FA001-AC4F-418D-AE19-62706E023703}">
                      <ahyp:hlinkClr xmlns:ahyp="http://schemas.microsoft.com/office/drawing/2018/hyperlinkcolor" val="tx"/>
                    </a:ext>
                  </a:extLst>
                </a:hlinkClick>
              </a:rPr>
              <a:t>AWS CodeStar</a:t>
            </a:r>
            <a:r>
              <a:rPr lang="en" sz="1000">
                <a:solidFill>
                  <a:schemeClr val="dk1"/>
                </a:solidFill>
                <a:latin typeface="Arial"/>
                <a:ea typeface="Arial"/>
                <a:cs typeface="Arial"/>
                <a:sym typeface="Arial"/>
              </a:rPr>
              <a:t> to get started with a project structure, code repository, and a CI/CD pipeline that's automatically configured for you. To deploy your serverless application, you can use the </a:t>
            </a:r>
            <a:r>
              <a:rPr lang="en" sz="1000" u="sng">
                <a:solidFill>
                  <a:schemeClr val="dk1"/>
                </a:solidFill>
                <a:latin typeface="Arial"/>
                <a:ea typeface="Arial"/>
                <a:cs typeface="Arial"/>
                <a:sym typeface="Arial"/>
                <a:hlinkClick r:id="rId13">
                  <a:extLst>
                    <a:ext uri="{A12FA001-AC4F-418D-AE19-62706E023703}">
                      <ahyp:hlinkClr xmlns:ahyp="http://schemas.microsoft.com/office/drawing/2018/hyperlinkcolor" val="tx"/>
                    </a:ext>
                  </a:extLst>
                </a:hlinkClick>
              </a:rPr>
              <a:t>Jenkins plugin</a:t>
            </a:r>
            <a:r>
              <a:rPr lang="en" sz="1000">
                <a:solidFill>
                  <a:schemeClr val="dk1"/>
                </a:solidFill>
                <a:latin typeface="Arial"/>
                <a:ea typeface="Arial"/>
                <a:cs typeface="Arial"/>
                <a:sym typeface="Arial"/>
              </a:rPr>
              <a:t>.</a:t>
            </a:r>
            <a:endParaRPr sz="1000">
              <a:solidFill>
                <a:schemeClr val="dk1"/>
              </a:solidFill>
              <a:latin typeface="Arial"/>
              <a:ea typeface="Arial"/>
              <a:cs typeface="Arial"/>
              <a:sym typeface="Arial"/>
            </a:endParaRPr>
          </a:p>
          <a:p>
            <a:pPr marL="0" lvl="0" indent="0" algn="l" rtl="0">
              <a:lnSpc>
                <a:spcPct val="100000"/>
              </a:lnSpc>
              <a:spcBef>
                <a:spcPts val="1200"/>
              </a:spcBef>
              <a:spcAft>
                <a:spcPts val="1200"/>
              </a:spcAft>
              <a:buNone/>
            </a:pPr>
            <a:endParaRPr sz="1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311700" y="77000"/>
            <a:ext cx="8520600" cy="560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36666"/>
              <a:buFont typeface="Arial"/>
              <a:buNone/>
            </a:pPr>
            <a:r>
              <a:rPr lang="en" sz="3000" b="1"/>
              <a:t>AWS SAM template anatomy</a:t>
            </a:r>
            <a:endParaRPr sz="3000" b="1"/>
          </a:p>
        </p:txBody>
      </p:sp>
      <p:sp>
        <p:nvSpPr>
          <p:cNvPr id="154" name="Google Shape;154;p32"/>
          <p:cNvSpPr txBox="1">
            <a:spLocks noGrp="1"/>
          </p:cNvSpPr>
          <p:nvPr>
            <p:ph type="body" idx="1"/>
          </p:nvPr>
        </p:nvSpPr>
        <p:spPr>
          <a:xfrm>
            <a:off x="311700" y="637100"/>
            <a:ext cx="4706700" cy="4293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Arial"/>
                <a:ea typeface="Arial"/>
                <a:cs typeface="Arial"/>
                <a:sym typeface="Arial"/>
              </a:rPr>
              <a:t>An AWS SAM template file closely follows the format of an AWS CloudFormation template file, which is described in </a:t>
            </a:r>
            <a:r>
              <a:rPr lang="en" sz="1000">
                <a:solidFill>
                  <a:schemeClr val="dk1"/>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Template anatomy</a:t>
            </a:r>
            <a:r>
              <a:rPr lang="en" sz="1000">
                <a:solidFill>
                  <a:schemeClr val="dk1"/>
                </a:solidFill>
                <a:highlight>
                  <a:srgbClr val="FFFFFF"/>
                </a:highlight>
                <a:latin typeface="Arial"/>
                <a:ea typeface="Arial"/>
                <a:cs typeface="Arial"/>
                <a:sym typeface="Arial"/>
              </a:rPr>
              <a:t> in the </a:t>
            </a:r>
            <a:r>
              <a:rPr lang="en" sz="1000" i="1">
                <a:solidFill>
                  <a:schemeClr val="dk1"/>
                </a:solidFill>
                <a:highlight>
                  <a:srgbClr val="FFFFFF"/>
                </a:highlight>
                <a:latin typeface="Arial"/>
                <a:ea typeface="Arial"/>
                <a:cs typeface="Arial"/>
                <a:sym typeface="Arial"/>
              </a:rPr>
              <a:t>AWS CloudFormation User Guide</a:t>
            </a:r>
            <a:r>
              <a:rPr lang="en" sz="1000">
                <a:solidFill>
                  <a:schemeClr val="dk1"/>
                </a:solidFill>
                <a:highlight>
                  <a:srgbClr val="FFFFFF"/>
                </a:highlight>
                <a:latin typeface="Arial"/>
                <a:ea typeface="Arial"/>
                <a:cs typeface="Arial"/>
                <a:sym typeface="Arial"/>
              </a:rPr>
              <a:t>. The primary differences between AWS SAM template files and AWS CloudFormation template files are the following:</a:t>
            </a:r>
            <a:endParaRPr sz="1000">
              <a:solidFill>
                <a:schemeClr val="dk1"/>
              </a:solidFill>
              <a:highlight>
                <a:srgbClr val="FFFFFF"/>
              </a:highlight>
              <a:latin typeface="Arial"/>
              <a:ea typeface="Arial"/>
              <a:cs typeface="Arial"/>
              <a:sym typeface="Arial"/>
            </a:endParaRPr>
          </a:p>
          <a:p>
            <a:pPr marL="457200" lvl="0" indent="-292100" algn="l" rtl="0">
              <a:lnSpc>
                <a:spcPct val="100000"/>
              </a:lnSpc>
              <a:spcBef>
                <a:spcPts val="1200"/>
              </a:spcBef>
              <a:spcAft>
                <a:spcPts val="0"/>
              </a:spcAft>
              <a:buClr>
                <a:schemeClr val="dk1"/>
              </a:buClr>
              <a:buSzPts val="1000"/>
              <a:buChar char="●"/>
            </a:pPr>
            <a:r>
              <a:rPr lang="en" sz="1000" b="1">
                <a:solidFill>
                  <a:schemeClr val="dk1"/>
                </a:solidFill>
                <a:highlight>
                  <a:srgbClr val="FFFFFF"/>
                </a:highlight>
                <a:latin typeface="Arial"/>
                <a:ea typeface="Arial"/>
                <a:cs typeface="Arial"/>
                <a:sym typeface="Arial"/>
              </a:rPr>
              <a:t>Transform declaration</a:t>
            </a:r>
            <a:r>
              <a:rPr lang="en" sz="1000">
                <a:solidFill>
                  <a:schemeClr val="dk1"/>
                </a:solidFill>
                <a:highlight>
                  <a:srgbClr val="FFFFFF"/>
                </a:highlight>
                <a:latin typeface="Arial"/>
                <a:ea typeface="Arial"/>
                <a:cs typeface="Arial"/>
                <a:sym typeface="Arial"/>
              </a:rPr>
              <a:t>. The declaration Transform: AWS::Serverless-2016-10-31 is required for AWS SAM template files. This declaration identifies an AWS CloudFormation template file as an AWS SAM template file. For more information about transforms, see </a:t>
            </a:r>
            <a:r>
              <a:rPr lang="en" sz="1000">
                <a:solidFill>
                  <a:schemeClr val="dk1"/>
                </a:solidFill>
                <a:highlight>
                  <a:srgbClr val="FFFFFF"/>
                </a:highlight>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Transform</a:t>
            </a:r>
            <a:r>
              <a:rPr lang="en" sz="1000">
                <a:solidFill>
                  <a:schemeClr val="dk1"/>
                </a:solidFill>
                <a:highlight>
                  <a:srgbClr val="FFFFFF"/>
                </a:highlight>
                <a:latin typeface="Arial"/>
                <a:ea typeface="Arial"/>
                <a:cs typeface="Arial"/>
                <a:sym typeface="Arial"/>
              </a:rPr>
              <a:t> in the </a:t>
            </a:r>
            <a:r>
              <a:rPr lang="en" sz="1000" i="1">
                <a:solidFill>
                  <a:schemeClr val="dk1"/>
                </a:solidFill>
                <a:highlight>
                  <a:srgbClr val="FFFFFF"/>
                </a:highlight>
                <a:latin typeface="Arial"/>
                <a:ea typeface="Arial"/>
                <a:cs typeface="Arial"/>
                <a:sym typeface="Arial"/>
              </a:rPr>
              <a:t>AWS CloudFormation User Guide</a:t>
            </a:r>
            <a:r>
              <a:rPr lang="en" sz="1000">
                <a:solidFill>
                  <a:schemeClr val="dk1"/>
                </a:solidFill>
                <a:highlight>
                  <a:srgbClr val="FFFFFF"/>
                </a:highlight>
                <a:latin typeface="Arial"/>
                <a:ea typeface="Arial"/>
                <a:cs typeface="Arial"/>
                <a:sym typeface="Arial"/>
              </a:rPr>
              <a:t>.</a:t>
            </a:r>
            <a:endParaRPr sz="1000">
              <a:solidFill>
                <a:schemeClr val="dk1"/>
              </a:solidFill>
              <a:highlight>
                <a:srgbClr val="FFFFFF"/>
              </a:highlight>
              <a:latin typeface="Arial"/>
              <a:ea typeface="Arial"/>
              <a:cs typeface="Arial"/>
              <a:sym typeface="Arial"/>
            </a:endParaRPr>
          </a:p>
          <a:p>
            <a:pPr marL="457200" lvl="0" indent="-292100" algn="l" rtl="0">
              <a:lnSpc>
                <a:spcPct val="100000"/>
              </a:lnSpc>
              <a:spcBef>
                <a:spcPts val="0"/>
              </a:spcBef>
              <a:spcAft>
                <a:spcPts val="0"/>
              </a:spcAft>
              <a:buClr>
                <a:schemeClr val="dk1"/>
              </a:buClr>
              <a:buSzPts val="1000"/>
              <a:buChar char="●"/>
            </a:pPr>
            <a:r>
              <a:rPr lang="en" sz="1000" b="1">
                <a:solidFill>
                  <a:schemeClr val="dk1"/>
                </a:solidFill>
                <a:highlight>
                  <a:srgbClr val="FFFFFF"/>
                </a:highlight>
                <a:latin typeface="Arial"/>
                <a:ea typeface="Arial"/>
                <a:cs typeface="Arial"/>
                <a:sym typeface="Arial"/>
              </a:rPr>
              <a:t>Globals section</a:t>
            </a:r>
            <a:r>
              <a:rPr lang="en" sz="1000">
                <a:solidFill>
                  <a:schemeClr val="dk1"/>
                </a:solidFill>
                <a:highlight>
                  <a:srgbClr val="FFFFFF"/>
                </a:highlight>
                <a:latin typeface="Arial"/>
                <a:ea typeface="Arial"/>
                <a:cs typeface="Arial"/>
                <a:sym typeface="Arial"/>
              </a:rPr>
              <a:t>. The Globals section is unique to AWS SAM. It defines properties that are common to all your serverless functions and APIs. All the AWS::Serverless::Function, AWS::Serverless::Api, and AWS::Serverless::SimpleTable resources inherit the properties that are defined in the Globals section. For more information about this section, see </a:t>
            </a:r>
            <a:r>
              <a:rPr lang="en" sz="1000">
                <a:solidFill>
                  <a:schemeClr val="dk1"/>
                </a:solidFill>
                <a:highlight>
                  <a:srgbClr val="FFFFFF"/>
                </a:highlight>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Globals section of the AWS SAM template</a:t>
            </a:r>
            <a:r>
              <a:rPr lang="en" sz="1000">
                <a:solidFill>
                  <a:schemeClr val="dk1"/>
                </a:solidFill>
                <a:highlight>
                  <a:srgbClr val="FFFFFF"/>
                </a:highlight>
                <a:latin typeface="Arial"/>
                <a:ea typeface="Arial"/>
                <a:cs typeface="Arial"/>
                <a:sym typeface="Arial"/>
              </a:rPr>
              <a:t>.</a:t>
            </a:r>
            <a:endParaRPr sz="1000">
              <a:solidFill>
                <a:schemeClr val="dk1"/>
              </a:solidFill>
              <a:highlight>
                <a:srgbClr val="FFFFFF"/>
              </a:highlight>
              <a:latin typeface="Arial"/>
              <a:ea typeface="Arial"/>
              <a:cs typeface="Arial"/>
              <a:sym typeface="Arial"/>
            </a:endParaRPr>
          </a:p>
          <a:p>
            <a:pPr marL="457200" lvl="0" indent="-292100" algn="l" rtl="0">
              <a:lnSpc>
                <a:spcPct val="100000"/>
              </a:lnSpc>
              <a:spcBef>
                <a:spcPts val="0"/>
              </a:spcBef>
              <a:spcAft>
                <a:spcPts val="0"/>
              </a:spcAft>
              <a:buClr>
                <a:schemeClr val="dk1"/>
              </a:buClr>
              <a:buSzPts val="1000"/>
              <a:buChar char="●"/>
            </a:pPr>
            <a:r>
              <a:rPr lang="en" sz="1000" b="1">
                <a:solidFill>
                  <a:schemeClr val="dk1"/>
                </a:solidFill>
                <a:highlight>
                  <a:srgbClr val="FFFFFF"/>
                </a:highlight>
                <a:latin typeface="Arial"/>
                <a:ea typeface="Arial"/>
                <a:cs typeface="Arial"/>
                <a:sym typeface="Arial"/>
              </a:rPr>
              <a:t>Resources section</a:t>
            </a:r>
            <a:r>
              <a:rPr lang="en" sz="1000">
                <a:solidFill>
                  <a:schemeClr val="dk1"/>
                </a:solidFill>
                <a:highlight>
                  <a:srgbClr val="FFFFFF"/>
                </a:highlight>
                <a:latin typeface="Arial"/>
                <a:ea typeface="Arial"/>
                <a:cs typeface="Arial"/>
                <a:sym typeface="Arial"/>
              </a:rPr>
              <a:t>. In AWS SAM templates the Resources section can contain a combination of AWS CloudFormation resources and AWS SAM resources. For more information about AWS CloudFormation resources, see </a:t>
            </a:r>
            <a:r>
              <a:rPr lang="en" sz="1000">
                <a:solidFill>
                  <a:schemeClr val="dk1"/>
                </a:solidFill>
                <a:highlight>
                  <a:srgbClr val="FFFFFF"/>
                </a:highlight>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AWS resource and property types reference</a:t>
            </a:r>
            <a:r>
              <a:rPr lang="en" sz="1000">
                <a:solidFill>
                  <a:schemeClr val="dk1"/>
                </a:solidFill>
                <a:highlight>
                  <a:srgbClr val="FFFFFF"/>
                </a:highlight>
                <a:latin typeface="Arial"/>
                <a:ea typeface="Arial"/>
                <a:cs typeface="Arial"/>
                <a:sym typeface="Arial"/>
              </a:rPr>
              <a:t> in the </a:t>
            </a:r>
            <a:r>
              <a:rPr lang="en" sz="1000" i="1">
                <a:solidFill>
                  <a:schemeClr val="dk1"/>
                </a:solidFill>
                <a:highlight>
                  <a:srgbClr val="FFFFFF"/>
                </a:highlight>
                <a:latin typeface="Arial"/>
                <a:ea typeface="Arial"/>
                <a:cs typeface="Arial"/>
                <a:sym typeface="Arial"/>
              </a:rPr>
              <a:t>AWS CloudFormation User Guide</a:t>
            </a:r>
            <a:r>
              <a:rPr lang="en" sz="1000">
                <a:solidFill>
                  <a:schemeClr val="dk1"/>
                </a:solidFill>
                <a:highlight>
                  <a:srgbClr val="FFFFFF"/>
                </a:highlight>
                <a:latin typeface="Arial"/>
                <a:ea typeface="Arial"/>
                <a:cs typeface="Arial"/>
                <a:sym typeface="Arial"/>
              </a:rPr>
              <a:t>. For more information about AWS SAM resources, see </a:t>
            </a:r>
            <a:r>
              <a:rPr lang="en" sz="1000">
                <a:solidFill>
                  <a:schemeClr val="dk1"/>
                </a:solidFill>
                <a:highlight>
                  <a:srgbClr val="FFFFFF"/>
                </a:highlight>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AWS SAM resource and property reference</a:t>
            </a:r>
            <a:r>
              <a:rPr lang="en" sz="1000">
                <a:solidFill>
                  <a:schemeClr val="dk1"/>
                </a:solidFill>
                <a:highlight>
                  <a:srgbClr val="FFFFFF"/>
                </a:highlight>
                <a:latin typeface="Arial"/>
                <a:ea typeface="Arial"/>
                <a:cs typeface="Arial"/>
                <a:sym typeface="Arial"/>
              </a:rPr>
              <a:t>.</a:t>
            </a:r>
            <a:endParaRPr sz="1000">
              <a:solidFill>
                <a:schemeClr val="dk1"/>
              </a:solidFill>
              <a:highlight>
                <a:srgbClr val="FFFFFF"/>
              </a:highlight>
              <a:latin typeface="Arial"/>
              <a:ea typeface="Arial"/>
              <a:cs typeface="Arial"/>
              <a:sym typeface="Arial"/>
            </a:endParaRPr>
          </a:p>
          <a:p>
            <a:pPr marL="457200" lvl="0" indent="-292100" algn="l" rtl="0">
              <a:lnSpc>
                <a:spcPct val="100000"/>
              </a:lnSpc>
              <a:spcBef>
                <a:spcPts val="0"/>
              </a:spcBef>
              <a:spcAft>
                <a:spcPts val="0"/>
              </a:spcAft>
              <a:buClr>
                <a:schemeClr val="dk1"/>
              </a:buClr>
              <a:buSzPts val="1000"/>
              <a:buChar char="●"/>
            </a:pPr>
            <a:r>
              <a:rPr lang="en" sz="1000" b="1">
                <a:solidFill>
                  <a:schemeClr val="dk1"/>
                </a:solidFill>
                <a:highlight>
                  <a:srgbClr val="FFFFFF"/>
                </a:highlight>
                <a:latin typeface="Arial"/>
                <a:ea typeface="Arial"/>
                <a:cs typeface="Arial"/>
                <a:sym typeface="Arial"/>
              </a:rPr>
              <a:t>Parameters section</a:t>
            </a:r>
            <a:r>
              <a:rPr lang="en" sz="1000">
                <a:solidFill>
                  <a:schemeClr val="dk1"/>
                </a:solidFill>
                <a:highlight>
                  <a:srgbClr val="FFFFFF"/>
                </a:highlight>
                <a:latin typeface="Arial"/>
                <a:ea typeface="Arial"/>
                <a:cs typeface="Arial"/>
                <a:sym typeface="Arial"/>
              </a:rPr>
              <a:t>. Objects that are declared in the Parameters section cause the sam deploy --guided command to present additional prompts to the user. For examples of declared objects and the corresponding prompts, see </a:t>
            </a:r>
            <a:r>
              <a:rPr lang="en" sz="1000">
                <a:solidFill>
                  <a:schemeClr val="dk1"/>
                </a:solidFill>
                <a:highlight>
                  <a:srgbClr val="FFFFFF"/>
                </a:highlight>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sam deploy</a:t>
            </a:r>
            <a:r>
              <a:rPr lang="en" sz="1000">
                <a:solidFill>
                  <a:schemeClr val="dk1"/>
                </a:solidFill>
                <a:highlight>
                  <a:srgbClr val="FFFFFF"/>
                </a:highlight>
                <a:latin typeface="Arial"/>
                <a:ea typeface="Arial"/>
                <a:cs typeface="Arial"/>
                <a:sym typeface="Arial"/>
              </a:rPr>
              <a:t> in the AWS SAM CLI command reference.</a:t>
            </a:r>
            <a:endParaRPr sz="1000">
              <a:solidFill>
                <a:schemeClr val="dk1"/>
              </a:solidFill>
              <a:highlight>
                <a:srgbClr val="FFFFFF"/>
              </a:highlight>
              <a:latin typeface="Arial"/>
              <a:ea typeface="Arial"/>
              <a:cs typeface="Arial"/>
              <a:sym typeface="Arial"/>
            </a:endParaRPr>
          </a:p>
          <a:p>
            <a:pPr marL="0" lvl="0" indent="0" algn="l" rtl="0">
              <a:lnSpc>
                <a:spcPct val="100000"/>
              </a:lnSpc>
              <a:spcBef>
                <a:spcPts val="800"/>
              </a:spcBef>
              <a:spcAft>
                <a:spcPts val="1200"/>
              </a:spcAft>
              <a:buNone/>
            </a:pPr>
            <a:endParaRPr sz="1000">
              <a:solidFill>
                <a:schemeClr val="dk1"/>
              </a:solidFill>
              <a:latin typeface="Arial"/>
              <a:ea typeface="Arial"/>
              <a:cs typeface="Arial"/>
              <a:sym typeface="Arial"/>
            </a:endParaRPr>
          </a:p>
        </p:txBody>
      </p:sp>
      <p:pic>
        <p:nvPicPr>
          <p:cNvPr id="155" name="Google Shape;155;p32"/>
          <p:cNvPicPr preferRelativeResize="0"/>
          <p:nvPr/>
        </p:nvPicPr>
        <p:blipFill>
          <a:blip r:embed="rId9">
            <a:alphaModFix/>
          </a:blip>
          <a:stretch>
            <a:fillRect/>
          </a:stretch>
        </p:blipFill>
        <p:spPr>
          <a:xfrm>
            <a:off x="5368650" y="950188"/>
            <a:ext cx="3438270"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en" b="1"/>
              <a:t>Template sections</a:t>
            </a:r>
            <a:endParaRPr b="1"/>
          </a:p>
        </p:txBody>
      </p:sp>
      <p:sp>
        <p:nvSpPr>
          <p:cNvPr id="161" name="Google Shape;161;p33"/>
          <p:cNvSpPr txBox="1">
            <a:spLocks noGrp="1"/>
          </p:cNvSpPr>
          <p:nvPr>
            <p:ph type="body" idx="1"/>
          </p:nvPr>
        </p:nvSpPr>
        <p:spPr>
          <a:xfrm>
            <a:off x="311700" y="1152475"/>
            <a:ext cx="35487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000">
                <a:solidFill>
                  <a:schemeClr val="dk1"/>
                </a:solidFill>
              </a:rPr>
              <a:t>AWS SAM templates can include several major sections. Only the </a:t>
            </a:r>
            <a:r>
              <a:rPr lang="en" sz="1000" b="1">
                <a:solidFill>
                  <a:schemeClr val="dk1"/>
                </a:solidFill>
              </a:rPr>
              <a:t>Transform and Resources sections are required</a:t>
            </a:r>
            <a:r>
              <a:rPr lang="en" sz="1000">
                <a:solidFill>
                  <a:schemeClr val="dk1"/>
                </a:solidFill>
              </a:rPr>
              <a:t>.</a:t>
            </a:r>
            <a:endParaRPr sz="1000">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000">
                <a:solidFill>
                  <a:schemeClr val="dk1"/>
                </a:solidFill>
              </a:rPr>
              <a:t>You can </a:t>
            </a:r>
            <a:r>
              <a:rPr lang="en" sz="1000" b="1">
                <a:solidFill>
                  <a:schemeClr val="dk1"/>
                </a:solidFill>
              </a:rPr>
              <a:t>include </a:t>
            </a:r>
            <a:r>
              <a:rPr lang="en" sz="1000">
                <a:solidFill>
                  <a:schemeClr val="dk1"/>
                </a:solidFill>
              </a:rPr>
              <a:t>template </a:t>
            </a:r>
            <a:r>
              <a:rPr lang="en" sz="1000" b="1">
                <a:solidFill>
                  <a:schemeClr val="dk1"/>
                </a:solidFill>
              </a:rPr>
              <a:t>sections in any order</a:t>
            </a:r>
            <a:r>
              <a:rPr lang="en" sz="1000">
                <a:solidFill>
                  <a:schemeClr val="dk1"/>
                </a:solidFill>
              </a:rPr>
              <a:t>. However, as you build your template, it can be helpful to use the logical order that's shown in the following list. </a:t>
            </a:r>
            <a:br>
              <a:rPr lang="en" sz="1000">
                <a:solidFill>
                  <a:schemeClr val="dk1"/>
                </a:solidFill>
              </a:rPr>
            </a:br>
            <a:r>
              <a:rPr lang="en" sz="1000">
                <a:solidFill>
                  <a:schemeClr val="dk1"/>
                </a:solidFill>
              </a:rPr>
              <a:t>This is because the values in one section might refer to values from a previous section.</a:t>
            </a:r>
            <a:endParaRPr sz="1000">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000" b="1" u="sng">
                <a:solidFill>
                  <a:schemeClr val="dk1"/>
                </a:solidFill>
                <a:hlinkClick r:id="rId3">
                  <a:extLst>
                    <a:ext uri="{A12FA001-AC4F-418D-AE19-62706E023703}">
                      <ahyp:hlinkClr xmlns:ahyp="http://schemas.microsoft.com/office/drawing/2018/hyperlinkcolor" val="tx"/>
                    </a:ext>
                  </a:extLst>
                </a:hlinkClick>
              </a:rPr>
              <a:t>Transform (required)</a:t>
            </a:r>
            <a:endParaRPr sz="1000" b="1">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000">
                <a:solidFill>
                  <a:schemeClr val="dk1"/>
                </a:solidFill>
              </a:rPr>
              <a:t>For AWS SAM templates, you must include this section with a value of </a:t>
            </a:r>
            <a:r>
              <a:rPr lang="en" sz="1000" b="1">
                <a:solidFill>
                  <a:schemeClr val="dk1"/>
                </a:solidFill>
              </a:rPr>
              <a:t>AWS::Serverless-2016-10-31.</a:t>
            </a:r>
            <a:endParaRPr sz="1000" b="1">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000">
                <a:solidFill>
                  <a:schemeClr val="dk1"/>
                </a:solidFill>
              </a:rPr>
              <a:t>Additional transforms are optional. For more information about transforms, see </a:t>
            </a:r>
            <a:r>
              <a:rPr lang="en" sz="1000" u="sng">
                <a:solidFill>
                  <a:schemeClr val="dk1"/>
                </a:solidFill>
                <a:hlinkClick r:id="rId3">
                  <a:extLst>
                    <a:ext uri="{A12FA001-AC4F-418D-AE19-62706E023703}">
                      <ahyp:hlinkClr xmlns:ahyp="http://schemas.microsoft.com/office/drawing/2018/hyperlinkcolor" val="tx"/>
                    </a:ext>
                  </a:extLst>
                </a:hlinkClick>
              </a:rPr>
              <a:t>Transform</a:t>
            </a:r>
            <a:r>
              <a:rPr lang="en" sz="1000">
                <a:solidFill>
                  <a:schemeClr val="dk1"/>
                </a:solidFill>
              </a:rPr>
              <a:t> in the AWS CloudFormation User Guide.</a:t>
            </a:r>
            <a:endParaRPr sz="1000">
              <a:solidFill>
                <a:schemeClr val="dk1"/>
              </a:solidFill>
            </a:endParaRPr>
          </a:p>
          <a:p>
            <a:pPr marL="0" lvl="0" indent="0" algn="l" rtl="0">
              <a:lnSpc>
                <a:spcPct val="100000"/>
              </a:lnSpc>
              <a:spcBef>
                <a:spcPts val="1200"/>
              </a:spcBef>
              <a:spcAft>
                <a:spcPts val="1200"/>
              </a:spcAft>
              <a:buNone/>
            </a:pPr>
            <a:endParaRPr sz="1000">
              <a:solidFill>
                <a:schemeClr val="dk1"/>
              </a:solidFill>
            </a:endParaRPr>
          </a:p>
        </p:txBody>
      </p:sp>
      <p:sp>
        <p:nvSpPr>
          <p:cNvPr id="162" name="Google Shape;162;p33"/>
          <p:cNvSpPr txBox="1"/>
          <p:nvPr/>
        </p:nvSpPr>
        <p:spPr>
          <a:xfrm>
            <a:off x="4116000" y="1152175"/>
            <a:ext cx="39615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u="sng">
                <a:solidFill>
                  <a:schemeClr val="dk1"/>
                </a:solidFill>
                <a:hlinkClick r:id="rId4">
                  <a:extLst>
                    <a:ext uri="{A12FA001-AC4F-418D-AE19-62706E023703}">
                      <ahyp:hlinkClr xmlns:ahyp="http://schemas.microsoft.com/office/drawing/2018/hyperlinkcolor" val="tx"/>
                    </a:ext>
                  </a:extLst>
                </a:hlinkClick>
              </a:rPr>
              <a:t>Globals (optional)</a:t>
            </a:r>
            <a:endParaRPr sz="1000" b="1">
              <a:solidFill>
                <a:schemeClr val="dk1"/>
              </a:solidFill>
            </a:endParaRPr>
          </a:p>
          <a:p>
            <a:pPr marL="0" lvl="0" indent="0" algn="l" rtl="0">
              <a:spcBef>
                <a:spcPts val="1200"/>
              </a:spcBef>
              <a:spcAft>
                <a:spcPts val="0"/>
              </a:spcAft>
              <a:buNone/>
            </a:pPr>
            <a:r>
              <a:rPr lang="en" sz="1000" b="1">
                <a:solidFill>
                  <a:schemeClr val="dk1"/>
                </a:solidFill>
              </a:rPr>
              <a:t>Properties </a:t>
            </a:r>
            <a:r>
              <a:rPr lang="en" sz="1000">
                <a:solidFill>
                  <a:schemeClr val="dk1"/>
                </a:solidFill>
              </a:rPr>
              <a:t>that are </a:t>
            </a:r>
            <a:r>
              <a:rPr lang="en" sz="1000" b="1">
                <a:solidFill>
                  <a:schemeClr val="dk1"/>
                </a:solidFill>
              </a:rPr>
              <a:t>common</a:t>
            </a:r>
            <a:r>
              <a:rPr lang="en" sz="1000">
                <a:solidFill>
                  <a:schemeClr val="dk1"/>
                </a:solidFill>
              </a:rPr>
              <a:t> to all your serverless functions, APIs, and simple tables. </a:t>
            </a:r>
            <a:endParaRPr sz="1000">
              <a:solidFill>
                <a:schemeClr val="dk1"/>
              </a:solidFill>
            </a:endParaRPr>
          </a:p>
          <a:p>
            <a:pPr marL="0" lvl="0" indent="0" algn="l" rtl="0">
              <a:spcBef>
                <a:spcPts val="1200"/>
              </a:spcBef>
              <a:spcAft>
                <a:spcPts val="0"/>
              </a:spcAft>
              <a:buNone/>
            </a:pPr>
            <a:r>
              <a:rPr lang="en" sz="1000">
                <a:solidFill>
                  <a:schemeClr val="dk1"/>
                </a:solidFill>
              </a:rPr>
              <a:t>This section is unique to AWS SAM. There isn't a corresponding section in AWS CloudFormation templates.</a:t>
            </a:r>
            <a:endParaRPr sz="1000">
              <a:solidFill>
                <a:schemeClr val="dk1"/>
              </a:solidFill>
            </a:endParaRPr>
          </a:p>
          <a:p>
            <a:pPr marL="0" lvl="0" indent="0" algn="l" rtl="0">
              <a:spcBef>
                <a:spcPts val="1200"/>
              </a:spcBef>
              <a:spcAft>
                <a:spcPts val="0"/>
              </a:spcAft>
              <a:buNone/>
            </a:pPr>
            <a:r>
              <a:rPr lang="en" sz="1000" b="1" u="sng">
                <a:solidFill>
                  <a:schemeClr val="dk1"/>
                </a:solidFill>
                <a:hlinkClick r:id="rId5">
                  <a:extLst>
                    <a:ext uri="{A12FA001-AC4F-418D-AE19-62706E023703}">
                      <ahyp:hlinkClr xmlns:ahyp="http://schemas.microsoft.com/office/drawing/2018/hyperlinkcolor" val="tx"/>
                    </a:ext>
                  </a:extLst>
                </a:hlinkClick>
              </a:rPr>
              <a:t>Description (optional)</a:t>
            </a:r>
            <a:endParaRPr sz="1000" b="1">
              <a:solidFill>
                <a:schemeClr val="dk1"/>
              </a:solidFill>
            </a:endParaRPr>
          </a:p>
          <a:p>
            <a:pPr marL="0" lvl="0" indent="0" algn="l" rtl="0">
              <a:spcBef>
                <a:spcPts val="1200"/>
              </a:spcBef>
              <a:spcAft>
                <a:spcPts val="0"/>
              </a:spcAft>
              <a:buNone/>
            </a:pPr>
            <a:r>
              <a:rPr lang="en" sz="1000">
                <a:solidFill>
                  <a:schemeClr val="dk1"/>
                </a:solidFill>
              </a:rPr>
              <a:t>A text string that </a:t>
            </a:r>
            <a:r>
              <a:rPr lang="en" sz="1000" b="1">
                <a:solidFill>
                  <a:schemeClr val="dk1"/>
                </a:solidFill>
              </a:rPr>
              <a:t>describes </a:t>
            </a:r>
            <a:r>
              <a:rPr lang="en" sz="1000">
                <a:solidFill>
                  <a:schemeClr val="dk1"/>
                </a:solidFill>
              </a:rPr>
              <a:t>the template.</a:t>
            </a:r>
            <a:endParaRPr sz="1000">
              <a:solidFill>
                <a:schemeClr val="dk1"/>
              </a:solidFill>
            </a:endParaRPr>
          </a:p>
          <a:p>
            <a:pPr marL="0" lvl="0" indent="0" algn="l" rtl="0">
              <a:spcBef>
                <a:spcPts val="1200"/>
              </a:spcBef>
              <a:spcAft>
                <a:spcPts val="0"/>
              </a:spcAft>
              <a:buNone/>
            </a:pPr>
            <a:r>
              <a:rPr lang="en" sz="1000">
                <a:solidFill>
                  <a:schemeClr val="dk1"/>
                </a:solidFill>
              </a:rPr>
              <a:t>This section corresponds directly with the Description section of AWS CloudFormation templates.</a:t>
            </a:r>
            <a:endParaRPr sz="1000">
              <a:solidFill>
                <a:schemeClr val="dk1"/>
              </a:solidFill>
            </a:endParaRPr>
          </a:p>
          <a:p>
            <a:pPr marL="0" lvl="0" indent="0" algn="l" rtl="0">
              <a:spcBef>
                <a:spcPts val="1200"/>
              </a:spcBef>
              <a:spcAft>
                <a:spcPts val="0"/>
              </a:spcAft>
              <a:buNone/>
            </a:pPr>
            <a:r>
              <a:rPr lang="en" sz="1000" b="1" u="sng">
                <a:solidFill>
                  <a:schemeClr val="dk1"/>
                </a:solidFill>
                <a:hlinkClick r:id="rId6">
                  <a:extLst>
                    <a:ext uri="{A12FA001-AC4F-418D-AE19-62706E023703}">
                      <ahyp:hlinkClr xmlns:ahyp="http://schemas.microsoft.com/office/drawing/2018/hyperlinkcolor" val="tx"/>
                    </a:ext>
                  </a:extLst>
                </a:hlinkClick>
              </a:rPr>
              <a:t>Metadata (optional)</a:t>
            </a:r>
            <a:endParaRPr sz="1000" b="1">
              <a:solidFill>
                <a:schemeClr val="dk1"/>
              </a:solidFill>
            </a:endParaRPr>
          </a:p>
          <a:p>
            <a:pPr marL="0" lvl="0" indent="0" algn="l" rtl="0">
              <a:spcBef>
                <a:spcPts val="1200"/>
              </a:spcBef>
              <a:spcAft>
                <a:spcPts val="0"/>
              </a:spcAft>
              <a:buNone/>
            </a:pPr>
            <a:r>
              <a:rPr lang="en" sz="1000">
                <a:solidFill>
                  <a:schemeClr val="dk1"/>
                </a:solidFill>
              </a:rPr>
              <a:t>Objects that provide </a:t>
            </a:r>
            <a:r>
              <a:rPr lang="en" sz="1000" b="1">
                <a:solidFill>
                  <a:schemeClr val="dk1"/>
                </a:solidFill>
              </a:rPr>
              <a:t>additional information about the template</a:t>
            </a:r>
            <a:r>
              <a:rPr lang="en" sz="1000">
                <a:solidFill>
                  <a:schemeClr val="dk1"/>
                </a:solidFill>
              </a:rPr>
              <a:t>.</a:t>
            </a:r>
            <a:endParaRPr sz="1000">
              <a:solidFill>
                <a:schemeClr val="dk1"/>
              </a:solidFill>
            </a:endParaRPr>
          </a:p>
          <a:p>
            <a:pPr marL="0" lvl="0" indent="0" algn="l" rtl="0">
              <a:spcBef>
                <a:spcPts val="1200"/>
              </a:spcBef>
              <a:spcAft>
                <a:spcPts val="1200"/>
              </a:spcAft>
              <a:buNone/>
            </a:pPr>
            <a:r>
              <a:rPr lang="en" sz="1000">
                <a:solidFill>
                  <a:schemeClr val="dk1"/>
                </a:solidFill>
              </a:rPr>
              <a:t>This section corresponds directly with the Metadata section of AWS CloudFormation templates.</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title"/>
          </p:nvPr>
        </p:nvSpPr>
        <p:spPr>
          <a:xfrm>
            <a:off x="311700" y="146375"/>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chemeClr val="dk1"/>
              </a:buClr>
              <a:buSzPct val="26190"/>
              <a:buFont typeface="Arial"/>
              <a:buNone/>
            </a:pPr>
            <a:r>
              <a:rPr lang="en" b="1"/>
              <a:t>Template sections</a:t>
            </a:r>
            <a:endParaRPr b="1"/>
          </a:p>
        </p:txBody>
      </p:sp>
      <p:sp>
        <p:nvSpPr>
          <p:cNvPr id="168" name="Google Shape;168;p34"/>
          <p:cNvSpPr txBox="1">
            <a:spLocks noGrp="1"/>
          </p:cNvSpPr>
          <p:nvPr>
            <p:ph type="body" idx="1"/>
          </p:nvPr>
        </p:nvSpPr>
        <p:spPr>
          <a:xfrm>
            <a:off x="311700" y="719075"/>
            <a:ext cx="3862200" cy="3920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000" b="1" u="sng">
                <a:solidFill>
                  <a:schemeClr val="dk1"/>
                </a:solidFill>
                <a:hlinkClick r:id="rId3">
                  <a:extLst>
                    <a:ext uri="{A12FA001-AC4F-418D-AE19-62706E023703}">
                      <ahyp:hlinkClr xmlns:ahyp="http://schemas.microsoft.com/office/drawing/2018/hyperlinkcolor" val="tx"/>
                    </a:ext>
                  </a:extLst>
                </a:hlinkClick>
              </a:rPr>
              <a:t>Parameters (optional)</a:t>
            </a:r>
            <a:endParaRPr sz="1000" b="1">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000" b="1">
                <a:solidFill>
                  <a:schemeClr val="dk1"/>
                </a:solidFill>
              </a:rPr>
              <a:t>Values to pass to your template at runtime</a:t>
            </a:r>
            <a:r>
              <a:rPr lang="en" sz="1000">
                <a:solidFill>
                  <a:schemeClr val="dk1"/>
                </a:solidFill>
              </a:rPr>
              <a:t> (when you create or update a stack). You can refer to parameters from the Resources and Outputs sections of the template.</a:t>
            </a:r>
            <a:endParaRPr sz="1000">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000">
                <a:solidFill>
                  <a:schemeClr val="dk1"/>
                </a:solidFill>
              </a:rPr>
              <a:t>Values that are passed in using the --parameter-overrides parameter of the sam deploy command—and entries in the configuration file—take precendence over entries in the AWS SAM template file. For more information about the sam deploy command, see </a:t>
            </a:r>
            <a:r>
              <a:rPr lang="en" sz="1000" u="sng">
                <a:solidFill>
                  <a:schemeClr val="dk1"/>
                </a:solidFill>
                <a:hlinkClick r:id="rId4">
                  <a:extLst>
                    <a:ext uri="{A12FA001-AC4F-418D-AE19-62706E023703}">
                      <ahyp:hlinkClr xmlns:ahyp="http://schemas.microsoft.com/office/drawing/2018/hyperlinkcolor" val="tx"/>
                    </a:ext>
                  </a:extLst>
                </a:hlinkClick>
              </a:rPr>
              <a:t>sam deploy</a:t>
            </a:r>
            <a:r>
              <a:rPr lang="en" sz="1000">
                <a:solidFill>
                  <a:schemeClr val="dk1"/>
                </a:solidFill>
              </a:rPr>
              <a:t> in the AWS SAM CLI command reference. For more information about the configuration file, see </a:t>
            </a:r>
            <a:r>
              <a:rPr lang="en" sz="1000" u="sng">
                <a:solidFill>
                  <a:schemeClr val="dk1"/>
                </a:solidFill>
                <a:hlinkClick r:id="rId5">
                  <a:extLst>
                    <a:ext uri="{A12FA001-AC4F-418D-AE19-62706E023703}">
                      <ahyp:hlinkClr xmlns:ahyp="http://schemas.microsoft.com/office/drawing/2018/hyperlinkcolor" val="tx"/>
                    </a:ext>
                  </a:extLst>
                </a:hlinkClick>
              </a:rPr>
              <a:t>AWS SAM CLI configuration file</a:t>
            </a:r>
            <a:r>
              <a:rPr lang="en" sz="1000">
                <a:solidFill>
                  <a:schemeClr val="dk1"/>
                </a:solidFill>
              </a:rPr>
              <a:t>.</a:t>
            </a:r>
            <a:endParaRPr sz="1000">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000" b="1" u="sng">
                <a:solidFill>
                  <a:schemeClr val="dk1"/>
                </a:solidFill>
                <a:hlinkClick r:id="rId6">
                  <a:extLst>
                    <a:ext uri="{A12FA001-AC4F-418D-AE19-62706E023703}">
                      <ahyp:hlinkClr xmlns:ahyp="http://schemas.microsoft.com/office/drawing/2018/hyperlinkcolor" val="tx"/>
                    </a:ext>
                  </a:extLst>
                </a:hlinkClick>
              </a:rPr>
              <a:t>Mappings (optional)</a:t>
            </a:r>
            <a:endParaRPr sz="1000" b="1">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000">
                <a:solidFill>
                  <a:schemeClr val="dk1"/>
                </a:solidFill>
              </a:rPr>
              <a:t>A </a:t>
            </a:r>
            <a:r>
              <a:rPr lang="en" sz="1000" b="1">
                <a:solidFill>
                  <a:schemeClr val="dk1"/>
                </a:solidFill>
              </a:rPr>
              <a:t>mapping of keys and associated values</a:t>
            </a:r>
            <a:r>
              <a:rPr lang="en" sz="1000">
                <a:solidFill>
                  <a:schemeClr val="dk1"/>
                </a:solidFill>
              </a:rPr>
              <a:t> that you can use to </a:t>
            </a:r>
            <a:r>
              <a:rPr lang="en" sz="1000" b="1">
                <a:solidFill>
                  <a:schemeClr val="dk1"/>
                </a:solidFill>
              </a:rPr>
              <a:t>specify conditional parameter values</a:t>
            </a:r>
            <a:r>
              <a:rPr lang="en" sz="1000">
                <a:solidFill>
                  <a:schemeClr val="dk1"/>
                </a:solidFill>
              </a:rPr>
              <a:t>, similar to a lookup table. You can match a key to a corresponding value by using the </a:t>
            </a:r>
            <a:r>
              <a:rPr lang="en" sz="1000" u="sng">
                <a:solidFill>
                  <a:schemeClr val="dk1"/>
                </a:solidFill>
                <a:hlinkClick r:id="rId7">
                  <a:extLst>
                    <a:ext uri="{A12FA001-AC4F-418D-AE19-62706E023703}">
                      <ahyp:hlinkClr xmlns:ahyp="http://schemas.microsoft.com/office/drawing/2018/hyperlinkcolor" val="tx"/>
                    </a:ext>
                  </a:extLst>
                </a:hlinkClick>
              </a:rPr>
              <a:t>Fn::FindInMap</a:t>
            </a:r>
            <a:r>
              <a:rPr lang="en" sz="1000">
                <a:solidFill>
                  <a:schemeClr val="dk1"/>
                </a:solidFill>
              </a:rPr>
              <a:t> intrinsic function in the Resources and Outputs sections.</a:t>
            </a:r>
            <a:endParaRPr sz="1000">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000">
                <a:solidFill>
                  <a:schemeClr val="dk1"/>
                </a:solidFill>
              </a:rPr>
              <a:t>This section corresponds directly with the Mappings section of AWS CloudFormation templates.</a:t>
            </a:r>
            <a:endParaRPr sz="1000">
              <a:solidFill>
                <a:schemeClr val="dk1"/>
              </a:solidFill>
            </a:endParaRPr>
          </a:p>
          <a:p>
            <a:pPr marL="0" lvl="0" indent="0" algn="l" rtl="0">
              <a:spcBef>
                <a:spcPts val="1200"/>
              </a:spcBef>
              <a:spcAft>
                <a:spcPts val="1200"/>
              </a:spcAft>
              <a:buNone/>
            </a:pPr>
            <a:endParaRPr sz="1000"/>
          </a:p>
        </p:txBody>
      </p:sp>
      <p:sp>
        <p:nvSpPr>
          <p:cNvPr id="169" name="Google Shape;169;p34"/>
          <p:cNvSpPr txBox="1"/>
          <p:nvPr/>
        </p:nvSpPr>
        <p:spPr>
          <a:xfrm>
            <a:off x="4173900" y="648900"/>
            <a:ext cx="3000000" cy="449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u="sng">
                <a:solidFill>
                  <a:schemeClr val="dk1"/>
                </a:solidFill>
                <a:hlinkClick r:id="rId8">
                  <a:extLst>
                    <a:ext uri="{A12FA001-AC4F-418D-AE19-62706E023703}">
                      <ahyp:hlinkClr xmlns:ahyp="http://schemas.microsoft.com/office/drawing/2018/hyperlinkcolor" val="tx"/>
                    </a:ext>
                  </a:extLst>
                </a:hlinkClick>
              </a:rPr>
              <a:t>Conditions (optional)</a:t>
            </a:r>
            <a:endParaRPr sz="1000" b="1">
              <a:solidFill>
                <a:schemeClr val="dk1"/>
              </a:solidFill>
            </a:endParaRPr>
          </a:p>
          <a:p>
            <a:pPr marL="0" lvl="0" indent="0" algn="l" rtl="0">
              <a:spcBef>
                <a:spcPts val="1200"/>
              </a:spcBef>
              <a:spcAft>
                <a:spcPts val="0"/>
              </a:spcAft>
              <a:buNone/>
            </a:pPr>
            <a:r>
              <a:rPr lang="en" sz="1000">
                <a:solidFill>
                  <a:schemeClr val="dk1"/>
                </a:solidFill>
              </a:rPr>
              <a:t>Conditions that </a:t>
            </a:r>
            <a:r>
              <a:rPr lang="en" sz="1000" b="1">
                <a:solidFill>
                  <a:schemeClr val="dk1"/>
                </a:solidFill>
              </a:rPr>
              <a:t>control </a:t>
            </a:r>
            <a:r>
              <a:rPr lang="en" sz="1000">
                <a:solidFill>
                  <a:schemeClr val="dk1"/>
                </a:solidFill>
              </a:rPr>
              <a:t>whether certain </a:t>
            </a:r>
            <a:r>
              <a:rPr lang="en" sz="1000" b="1">
                <a:solidFill>
                  <a:schemeClr val="dk1"/>
                </a:solidFill>
              </a:rPr>
              <a:t>resources are created</a:t>
            </a:r>
            <a:r>
              <a:rPr lang="en" sz="1000">
                <a:solidFill>
                  <a:schemeClr val="dk1"/>
                </a:solidFill>
              </a:rPr>
              <a:t> or whether certain </a:t>
            </a:r>
            <a:r>
              <a:rPr lang="en" sz="1000" b="1">
                <a:solidFill>
                  <a:schemeClr val="dk1"/>
                </a:solidFill>
              </a:rPr>
              <a:t>resource properties are assigned</a:t>
            </a:r>
            <a:r>
              <a:rPr lang="en" sz="1000">
                <a:solidFill>
                  <a:schemeClr val="dk1"/>
                </a:solidFill>
              </a:rPr>
              <a:t> a value </a:t>
            </a:r>
            <a:r>
              <a:rPr lang="en" sz="1000" b="1">
                <a:solidFill>
                  <a:schemeClr val="dk1"/>
                </a:solidFill>
              </a:rPr>
              <a:t>during stack creation or update</a:t>
            </a:r>
            <a:r>
              <a:rPr lang="en" sz="1000">
                <a:solidFill>
                  <a:schemeClr val="dk1"/>
                </a:solidFill>
              </a:rPr>
              <a:t>. For example, you could conditionally create a resource that depends on whether the stack is for a production or test environment.</a:t>
            </a:r>
            <a:endParaRPr sz="1000">
              <a:solidFill>
                <a:schemeClr val="dk1"/>
              </a:solidFill>
            </a:endParaRPr>
          </a:p>
          <a:p>
            <a:pPr marL="0" lvl="0" indent="0" algn="l" rtl="0">
              <a:spcBef>
                <a:spcPts val="1200"/>
              </a:spcBef>
              <a:spcAft>
                <a:spcPts val="0"/>
              </a:spcAft>
              <a:buNone/>
            </a:pPr>
            <a:r>
              <a:rPr lang="en" sz="1000">
                <a:solidFill>
                  <a:schemeClr val="dk1"/>
                </a:solidFill>
              </a:rPr>
              <a:t>This section corresponds directly with the Conditions section of AWS CloudFormation templates.</a:t>
            </a:r>
            <a:endParaRPr sz="1000">
              <a:solidFill>
                <a:schemeClr val="dk1"/>
              </a:solidFill>
            </a:endParaRPr>
          </a:p>
          <a:p>
            <a:pPr marL="0" lvl="0" indent="0" algn="l" rtl="0">
              <a:spcBef>
                <a:spcPts val="1200"/>
              </a:spcBef>
              <a:spcAft>
                <a:spcPts val="0"/>
              </a:spcAft>
              <a:buNone/>
            </a:pPr>
            <a:r>
              <a:rPr lang="en" sz="1000" b="1" u="sng">
                <a:solidFill>
                  <a:schemeClr val="dk1"/>
                </a:solidFill>
                <a:hlinkClick r:id="rId9">
                  <a:extLst>
                    <a:ext uri="{A12FA001-AC4F-418D-AE19-62706E023703}">
                      <ahyp:hlinkClr xmlns:ahyp="http://schemas.microsoft.com/office/drawing/2018/hyperlinkcolor" val="tx"/>
                    </a:ext>
                  </a:extLst>
                </a:hlinkClick>
              </a:rPr>
              <a:t>Resources (required)</a:t>
            </a:r>
            <a:endParaRPr sz="1000" b="1">
              <a:solidFill>
                <a:schemeClr val="dk1"/>
              </a:solidFill>
            </a:endParaRPr>
          </a:p>
          <a:p>
            <a:pPr marL="0" lvl="0" indent="0" algn="l" rtl="0">
              <a:spcBef>
                <a:spcPts val="1200"/>
              </a:spcBef>
              <a:spcAft>
                <a:spcPts val="0"/>
              </a:spcAft>
              <a:buNone/>
            </a:pPr>
            <a:r>
              <a:rPr lang="en" sz="1000">
                <a:solidFill>
                  <a:schemeClr val="dk1"/>
                </a:solidFill>
              </a:rPr>
              <a:t>The </a:t>
            </a:r>
            <a:r>
              <a:rPr lang="en" sz="1000" b="1">
                <a:solidFill>
                  <a:schemeClr val="dk1"/>
                </a:solidFill>
              </a:rPr>
              <a:t>stack resources and their properties</a:t>
            </a:r>
            <a:r>
              <a:rPr lang="en" sz="1000">
                <a:solidFill>
                  <a:schemeClr val="dk1"/>
                </a:solidFill>
              </a:rPr>
              <a:t>, such as an Amazon Elastic Compute Cloud (Amazon EC2) instance or an Amazon Simple Storage Service (Amazon S3) bucket. You can refer to resources in the Resources and Outputs sections of the template.</a:t>
            </a:r>
            <a:endParaRPr sz="1000">
              <a:solidFill>
                <a:schemeClr val="dk1"/>
              </a:solidFill>
            </a:endParaRPr>
          </a:p>
          <a:p>
            <a:pPr marL="0" lvl="0" indent="0" algn="l" rtl="0">
              <a:spcBef>
                <a:spcPts val="1200"/>
              </a:spcBef>
              <a:spcAft>
                <a:spcPts val="1200"/>
              </a:spcAft>
              <a:buNone/>
            </a:pPr>
            <a:r>
              <a:rPr lang="en" sz="1000">
                <a:solidFill>
                  <a:schemeClr val="dk1"/>
                </a:solidFill>
              </a:rPr>
              <a:t>This section is similar to the Resources section of AWS CloudFormation templates. In AWS SAM templates, this section can contain AWS SAM resources in addition to AWS CloudFormation resources.</a:t>
            </a:r>
            <a:endParaRPr sz="1000">
              <a:solidFill>
                <a:schemeClr val="dk2"/>
              </a:solidFill>
            </a:endParaRPr>
          </a:p>
        </p:txBody>
      </p:sp>
      <p:sp>
        <p:nvSpPr>
          <p:cNvPr id="170" name="Google Shape;170;p34"/>
          <p:cNvSpPr txBox="1"/>
          <p:nvPr/>
        </p:nvSpPr>
        <p:spPr>
          <a:xfrm>
            <a:off x="7102900" y="680375"/>
            <a:ext cx="1920600" cy="326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u="sng">
                <a:solidFill>
                  <a:schemeClr val="dk1"/>
                </a:solidFill>
                <a:hlinkClick r:id="rId10">
                  <a:extLst>
                    <a:ext uri="{A12FA001-AC4F-418D-AE19-62706E023703}">
                      <ahyp:hlinkClr xmlns:ahyp="http://schemas.microsoft.com/office/drawing/2018/hyperlinkcolor" val="tx"/>
                    </a:ext>
                  </a:extLst>
                </a:hlinkClick>
              </a:rPr>
              <a:t>Outputs (optional)</a:t>
            </a:r>
            <a:endParaRPr sz="1000" b="1">
              <a:solidFill>
                <a:schemeClr val="dk1"/>
              </a:solidFill>
            </a:endParaRPr>
          </a:p>
          <a:p>
            <a:pPr marL="0" lvl="0" indent="0" algn="l" rtl="0">
              <a:spcBef>
                <a:spcPts val="1200"/>
              </a:spcBef>
              <a:spcAft>
                <a:spcPts val="0"/>
              </a:spcAft>
              <a:buNone/>
            </a:pPr>
            <a:r>
              <a:rPr lang="en" sz="1000">
                <a:solidFill>
                  <a:schemeClr val="dk1"/>
                </a:solidFill>
              </a:rPr>
              <a:t>The </a:t>
            </a:r>
            <a:r>
              <a:rPr lang="en" sz="1000" b="1">
                <a:solidFill>
                  <a:schemeClr val="dk1"/>
                </a:solidFill>
              </a:rPr>
              <a:t>values </a:t>
            </a:r>
            <a:r>
              <a:rPr lang="en" sz="1000">
                <a:solidFill>
                  <a:schemeClr val="dk1"/>
                </a:solidFill>
              </a:rPr>
              <a:t>that are </a:t>
            </a:r>
            <a:r>
              <a:rPr lang="en" sz="1000" b="1">
                <a:solidFill>
                  <a:schemeClr val="dk1"/>
                </a:solidFill>
              </a:rPr>
              <a:t>returned whenever you view your stack's properties</a:t>
            </a:r>
            <a:r>
              <a:rPr lang="en" sz="1000">
                <a:solidFill>
                  <a:schemeClr val="dk1"/>
                </a:solidFill>
              </a:rPr>
              <a:t>. For example, you can declare an output for an S3 bucket name, and then call the aws cloudformation describe-stacks AWS Command Line Interface (AWS CLI) command to view the name.</a:t>
            </a:r>
            <a:endParaRPr sz="1000">
              <a:solidFill>
                <a:schemeClr val="dk1"/>
              </a:solidFill>
            </a:endParaRPr>
          </a:p>
          <a:p>
            <a:pPr marL="0" lvl="0" indent="0" algn="l" rtl="0">
              <a:spcBef>
                <a:spcPts val="1200"/>
              </a:spcBef>
              <a:spcAft>
                <a:spcPts val="0"/>
              </a:spcAft>
              <a:buNone/>
            </a:pPr>
            <a:r>
              <a:rPr lang="en" sz="1000">
                <a:solidFill>
                  <a:schemeClr val="dk1"/>
                </a:solidFill>
              </a:rPr>
              <a:t>This section corresponds directly with the Outputs section of AWS CloudFormation templates.</a:t>
            </a:r>
            <a:endParaRPr sz="1000">
              <a:solidFill>
                <a:schemeClr val="dk1"/>
              </a:solidFill>
            </a:endParaRPr>
          </a:p>
          <a:p>
            <a:pPr marL="0" lvl="0" indent="0" algn="l" rtl="0">
              <a:lnSpc>
                <a:spcPct val="115000"/>
              </a:lnSpc>
              <a:spcBef>
                <a:spcPts val="1200"/>
              </a:spcBef>
              <a:spcAft>
                <a:spcPts val="1200"/>
              </a:spcAft>
              <a:buNone/>
            </a:pPr>
            <a:endParaRPr sz="10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5"/>
          <p:cNvSpPr txBox="1">
            <a:spLocks noGrp="1"/>
          </p:cNvSpPr>
          <p:nvPr>
            <p:ph type="title"/>
          </p:nvPr>
        </p:nvSpPr>
        <p:spPr>
          <a:xfrm>
            <a:off x="168875" y="445025"/>
            <a:ext cx="89751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990"/>
              <a:buFont typeface="Arial"/>
              <a:buNone/>
            </a:pPr>
            <a:r>
              <a:rPr lang="en" sz="2420" b="1"/>
              <a:t>Publishing serverless applications using the AWS SAM CLI</a:t>
            </a:r>
            <a:endParaRPr sz="2420" b="1"/>
          </a:p>
        </p:txBody>
      </p:sp>
      <p:sp>
        <p:nvSpPr>
          <p:cNvPr id="176" name="Google Shape;176;p35"/>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92500" lnSpcReduction="10000"/>
          </a:bodyPr>
          <a:lstStyle/>
          <a:p>
            <a:pPr marL="0" lvl="0" indent="0" algn="l" rtl="0">
              <a:lnSpc>
                <a:spcPct val="150000"/>
              </a:lnSpc>
              <a:spcBef>
                <a:spcPts val="0"/>
              </a:spcBef>
              <a:spcAft>
                <a:spcPts val="0"/>
              </a:spcAft>
              <a:buNone/>
            </a:pPr>
            <a:r>
              <a:rPr lang="en" sz="1200">
                <a:solidFill>
                  <a:srgbClr val="16191F"/>
                </a:solidFill>
                <a:highlight>
                  <a:srgbClr val="FFFFFF"/>
                </a:highlight>
              </a:rPr>
              <a:t>To make your AWS SAM application </a:t>
            </a:r>
            <a:r>
              <a:rPr lang="en" sz="1200" b="1">
                <a:solidFill>
                  <a:srgbClr val="16191F"/>
                </a:solidFill>
                <a:highlight>
                  <a:srgbClr val="FFFFFF"/>
                </a:highlight>
              </a:rPr>
              <a:t>available for others to find and deploy</a:t>
            </a:r>
            <a:r>
              <a:rPr lang="en" sz="1200">
                <a:solidFill>
                  <a:srgbClr val="16191F"/>
                </a:solidFill>
                <a:highlight>
                  <a:srgbClr val="FFFFFF"/>
                </a:highlight>
              </a:rPr>
              <a:t>, you can use the AWS SAM CLI to publish it to the </a:t>
            </a:r>
            <a:r>
              <a:rPr lang="en" sz="1200" b="1">
                <a:solidFill>
                  <a:srgbClr val="16191F"/>
                </a:solidFill>
                <a:highlight>
                  <a:srgbClr val="FFFFFF"/>
                </a:highlight>
              </a:rPr>
              <a:t>AWS Serverless Application Repository.</a:t>
            </a:r>
            <a:r>
              <a:rPr lang="en" sz="1200">
                <a:solidFill>
                  <a:srgbClr val="16191F"/>
                </a:solidFill>
                <a:highlight>
                  <a:srgbClr val="FFFFFF"/>
                </a:highlight>
              </a:rPr>
              <a:t> </a:t>
            </a:r>
            <a:endParaRPr sz="1200">
              <a:solidFill>
                <a:srgbClr val="16191F"/>
              </a:solidFill>
              <a:highlight>
                <a:srgbClr val="FFFFFF"/>
              </a:highlight>
            </a:endParaRPr>
          </a:p>
          <a:p>
            <a:pPr marL="0" lvl="0" indent="0" algn="l" rtl="0">
              <a:lnSpc>
                <a:spcPct val="150000"/>
              </a:lnSpc>
              <a:spcBef>
                <a:spcPts val="1200"/>
              </a:spcBef>
              <a:spcAft>
                <a:spcPts val="0"/>
              </a:spcAft>
              <a:buClr>
                <a:schemeClr val="dk1"/>
              </a:buClr>
              <a:buSzPct val="91666"/>
              <a:buFont typeface="Arial"/>
              <a:buNone/>
            </a:pPr>
            <a:r>
              <a:rPr lang="en" sz="1200">
                <a:solidFill>
                  <a:srgbClr val="16191F"/>
                </a:solidFill>
                <a:highlight>
                  <a:srgbClr val="FFFFFF"/>
                </a:highlight>
              </a:rPr>
              <a:t>To publish your application using the AWS SAM CLI, you must </a:t>
            </a:r>
            <a:r>
              <a:rPr lang="en" sz="1200" b="1">
                <a:solidFill>
                  <a:srgbClr val="16191F"/>
                </a:solidFill>
                <a:highlight>
                  <a:srgbClr val="FFFFFF"/>
                </a:highlight>
              </a:rPr>
              <a:t>define </a:t>
            </a:r>
            <a:r>
              <a:rPr lang="en" sz="1200">
                <a:solidFill>
                  <a:srgbClr val="16191F"/>
                </a:solidFill>
                <a:highlight>
                  <a:srgbClr val="FFFFFF"/>
                </a:highlight>
              </a:rPr>
              <a:t>it using an AWS SAM template. You also must have </a:t>
            </a:r>
            <a:r>
              <a:rPr lang="en" sz="1200" b="1">
                <a:solidFill>
                  <a:srgbClr val="16191F"/>
                </a:solidFill>
                <a:highlight>
                  <a:srgbClr val="FFFFFF"/>
                </a:highlight>
              </a:rPr>
              <a:t>tested</a:t>
            </a:r>
            <a:r>
              <a:rPr lang="en" sz="1200">
                <a:solidFill>
                  <a:srgbClr val="16191F"/>
                </a:solidFill>
                <a:highlight>
                  <a:srgbClr val="FFFFFF"/>
                </a:highlight>
              </a:rPr>
              <a:t> it locally or in the AWS Cloud.</a:t>
            </a:r>
            <a:endParaRPr sz="1200">
              <a:solidFill>
                <a:srgbClr val="16191F"/>
              </a:solidFill>
              <a:highlight>
                <a:srgbClr val="FFFFFF"/>
              </a:highlight>
            </a:endParaRPr>
          </a:p>
          <a:p>
            <a:pPr marL="0" lvl="0" indent="0" algn="l" rtl="0">
              <a:lnSpc>
                <a:spcPct val="150000"/>
              </a:lnSpc>
              <a:spcBef>
                <a:spcPts val="1200"/>
              </a:spcBef>
              <a:spcAft>
                <a:spcPts val="0"/>
              </a:spcAft>
              <a:buClr>
                <a:schemeClr val="dk1"/>
              </a:buClr>
              <a:buSzPct val="91666"/>
              <a:buFont typeface="Arial"/>
              <a:buNone/>
            </a:pPr>
            <a:r>
              <a:rPr lang="en" sz="1200">
                <a:solidFill>
                  <a:srgbClr val="16191F"/>
                </a:solidFill>
                <a:highlight>
                  <a:srgbClr val="FFFFFF"/>
                </a:highlight>
              </a:rPr>
              <a:t>Follow the instructions in this topic to create a new application, create a new version of an existing application, or update the metadata of an existing application. (What you do depends on whether the application already exists in the AWS Serverless Application Repository, and whether any application metadata is changing.).</a:t>
            </a:r>
            <a:endParaRPr sz="1200">
              <a:solidFill>
                <a:srgbClr val="16191F"/>
              </a:solidFill>
              <a:highlight>
                <a:srgbClr val="FFFFFF"/>
              </a:highlight>
            </a:endParaRPr>
          </a:p>
          <a:p>
            <a:pPr marL="0" lvl="0" indent="0" algn="l" rtl="0">
              <a:spcBef>
                <a:spcPts val="1200"/>
              </a:spcBef>
              <a:spcAft>
                <a:spcPts val="1200"/>
              </a:spcAft>
              <a:buNone/>
            </a:pPr>
            <a:endParaRPr/>
          </a:p>
        </p:txBody>
      </p:sp>
      <p:pic>
        <p:nvPicPr>
          <p:cNvPr id="177" name="Google Shape;177;p35"/>
          <p:cNvPicPr preferRelativeResize="0"/>
          <p:nvPr/>
        </p:nvPicPr>
        <p:blipFill>
          <a:blip r:embed="rId3">
            <a:alphaModFix/>
          </a:blip>
          <a:stretch>
            <a:fillRect/>
          </a:stretch>
        </p:blipFill>
        <p:spPr>
          <a:xfrm>
            <a:off x="4724400" y="1170125"/>
            <a:ext cx="4267200" cy="24957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6"/>
          <p:cNvSpPr txBox="1">
            <a:spLocks noGrp="1"/>
          </p:cNvSpPr>
          <p:nvPr>
            <p:ph type="title"/>
          </p:nvPr>
        </p:nvSpPr>
        <p:spPr>
          <a:xfrm>
            <a:off x="311700" y="175100"/>
            <a:ext cx="8520600" cy="642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SAM Importants</a:t>
            </a:r>
            <a:endParaRPr/>
          </a:p>
        </p:txBody>
      </p:sp>
      <p:sp>
        <p:nvSpPr>
          <p:cNvPr id="183" name="Google Shape;183;p36"/>
          <p:cNvSpPr txBox="1">
            <a:spLocks noGrp="1"/>
          </p:cNvSpPr>
          <p:nvPr>
            <p:ph type="body" idx="1"/>
          </p:nvPr>
        </p:nvSpPr>
        <p:spPr>
          <a:xfrm>
            <a:off x="311700" y="983825"/>
            <a:ext cx="8520600" cy="3904800"/>
          </a:xfrm>
          <a:prstGeom prst="rect">
            <a:avLst/>
          </a:prstGeom>
        </p:spPr>
        <p:txBody>
          <a:bodyPr spcFirstLastPara="1" wrap="square" lIns="91425" tIns="91425" rIns="91425" bIns="91425" anchor="t" anchorCtr="0">
            <a:noAutofit/>
          </a:bodyPr>
          <a:lstStyle/>
          <a:p>
            <a:pPr marL="457200" lvl="0" indent="-297894" algn="l" rtl="0">
              <a:lnSpc>
                <a:spcPct val="95000"/>
              </a:lnSpc>
              <a:spcBef>
                <a:spcPts val="0"/>
              </a:spcBef>
              <a:spcAft>
                <a:spcPts val="0"/>
              </a:spcAft>
              <a:buSzPts val="1091"/>
              <a:buFont typeface="Arial"/>
              <a:buChar char="●"/>
            </a:pPr>
            <a:r>
              <a:rPr lang="en" sz="1091" dirty="0">
                <a:highlight>
                  <a:srgbClr val="FFFFFF"/>
                </a:highlight>
                <a:latin typeface="Arial"/>
                <a:ea typeface="Arial"/>
                <a:cs typeface="Arial"/>
                <a:sym typeface="Arial"/>
              </a:rPr>
              <a:t>An open-source framework for building serverless applications</a:t>
            </a:r>
            <a:endParaRPr sz="1091" dirty="0">
              <a:highlight>
                <a:srgbClr val="FFFFFF"/>
              </a:highlight>
              <a:latin typeface="Arial"/>
              <a:ea typeface="Arial"/>
              <a:cs typeface="Arial"/>
              <a:sym typeface="Arial"/>
            </a:endParaRPr>
          </a:p>
          <a:p>
            <a:pPr marL="457200" lvl="0" indent="-297894" algn="l" rtl="0">
              <a:lnSpc>
                <a:spcPct val="95000"/>
              </a:lnSpc>
              <a:spcBef>
                <a:spcPts val="0"/>
              </a:spcBef>
              <a:spcAft>
                <a:spcPts val="0"/>
              </a:spcAft>
              <a:buSzPts val="1091"/>
              <a:buChar char="●"/>
            </a:pPr>
            <a:r>
              <a:rPr lang="en" sz="1091" dirty="0">
                <a:highlight>
                  <a:srgbClr val="FFFFFF"/>
                </a:highlight>
                <a:latin typeface="Arial"/>
                <a:ea typeface="Arial"/>
                <a:cs typeface="Arial"/>
                <a:sym typeface="Arial"/>
              </a:rPr>
              <a:t>During deployment, SAM transforms and expands the SAM syntax into </a:t>
            </a:r>
            <a:r>
              <a:rPr lang="en" sz="1091" b="1" dirty="0">
                <a:highlight>
                  <a:srgbClr val="FFFFFF"/>
                </a:highlight>
                <a:latin typeface="Arial"/>
                <a:ea typeface="Arial"/>
                <a:cs typeface="Arial"/>
                <a:sym typeface="Arial"/>
              </a:rPr>
              <a:t>AWS CloudFormation syntax</a:t>
            </a:r>
            <a:r>
              <a:rPr lang="en" sz="1091" dirty="0">
                <a:highlight>
                  <a:srgbClr val="FFFFFF"/>
                </a:highlight>
                <a:latin typeface="Arial"/>
                <a:ea typeface="Arial"/>
                <a:cs typeface="Arial"/>
                <a:sym typeface="Arial"/>
              </a:rPr>
              <a:t>. Any resource that you can declare in an AWS CloudFormation template you can also declare in an AWS SAM template.</a:t>
            </a:r>
            <a:endParaRPr sz="1091" dirty="0">
              <a:highlight>
                <a:srgbClr val="FFFFFF"/>
              </a:highlight>
              <a:latin typeface="Arial"/>
              <a:ea typeface="Arial"/>
              <a:cs typeface="Arial"/>
              <a:sym typeface="Arial"/>
            </a:endParaRPr>
          </a:p>
          <a:p>
            <a:pPr marL="457200" lvl="0" indent="-297894" algn="l" rtl="0">
              <a:lnSpc>
                <a:spcPct val="95000"/>
              </a:lnSpc>
              <a:spcBef>
                <a:spcPts val="0"/>
              </a:spcBef>
              <a:spcAft>
                <a:spcPts val="0"/>
              </a:spcAft>
              <a:buSzPts val="1091"/>
              <a:buFont typeface="Arial"/>
              <a:buChar char="●"/>
            </a:pPr>
            <a:r>
              <a:rPr lang="en" sz="1091" dirty="0">
                <a:highlight>
                  <a:srgbClr val="FFFFFF"/>
                </a:highlight>
                <a:latin typeface="Arial"/>
                <a:ea typeface="Arial"/>
                <a:cs typeface="Arial"/>
                <a:sym typeface="Arial"/>
              </a:rPr>
              <a:t>Overview of Syntax</a:t>
            </a:r>
            <a:endParaRPr sz="1091" dirty="0">
              <a:highlight>
                <a:srgbClr val="FFFFFF"/>
              </a:highlight>
              <a:latin typeface="Arial"/>
              <a:ea typeface="Arial"/>
              <a:cs typeface="Arial"/>
              <a:sym typeface="Arial"/>
            </a:endParaRPr>
          </a:p>
          <a:p>
            <a:pPr marL="914400" lvl="1" indent="-297894" algn="l" rtl="0">
              <a:lnSpc>
                <a:spcPct val="95000"/>
              </a:lnSpc>
              <a:spcBef>
                <a:spcPts val="0"/>
              </a:spcBef>
              <a:spcAft>
                <a:spcPts val="0"/>
              </a:spcAft>
              <a:buSzPts val="1091"/>
              <a:buFont typeface="Arial"/>
              <a:buChar char="○"/>
            </a:pPr>
            <a:r>
              <a:rPr lang="en" sz="1091" b="1" dirty="0">
                <a:highlight>
                  <a:srgbClr val="FFFFFF"/>
                </a:highlight>
                <a:latin typeface="Arial"/>
                <a:ea typeface="Arial"/>
                <a:cs typeface="Arial"/>
                <a:sym typeface="Arial"/>
              </a:rPr>
              <a:t>AWS::Serverless::</a:t>
            </a:r>
            <a:r>
              <a:rPr lang="en" sz="1091" b="1" dirty="0" err="1">
                <a:highlight>
                  <a:srgbClr val="FFFFFF"/>
                </a:highlight>
                <a:latin typeface="Arial"/>
                <a:ea typeface="Arial"/>
                <a:cs typeface="Arial"/>
                <a:sym typeface="Arial"/>
              </a:rPr>
              <a:t>Api</a:t>
            </a:r>
            <a:endParaRPr sz="1091" b="1" dirty="0">
              <a:highlight>
                <a:srgbClr val="FFFFFF"/>
              </a:highlight>
              <a:latin typeface="Arial"/>
              <a:ea typeface="Arial"/>
              <a:cs typeface="Arial"/>
              <a:sym typeface="Arial"/>
            </a:endParaRPr>
          </a:p>
          <a:p>
            <a:pPr marL="1371600" lvl="2" indent="-297894" algn="l" rtl="0">
              <a:lnSpc>
                <a:spcPct val="95000"/>
              </a:lnSpc>
              <a:spcBef>
                <a:spcPts val="0"/>
              </a:spcBef>
              <a:spcAft>
                <a:spcPts val="0"/>
              </a:spcAft>
              <a:buSzPts val="1091"/>
              <a:buFont typeface="Arial"/>
              <a:buChar char="■"/>
            </a:pPr>
            <a:r>
              <a:rPr lang="en" sz="1091" dirty="0">
                <a:highlight>
                  <a:srgbClr val="FFFFFF"/>
                </a:highlight>
                <a:latin typeface="Arial"/>
                <a:ea typeface="Arial"/>
                <a:cs typeface="Arial"/>
                <a:sym typeface="Arial"/>
              </a:rPr>
              <a:t>This resource type describes an API Gateway resource. It’s useful for advanced use cases where you want full control and flexibility when you configure your APIs.</a:t>
            </a:r>
            <a:endParaRPr sz="1091" dirty="0">
              <a:highlight>
                <a:srgbClr val="FFFFFF"/>
              </a:highlight>
              <a:latin typeface="Arial"/>
              <a:ea typeface="Arial"/>
              <a:cs typeface="Arial"/>
              <a:sym typeface="Arial"/>
            </a:endParaRPr>
          </a:p>
          <a:p>
            <a:pPr marL="914400" lvl="1" indent="-297894" algn="l" rtl="0">
              <a:lnSpc>
                <a:spcPct val="95000"/>
              </a:lnSpc>
              <a:spcBef>
                <a:spcPts val="0"/>
              </a:spcBef>
              <a:spcAft>
                <a:spcPts val="0"/>
              </a:spcAft>
              <a:buSzPts val="1091"/>
              <a:buFont typeface="Arial"/>
              <a:buChar char="○"/>
            </a:pPr>
            <a:r>
              <a:rPr lang="en" sz="1091" b="1" dirty="0">
                <a:highlight>
                  <a:srgbClr val="FFFFFF"/>
                </a:highlight>
                <a:latin typeface="Arial"/>
                <a:ea typeface="Arial"/>
                <a:cs typeface="Arial"/>
                <a:sym typeface="Arial"/>
              </a:rPr>
              <a:t>AWS::Serverless::Application</a:t>
            </a:r>
            <a:endParaRPr sz="1091" b="1" dirty="0">
              <a:highlight>
                <a:srgbClr val="FFFFFF"/>
              </a:highlight>
              <a:latin typeface="Arial"/>
              <a:ea typeface="Arial"/>
              <a:cs typeface="Arial"/>
              <a:sym typeface="Arial"/>
            </a:endParaRPr>
          </a:p>
          <a:p>
            <a:pPr marL="1371600" lvl="2" indent="-297894" algn="l" rtl="0">
              <a:lnSpc>
                <a:spcPct val="95000"/>
              </a:lnSpc>
              <a:spcBef>
                <a:spcPts val="0"/>
              </a:spcBef>
              <a:spcAft>
                <a:spcPts val="0"/>
              </a:spcAft>
              <a:buSzPts val="1091"/>
              <a:buFont typeface="Arial"/>
              <a:buChar char="■"/>
            </a:pPr>
            <a:r>
              <a:rPr lang="en" sz="1091" dirty="0">
                <a:highlight>
                  <a:srgbClr val="FFFFFF"/>
                </a:highlight>
                <a:latin typeface="Arial"/>
                <a:ea typeface="Arial"/>
                <a:cs typeface="Arial"/>
                <a:sym typeface="Arial"/>
              </a:rPr>
              <a:t>This resource type embeds a serverless application from the AWS Serverless Application Repository or from an Amazon S3 bucket as a nested application. Nested applications are deployed as nested stacks, which can contain multiple other resources.</a:t>
            </a:r>
            <a:endParaRPr sz="1091" dirty="0">
              <a:highlight>
                <a:srgbClr val="FFFFFF"/>
              </a:highlight>
              <a:latin typeface="Arial"/>
              <a:ea typeface="Arial"/>
              <a:cs typeface="Arial"/>
              <a:sym typeface="Arial"/>
            </a:endParaRPr>
          </a:p>
          <a:p>
            <a:pPr marL="914400" lvl="1" indent="-297894" algn="l" rtl="0">
              <a:lnSpc>
                <a:spcPct val="95000"/>
              </a:lnSpc>
              <a:spcBef>
                <a:spcPts val="0"/>
              </a:spcBef>
              <a:spcAft>
                <a:spcPts val="0"/>
              </a:spcAft>
              <a:buSzPts val="1091"/>
              <a:buFont typeface="Arial"/>
              <a:buChar char="○"/>
            </a:pPr>
            <a:r>
              <a:rPr lang="en" sz="1091" b="1" dirty="0">
                <a:highlight>
                  <a:srgbClr val="FFFFFF"/>
                </a:highlight>
                <a:latin typeface="Arial"/>
                <a:ea typeface="Arial"/>
                <a:cs typeface="Arial"/>
                <a:sym typeface="Arial"/>
              </a:rPr>
              <a:t>AWS::Serverless::Function</a:t>
            </a:r>
            <a:endParaRPr sz="1091" b="1" dirty="0">
              <a:highlight>
                <a:srgbClr val="FFFFFF"/>
              </a:highlight>
              <a:latin typeface="Arial"/>
              <a:ea typeface="Arial"/>
              <a:cs typeface="Arial"/>
              <a:sym typeface="Arial"/>
            </a:endParaRPr>
          </a:p>
          <a:p>
            <a:pPr marL="1371600" lvl="2" indent="-297894" algn="l" rtl="0">
              <a:lnSpc>
                <a:spcPct val="95000"/>
              </a:lnSpc>
              <a:spcBef>
                <a:spcPts val="0"/>
              </a:spcBef>
              <a:spcAft>
                <a:spcPts val="0"/>
              </a:spcAft>
              <a:buSzPts val="1091"/>
              <a:buFont typeface="Arial"/>
              <a:buChar char="■"/>
            </a:pPr>
            <a:r>
              <a:rPr lang="en" sz="1091" dirty="0">
                <a:highlight>
                  <a:srgbClr val="FFFFFF"/>
                </a:highlight>
                <a:latin typeface="Arial"/>
                <a:ea typeface="Arial"/>
                <a:cs typeface="Arial"/>
                <a:sym typeface="Arial"/>
              </a:rPr>
              <a:t>This resource type describes configuration information for creating a Lambda function. You can describe any event source that you want to attach to the Lambda function—such as Amazon S3, Amazon DynamoDB Streams, and Amazon Kinesis Data Streams.</a:t>
            </a:r>
            <a:endParaRPr sz="1091" dirty="0">
              <a:highlight>
                <a:srgbClr val="FFFFFF"/>
              </a:highlight>
              <a:latin typeface="Arial"/>
              <a:ea typeface="Arial"/>
              <a:cs typeface="Arial"/>
              <a:sym typeface="Arial"/>
            </a:endParaRPr>
          </a:p>
          <a:p>
            <a:pPr marL="914400" lvl="1" indent="-297894" algn="l" rtl="0">
              <a:lnSpc>
                <a:spcPct val="95000"/>
              </a:lnSpc>
              <a:spcBef>
                <a:spcPts val="0"/>
              </a:spcBef>
              <a:spcAft>
                <a:spcPts val="0"/>
              </a:spcAft>
              <a:buSzPts val="1091"/>
              <a:buFont typeface="Arial"/>
              <a:buChar char="○"/>
            </a:pPr>
            <a:r>
              <a:rPr lang="en" sz="1091" b="1" dirty="0">
                <a:highlight>
                  <a:srgbClr val="FFFFFF"/>
                </a:highlight>
                <a:latin typeface="Arial"/>
                <a:ea typeface="Arial"/>
                <a:cs typeface="Arial"/>
                <a:sym typeface="Arial"/>
              </a:rPr>
              <a:t>AWS::Serverless::</a:t>
            </a:r>
            <a:r>
              <a:rPr lang="en" sz="1091" b="1" dirty="0" err="1">
                <a:highlight>
                  <a:srgbClr val="FFFFFF"/>
                </a:highlight>
                <a:latin typeface="Arial"/>
                <a:ea typeface="Arial"/>
                <a:cs typeface="Arial"/>
                <a:sym typeface="Arial"/>
              </a:rPr>
              <a:t>LayerVersion</a:t>
            </a:r>
            <a:endParaRPr sz="1091" b="1" dirty="0">
              <a:highlight>
                <a:srgbClr val="FFFFFF"/>
              </a:highlight>
              <a:latin typeface="Arial"/>
              <a:ea typeface="Arial"/>
              <a:cs typeface="Arial"/>
              <a:sym typeface="Arial"/>
            </a:endParaRPr>
          </a:p>
          <a:p>
            <a:pPr marL="1371600" lvl="2" indent="-297894" algn="l" rtl="0">
              <a:lnSpc>
                <a:spcPct val="95000"/>
              </a:lnSpc>
              <a:spcBef>
                <a:spcPts val="0"/>
              </a:spcBef>
              <a:spcAft>
                <a:spcPts val="0"/>
              </a:spcAft>
              <a:buSzPts val="1091"/>
              <a:buFont typeface="Arial"/>
              <a:buChar char="■"/>
            </a:pPr>
            <a:r>
              <a:rPr lang="en" sz="1091" dirty="0">
                <a:highlight>
                  <a:srgbClr val="FFFFFF"/>
                </a:highlight>
                <a:latin typeface="Arial"/>
                <a:ea typeface="Arial"/>
                <a:cs typeface="Arial"/>
                <a:sym typeface="Arial"/>
              </a:rPr>
              <a:t>This resource type creates a Lambda layer version that contains library or runtime code needed by a Lambda function. When a serverless layer version is transformed, AWS SAM also transforms the logical ID of the resource so that old layer versions are not automatically deleted by AWS CloudFormation when the resource is updated.</a:t>
            </a:r>
            <a:endParaRPr sz="1091" dirty="0">
              <a:highlight>
                <a:srgbClr val="FFFFFF"/>
              </a:highlight>
              <a:latin typeface="Arial"/>
              <a:ea typeface="Arial"/>
              <a:cs typeface="Arial"/>
              <a:sym typeface="Arial"/>
            </a:endParaRPr>
          </a:p>
          <a:p>
            <a:pPr marL="914400" lvl="1" indent="-297894" algn="l" rtl="0">
              <a:lnSpc>
                <a:spcPct val="95000"/>
              </a:lnSpc>
              <a:spcBef>
                <a:spcPts val="0"/>
              </a:spcBef>
              <a:spcAft>
                <a:spcPts val="0"/>
              </a:spcAft>
              <a:buSzPts val="1091"/>
              <a:buFont typeface="Arial"/>
              <a:buChar char="○"/>
            </a:pPr>
            <a:r>
              <a:rPr lang="en" sz="1091" b="1" dirty="0">
                <a:highlight>
                  <a:srgbClr val="FFFFFF"/>
                </a:highlight>
                <a:latin typeface="Arial"/>
                <a:ea typeface="Arial"/>
                <a:cs typeface="Arial"/>
                <a:sym typeface="Arial"/>
              </a:rPr>
              <a:t>AWS::Serverless::</a:t>
            </a:r>
            <a:r>
              <a:rPr lang="en" sz="1091" b="1" dirty="0" err="1">
                <a:highlight>
                  <a:srgbClr val="FFFFFF"/>
                </a:highlight>
                <a:latin typeface="Arial"/>
                <a:ea typeface="Arial"/>
                <a:cs typeface="Arial"/>
                <a:sym typeface="Arial"/>
              </a:rPr>
              <a:t>SimpleTable</a:t>
            </a:r>
            <a:endParaRPr sz="1091" b="1" dirty="0">
              <a:highlight>
                <a:srgbClr val="FFFFFF"/>
              </a:highlight>
              <a:latin typeface="Arial"/>
              <a:ea typeface="Arial"/>
              <a:cs typeface="Arial"/>
              <a:sym typeface="Arial"/>
            </a:endParaRPr>
          </a:p>
          <a:p>
            <a:pPr marL="1371600" lvl="2" indent="-297894" algn="l" rtl="0">
              <a:lnSpc>
                <a:spcPct val="95000"/>
              </a:lnSpc>
              <a:spcBef>
                <a:spcPts val="0"/>
              </a:spcBef>
              <a:spcAft>
                <a:spcPts val="0"/>
              </a:spcAft>
              <a:buSzPts val="1091"/>
              <a:buFont typeface="Arial"/>
              <a:buChar char="■"/>
            </a:pPr>
            <a:r>
              <a:rPr lang="en" sz="1091" dirty="0">
                <a:highlight>
                  <a:srgbClr val="FFFFFF"/>
                </a:highlight>
                <a:latin typeface="Arial"/>
                <a:ea typeface="Arial"/>
                <a:cs typeface="Arial"/>
                <a:sym typeface="Arial"/>
              </a:rPr>
              <a:t>This resource type provides simple syntax for describing how to create DynamoDB tables.</a:t>
            </a:r>
            <a:endParaRPr sz="1091" dirty="0">
              <a:highlight>
                <a:srgbClr val="FFFFFF"/>
              </a:highlight>
              <a:latin typeface="Arial"/>
              <a:ea typeface="Arial"/>
              <a:cs typeface="Arial"/>
              <a:sym typeface="Arial"/>
            </a:endParaRPr>
          </a:p>
          <a:p>
            <a:pPr marL="0" lvl="0" indent="0" algn="l" rtl="0">
              <a:lnSpc>
                <a:spcPct val="95000"/>
              </a:lnSpc>
              <a:spcBef>
                <a:spcPts val="1100"/>
              </a:spcBef>
              <a:spcAft>
                <a:spcPts val="0"/>
              </a:spcAft>
              <a:buSzPts val="852"/>
              <a:buNone/>
            </a:pPr>
            <a:endParaRPr sz="1091" dirty="0">
              <a:highlight>
                <a:srgbClr val="FFFFFF"/>
              </a:highlight>
              <a:latin typeface="Arial"/>
              <a:ea typeface="Arial"/>
              <a:cs typeface="Arial"/>
              <a:sym typeface="Arial"/>
            </a:endParaRPr>
          </a:p>
          <a:p>
            <a:pPr marL="0" lvl="0" indent="0" algn="l" rtl="0">
              <a:lnSpc>
                <a:spcPct val="95000"/>
              </a:lnSpc>
              <a:spcBef>
                <a:spcPts val="1200"/>
              </a:spcBef>
              <a:spcAft>
                <a:spcPts val="1200"/>
              </a:spcAft>
              <a:buSzPts val="852"/>
              <a:buNone/>
            </a:pPr>
            <a:endParaRPr sz="1091" dirty="0">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E7A11-12F9-DCFA-2178-A2839C0DFEE3}"/>
              </a:ext>
            </a:extLst>
          </p:cNvPr>
          <p:cNvSpPr>
            <a:spLocks noGrp="1"/>
          </p:cNvSpPr>
          <p:nvPr>
            <p:ph type="title"/>
          </p:nvPr>
        </p:nvSpPr>
        <p:spPr>
          <a:xfrm>
            <a:off x="371640" y="59100"/>
            <a:ext cx="8399874" cy="526404"/>
          </a:xfrm>
        </p:spPr>
        <p:txBody>
          <a:bodyPr>
            <a:noAutofit/>
          </a:bodyPr>
          <a:lstStyle/>
          <a:p>
            <a:r>
              <a:rPr lang="en-CH" sz="2800" dirty="0">
                <a:latin typeface="+mj-lt"/>
              </a:rPr>
              <a:t>SAM Importants CLI Commands</a:t>
            </a:r>
          </a:p>
        </p:txBody>
      </p:sp>
      <p:sp>
        <p:nvSpPr>
          <p:cNvPr id="3" name="Text Placeholder 2">
            <a:extLst>
              <a:ext uri="{FF2B5EF4-FFF2-40B4-BE49-F238E27FC236}">
                <a16:creationId xmlns:a16="http://schemas.microsoft.com/office/drawing/2014/main" id="{7E56BAA6-8EB9-0806-023E-BB2B467D1EB1}"/>
              </a:ext>
            </a:extLst>
          </p:cNvPr>
          <p:cNvSpPr>
            <a:spLocks noGrp="1"/>
          </p:cNvSpPr>
          <p:nvPr>
            <p:ph type="body" idx="1"/>
          </p:nvPr>
        </p:nvSpPr>
        <p:spPr>
          <a:xfrm>
            <a:off x="42489" y="559037"/>
            <a:ext cx="2056576" cy="1245652"/>
          </a:xfrm>
        </p:spPr>
        <p:txBody>
          <a:bodyPr>
            <a:noAutofit/>
          </a:bodyPr>
          <a:lstStyle/>
          <a:p>
            <a:pPr marL="114300" indent="0">
              <a:buNone/>
            </a:pPr>
            <a:r>
              <a:rPr lang="en-GB" sz="1100" b="1" i="1" dirty="0" err="1">
                <a:solidFill>
                  <a:srgbClr val="242424"/>
                </a:solidFill>
                <a:effectLst/>
                <a:highlight>
                  <a:srgbClr val="FFFF00"/>
                </a:highlight>
                <a:latin typeface="+mj-lt"/>
              </a:rPr>
              <a:t>sam</a:t>
            </a:r>
            <a:r>
              <a:rPr lang="en-GB" sz="1100" b="1" i="1" dirty="0">
                <a:solidFill>
                  <a:srgbClr val="242424"/>
                </a:solidFill>
                <a:effectLst/>
                <a:highlight>
                  <a:srgbClr val="FFFF00"/>
                </a:highlight>
                <a:latin typeface="+mj-lt"/>
              </a:rPr>
              <a:t> </a:t>
            </a:r>
            <a:r>
              <a:rPr lang="en-GB" sz="1100" b="1" i="1" dirty="0" err="1">
                <a:solidFill>
                  <a:srgbClr val="242424"/>
                </a:solidFill>
                <a:effectLst/>
                <a:highlight>
                  <a:srgbClr val="FFFF00"/>
                </a:highlight>
                <a:latin typeface="+mj-lt"/>
              </a:rPr>
              <a:t>init</a:t>
            </a:r>
            <a:endParaRPr lang="en-GB" sz="1100" b="1" i="1" dirty="0">
              <a:solidFill>
                <a:srgbClr val="242424"/>
              </a:solidFill>
              <a:effectLst/>
              <a:highlight>
                <a:srgbClr val="FFFF00"/>
              </a:highlight>
              <a:latin typeface="+mj-lt"/>
            </a:endParaRPr>
          </a:p>
          <a:p>
            <a:pPr marL="114300" indent="0" algn="l">
              <a:buNone/>
            </a:pPr>
            <a:r>
              <a:rPr lang="en-GB" sz="1100" b="0" i="0" dirty="0">
                <a:solidFill>
                  <a:srgbClr val="242424"/>
                </a:solidFill>
                <a:effectLst/>
                <a:latin typeface="+mj-lt"/>
              </a:rPr>
              <a:t>The command generates a preconfigured AWS SAM template and example application code in the language that you choose.</a:t>
            </a:r>
            <a:endParaRPr lang="en-GB" sz="1100" i="1" dirty="0">
              <a:solidFill>
                <a:srgbClr val="242424"/>
              </a:solidFill>
              <a:latin typeface="+mj-lt"/>
            </a:endParaRPr>
          </a:p>
        </p:txBody>
      </p:sp>
      <p:sp>
        <p:nvSpPr>
          <p:cNvPr id="4" name="Text Placeholder 2">
            <a:extLst>
              <a:ext uri="{FF2B5EF4-FFF2-40B4-BE49-F238E27FC236}">
                <a16:creationId xmlns:a16="http://schemas.microsoft.com/office/drawing/2014/main" id="{D0F4473D-401E-5606-C326-B37F43C5A9FA}"/>
              </a:ext>
            </a:extLst>
          </p:cNvPr>
          <p:cNvSpPr txBox="1">
            <a:spLocks/>
          </p:cNvSpPr>
          <p:nvPr/>
        </p:nvSpPr>
        <p:spPr>
          <a:xfrm>
            <a:off x="1991711" y="582754"/>
            <a:ext cx="1863941" cy="9363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a:buFont typeface="Open Sans"/>
              <a:buNone/>
            </a:pPr>
            <a:r>
              <a:rPr lang="en-GB" sz="1100" b="1" i="1" dirty="0" err="1">
                <a:solidFill>
                  <a:srgbClr val="242424"/>
                </a:solidFill>
                <a:highlight>
                  <a:srgbClr val="FFFF00"/>
                </a:highlight>
                <a:latin typeface="+mj-lt"/>
              </a:rPr>
              <a:t>sam</a:t>
            </a:r>
            <a:r>
              <a:rPr lang="en-GB" sz="1100" b="1" i="1" dirty="0">
                <a:solidFill>
                  <a:srgbClr val="242424"/>
                </a:solidFill>
                <a:highlight>
                  <a:srgbClr val="FFFF00"/>
                </a:highlight>
                <a:latin typeface="+mj-lt"/>
              </a:rPr>
              <a:t> validate</a:t>
            </a:r>
          </a:p>
          <a:p>
            <a:pPr marL="114300" indent="0">
              <a:buFont typeface="Open Sans"/>
              <a:buNone/>
            </a:pPr>
            <a:r>
              <a:rPr lang="en-GB" sz="1100" b="0" i="0" dirty="0">
                <a:solidFill>
                  <a:srgbClr val="242424"/>
                </a:solidFill>
                <a:effectLst/>
                <a:latin typeface="+mj-lt"/>
              </a:rPr>
              <a:t>Verifies whether a Cloud Formation template is valid</a:t>
            </a:r>
            <a:r>
              <a:rPr lang="en-GB" sz="1100" dirty="0">
                <a:solidFill>
                  <a:srgbClr val="242424"/>
                </a:solidFill>
                <a:latin typeface="+mj-lt"/>
              </a:rPr>
              <a:t>.</a:t>
            </a:r>
            <a:endParaRPr lang="en-GB" sz="1100" i="1" dirty="0">
              <a:solidFill>
                <a:srgbClr val="242424"/>
              </a:solidFill>
              <a:latin typeface="+mj-lt"/>
            </a:endParaRPr>
          </a:p>
        </p:txBody>
      </p:sp>
      <p:sp>
        <p:nvSpPr>
          <p:cNvPr id="5" name="Text Placeholder 2">
            <a:extLst>
              <a:ext uri="{FF2B5EF4-FFF2-40B4-BE49-F238E27FC236}">
                <a16:creationId xmlns:a16="http://schemas.microsoft.com/office/drawing/2014/main" id="{07A47969-ECF9-4421-32BF-2EF9C5B66DD7}"/>
              </a:ext>
            </a:extLst>
          </p:cNvPr>
          <p:cNvSpPr txBox="1">
            <a:spLocks/>
          </p:cNvSpPr>
          <p:nvPr/>
        </p:nvSpPr>
        <p:spPr>
          <a:xfrm>
            <a:off x="3883431" y="580662"/>
            <a:ext cx="4419599" cy="10924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a:buFont typeface="Open Sans"/>
              <a:buNone/>
            </a:pPr>
            <a:r>
              <a:rPr lang="en-GB" sz="1100" b="1" i="1" dirty="0" err="1">
                <a:solidFill>
                  <a:srgbClr val="242424"/>
                </a:solidFill>
                <a:highlight>
                  <a:srgbClr val="FFFF00"/>
                </a:highlight>
                <a:latin typeface="+mj-lt"/>
              </a:rPr>
              <a:t>sam</a:t>
            </a:r>
            <a:r>
              <a:rPr lang="en-GB" sz="1100" b="1" i="1" dirty="0">
                <a:solidFill>
                  <a:srgbClr val="242424"/>
                </a:solidFill>
                <a:highlight>
                  <a:srgbClr val="FFFF00"/>
                </a:highlight>
                <a:latin typeface="+mj-lt"/>
              </a:rPr>
              <a:t> </a:t>
            </a:r>
            <a:r>
              <a:rPr lang="ru-RU" sz="1100" b="1" i="1" dirty="0" err="1">
                <a:solidFill>
                  <a:srgbClr val="242424"/>
                </a:solidFill>
                <a:highlight>
                  <a:srgbClr val="FFFF00"/>
                </a:highlight>
                <a:latin typeface="+mj-lt"/>
              </a:rPr>
              <a:t>b</a:t>
            </a:r>
            <a:r>
              <a:rPr lang="en-GB" sz="1100" b="1" i="1" dirty="0" err="1">
                <a:solidFill>
                  <a:srgbClr val="242424"/>
                </a:solidFill>
                <a:highlight>
                  <a:srgbClr val="FFFF00"/>
                </a:highlight>
                <a:latin typeface="+mj-lt"/>
              </a:rPr>
              <a:t>uild</a:t>
            </a:r>
            <a:endParaRPr lang="en-GB" sz="1100" b="1" i="1" dirty="0">
              <a:solidFill>
                <a:srgbClr val="242424"/>
              </a:solidFill>
              <a:highlight>
                <a:srgbClr val="FFFF00"/>
              </a:highlight>
              <a:latin typeface="+mj-lt"/>
            </a:endParaRPr>
          </a:p>
          <a:p>
            <a:pPr marL="114300" indent="0">
              <a:buFont typeface="Open Sans"/>
              <a:buNone/>
            </a:pPr>
            <a:r>
              <a:rPr lang="en-GB" sz="1100" b="0" i="0" dirty="0" err="1">
                <a:solidFill>
                  <a:srgbClr val="242424"/>
                </a:solidFill>
                <a:effectLst/>
                <a:latin typeface="+mj-lt"/>
              </a:rPr>
              <a:t>sam</a:t>
            </a:r>
            <a:r>
              <a:rPr lang="en-GB" sz="1100" b="0" i="0" dirty="0">
                <a:solidFill>
                  <a:srgbClr val="242424"/>
                </a:solidFill>
                <a:effectLst/>
                <a:latin typeface="+mj-lt"/>
              </a:rPr>
              <a:t> build command to prepare your serverless application for local testing or deploying to the AWS Cloud. This command creates a .</a:t>
            </a:r>
            <a:r>
              <a:rPr lang="en-GB" sz="1100" b="0" i="0" dirty="0" err="1">
                <a:solidFill>
                  <a:srgbClr val="242424"/>
                </a:solidFill>
                <a:effectLst/>
                <a:latin typeface="+mj-lt"/>
              </a:rPr>
              <a:t>aws-sam</a:t>
            </a:r>
            <a:r>
              <a:rPr lang="en-GB" sz="1100" b="0" i="0" dirty="0">
                <a:solidFill>
                  <a:srgbClr val="242424"/>
                </a:solidFill>
                <a:effectLst/>
                <a:latin typeface="+mj-lt"/>
              </a:rPr>
              <a:t> directory that structures your application in a format and location that </a:t>
            </a:r>
            <a:r>
              <a:rPr lang="en-GB" sz="1100" b="0" i="0" dirty="0" err="1">
                <a:solidFill>
                  <a:srgbClr val="242424"/>
                </a:solidFill>
                <a:effectLst/>
                <a:latin typeface="+mj-lt"/>
              </a:rPr>
              <a:t>sam</a:t>
            </a:r>
            <a:r>
              <a:rPr lang="en-GB" sz="1100" b="0" i="0" dirty="0">
                <a:solidFill>
                  <a:srgbClr val="242424"/>
                </a:solidFill>
                <a:effectLst/>
                <a:latin typeface="+mj-lt"/>
              </a:rPr>
              <a:t> local and </a:t>
            </a:r>
            <a:r>
              <a:rPr lang="en-GB" sz="1100" b="0" i="0" dirty="0" err="1">
                <a:solidFill>
                  <a:srgbClr val="242424"/>
                </a:solidFill>
                <a:effectLst/>
                <a:latin typeface="+mj-lt"/>
              </a:rPr>
              <a:t>sam</a:t>
            </a:r>
            <a:r>
              <a:rPr lang="en-GB" sz="1100" b="0" i="0" dirty="0">
                <a:solidFill>
                  <a:srgbClr val="242424"/>
                </a:solidFill>
                <a:effectLst/>
                <a:latin typeface="+mj-lt"/>
              </a:rPr>
              <a:t> deploy require.</a:t>
            </a:r>
            <a:endParaRPr lang="en-GB" sz="1100" i="1" dirty="0">
              <a:solidFill>
                <a:srgbClr val="242424"/>
              </a:solidFill>
              <a:latin typeface="+mj-lt"/>
            </a:endParaRPr>
          </a:p>
        </p:txBody>
      </p:sp>
      <p:sp>
        <p:nvSpPr>
          <p:cNvPr id="7" name="Text Placeholder 2">
            <a:extLst>
              <a:ext uri="{FF2B5EF4-FFF2-40B4-BE49-F238E27FC236}">
                <a16:creationId xmlns:a16="http://schemas.microsoft.com/office/drawing/2014/main" id="{523A32E1-8A01-671D-1F3C-A6B1F9462317}"/>
              </a:ext>
            </a:extLst>
          </p:cNvPr>
          <p:cNvSpPr txBox="1">
            <a:spLocks/>
          </p:cNvSpPr>
          <p:nvPr/>
        </p:nvSpPr>
        <p:spPr>
          <a:xfrm>
            <a:off x="-3606" y="3400920"/>
            <a:ext cx="1784366" cy="14784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a:buFont typeface="Open Sans"/>
              <a:buNone/>
            </a:pPr>
            <a:r>
              <a:rPr lang="en-GB" sz="1000" b="1" i="1" dirty="0" err="1">
                <a:solidFill>
                  <a:srgbClr val="242424"/>
                </a:solidFill>
                <a:effectLst/>
                <a:highlight>
                  <a:srgbClr val="FFFF00"/>
                </a:highlight>
                <a:latin typeface="+mj-lt"/>
              </a:rPr>
              <a:t>sam</a:t>
            </a:r>
            <a:r>
              <a:rPr lang="en-GB" sz="1000" b="1" i="1" dirty="0">
                <a:solidFill>
                  <a:srgbClr val="242424"/>
                </a:solidFill>
                <a:effectLst/>
                <a:highlight>
                  <a:srgbClr val="FFFF00"/>
                </a:highlight>
                <a:latin typeface="+mj-lt"/>
              </a:rPr>
              <a:t> local invoke</a:t>
            </a:r>
            <a:endParaRPr lang="ru-RU" sz="1000" b="1" i="1" dirty="0">
              <a:solidFill>
                <a:srgbClr val="242424"/>
              </a:solidFill>
              <a:effectLst/>
              <a:highlight>
                <a:srgbClr val="FFFF00"/>
              </a:highlight>
              <a:latin typeface="+mj-lt"/>
            </a:endParaRPr>
          </a:p>
          <a:p>
            <a:pPr marL="114300" indent="0">
              <a:buFont typeface="Open Sans"/>
              <a:buNone/>
            </a:pPr>
            <a:r>
              <a:rPr lang="en-GB" sz="1000" b="0" i="0" dirty="0">
                <a:solidFill>
                  <a:srgbClr val="242424"/>
                </a:solidFill>
                <a:effectLst/>
                <a:latin typeface="+mj-lt"/>
              </a:rPr>
              <a:t>Invokes a local Lambda function once and quits after invocation completes. Useful for quick development and testing.</a:t>
            </a:r>
            <a:endParaRPr lang="en-GB" sz="1000" i="1" dirty="0">
              <a:solidFill>
                <a:srgbClr val="242424"/>
              </a:solidFill>
              <a:latin typeface="+mj-lt"/>
            </a:endParaRPr>
          </a:p>
        </p:txBody>
      </p:sp>
      <p:sp>
        <p:nvSpPr>
          <p:cNvPr id="8" name="Text Placeholder 2">
            <a:extLst>
              <a:ext uri="{FF2B5EF4-FFF2-40B4-BE49-F238E27FC236}">
                <a16:creationId xmlns:a16="http://schemas.microsoft.com/office/drawing/2014/main" id="{FA2785C0-2F0D-31B1-7232-347AB26AD108}"/>
              </a:ext>
            </a:extLst>
          </p:cNvPr>
          <p:cNvSpPr txBox="1">
            <a:spLocks/>
          </p:cNvSpPr>
          <p:nvPr/>
        </p:nvSpPr>
        <p:spPr>
          <a:xfrm>
            <a:off x="1703749" y="3338812"/>
            <a:ext cx="2239581" cy="1491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a:buFont typeface="Open Sans"/>
              <a:buNone/>
            </a:pPr>
            <a:r>
              <a:rPr lang="en-GB" sz="1100" b="1" i="1" dirty="0" err="1">
                <a:solidFill>
                  <a:srgbClr val="242424"/>
                </a:solidFill>
                <a:highlight>
                  <a:srgbClr val="FFFF00"/>
                </a:highlight>
                <a:latin typeface="+mj-lt"/>
              </a:rPr>
              <a:t>sam</a:t>
            </a:r>
            <a:r>
              <a:rPr lang="en-GB" sz="1100" i="1" dirty="0">
                <a:solidFill>
                  <a:srgbClr val="242424"/>
                </a:solidFill>
                <a:highlight>
                  <a:srgbClr val="FFFF00"/>
                </a:highlight>
                <a:latin typeface="+mj-lt"/>
              </a:rPr>
              <a:t> </a:t>
            </a:r>
            <a:r>
              <a:rPr lang="en-GB" sz="1100" b="1" i="1" dirty="0">
                <a:solidFill>
                  <a:srgbClr val="242424"/>
                </a:solidFill>
                <a:effectLst/>
                <a:highlight>
                  <a:srgbClr val="FFFF00"/>
                </a:highlight>
                <a:latin typeface="+mj-lt"/>
              </a:rPr>
              <a:t>local start-</a:t>
            </a:r>
            <a:r>
              <a:rPr lang="en-GB" sz="1100" b="1" i="1" dirty="0" err="1">
                <a:solidFill>
                  <a:srgbClr val="242424"/>
                </a:solidFill>
                <a:effectLst/>
                <a:highlight>
                  <a:srgbClr val="FFFF00"/>
                </a:highlight>
                <a:latin typeface="+mj-lt"/>
              </a:rPr>
              <a:t>api</a:t>
            </a:r>
            <a:endParaRPr lang="en-GB" sz="1100" i="1" dirty="0">
              <a:solidFill>
                <a:srgbClr val="242424"/>
              </a:solidFill>
              <a:highlight>
                <a:srgbClr val="FFFF00"/>
              </a:highlight>
              <a:latin typeface="+mj-lt"/>
            </a:endParaRPr>
          </a:p>
          <a:p>
            <a:pPr marL="114300" indent="0">
              <a:buFont typeface="Open Sans"/>
              <a:buNone/>
            </a:pPr>
            <a:r>
              <a:rPr lang="en-GB" sz="1100" b="0" i="0" dirty="0">
                <a:solidFill>
                  <a:srgbClr val="242424"/>
                </a:solidFill>
                <a:effectLst/>
                <a:latin typeface="+mj-lt"/>
              </a:rPr>
              <a:t>Run your serverless application locally, easy for quick development and testing. This command creates a local HTTP server that hosts all of your functions.</a:t>
            </a:r>
            <a:endParaRPr lang="en-GB" sz="1100" i="1" dirty="0">
              <a:solidFill>
                <a:srgbClr val="242424"/>
              </a:solidFill>
              <a:latin typeface="+mj-lt"/>
            </a:endParaRPr>
          </a:p>
        </p:txBody>
      </p:sp>
      <p:sp>
        <p:nvSpPr>
          <p:cNvPr id="9" name="Text Placeholder 2">
            <a:extLst>
              <a:ext uri="{FF2B5EF4-FFF2-40B4-BE49-F238E27FC236}">
                <a16:creationId xmlns:a16="http://schemas.microsoft.com/office/drawing/2014/main" id="{B40534FF-EF28-4DA7-DF58-4334E28E9030}"/>
              </a:ext>
            </a:extLst>
          </p:cNvPr>
          <p:cNvSpPr txBox="1">
            <a:spLocks/>
          </p:cNvSpPr>
          <p:nvPr/>
        </p:nvSpPr>
        <p:spPr>
          <a:xfrm>
            <a:off x="3837336" y="3493702"/>
            <a:ext cx="2468262" cy="1445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a:buFont typeface="Open Sans"/>
              <a:buNone/>
            </a:pPr>
            <a:r>
              <a:rPr lang="en-GB" sz="1100" b="1" i="1" dirty="0" err="1">
                <a:solidFill>
                  <a:srgbClr val="242424"/>
                </a:solidFill>
                <a:highlight>
                  <a:srgbClr val="FFFF00"/>
                </a:highlight>
                <a:latin typeface="+mj-lt"/>
              </a:rPr>
              <a:t>sam</a:t>
            </a:r>
            <a:r>
              <a:rPr lang="en-GB" sz="1100" i="1" dirty="0">
                <a:solidFill>
                  <a:srgbClr val="242424"/>
                </a:solidFill>
                <a:highlight>
                  <a:srgbClr val="FFFF00"/>
                </a:highlight>
                <a:latin typeface="+mj-lt"/>
              </a:rPr>
              <a:t> </a:t>
            </a:r>
            <a:r>
              <a:rPr lang="en-GB" sz="1100" b="1" i="1" dirty="0">
                <a:solidFill>
                  <a:srgbClr val="242424"/>
                </a:solidFill>
                <a:effectLst/>
                <a:highlight>
                  <a:srgbClr val="FFFF00"/>
                </a:highlight>
                <a:latin typeface="+mj-lt"/>
              </a:rPr>
              <a:t>local start-lambda</a:t>
            </a:r>
            <a:endParaRPr lang="en-GB" sz="1100" i="1" dirty="0">
              <a:solidFill>
                <a:srgbClr val="242424"/>
              </a:solidFill>
              <a:highlight>
                <a:srgbClr val="FFFF00"/>
              </a:highlight>
              <a:latin typeface="+mj-lt"/>
            </a:endParaRPr>
          </a:p>
          <a:p>
            <a:pPr marL="114300" indent="0">
              <a:buFont typeface="Open Sans"/>
              <a:buNone/>
            </a:pPr>
            <a:r>
              <a:rPr lang="en-GB" sz="1100" b="0" i="0" dirty="0">
                <a:solidFill>
                  <a:srgbClr val="242424"/>
                </a:solidFill>
                <a:effectLst/>
                <a:latin typeface="+mj-lt"/>
              </a:rPr>
              <a:t>This command starts a Lambda function locally as a local endpoint that serves AWS Lambda. start-</a:t>
            </a:r>
            <a:r>
              <a:rPr lang="en-GB" sz="1100" b="0" i="0" dirty="0" err="1">
                <a:solidFill>
                  <a:srgbClr val="242424"/>
                </a:solidFill>
                <a:effectLst/>
                <a:latin typeface="+mj-lt"/>
              </a:rPr>
              <a:t>api</a:t>
            </a:r>
            <a:r>
              <a:rPr lang="en-GB" sz="1100" b="0" i="0" dirty="0">
                <a:solidFill>
                  <a:srgbClr val="242424"/>
                </a:solidFill>
                <a:effectLst/>
                <a:latin typeface="+mj-lt"/>
              </a:rPr>
              <a:t> command starts all functions in the the directory, this command starts just specified function.</a:t>
            </a:r>
            <a:endParaRPr lang="en-GB" sz="1100" i="1" dirty="0">
              <a:solidFill>
                <a:srgbClr val="242424"/>
              </a:solidFill>
              <a:latin typeface="+mj-lt"/>
            </a:endParaRPr>
          </a:p>
        </p:txBody>
      </p:sp>
      <p:sp>
        <p:nvSpPr>
          <p:cNvPr id="12" name="Text Placeholder 2">
            <a:extLst>
              <a:ext uri="{FF2B5EF4-FFF2-40B4-BE49-F238E27FC236}">
                <a16:creationId xmlns:a16="http://schemas.microsoft.com/office/drawing/2014/main" id="{0F97C7C4-2F03-522A-6C78-BE2D9DA0ABE1}"/>
              </a:ext>
            </a:extLst>
          </p:cNvPr>
          <p:cNvSpPr txBox="1">
            <a:spLocks/>
          </p:cNvSpPr>
          <p:nvPr/>
        </p:nvSpPr>
        <p:spPr>
          <a:xfrm>
            <a:off x="5999906" y="1878138"/>
            <a:ext cx="2771608" cy="1523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a:buFont typeface="Open Sans"/>
              <a:buNone/>
            </a:pPr>
            <a:r>
              <a:rPr lang="en-GB" sz="1100" b="1" i="1" dirty="0" err="1">
                <a:solidFill>
                  <a:srgbClr val="242424"/>
                </a:solidFill>
                <a:highlight>
                  <a:srgbClr val="FFFF00"/>
                </a:highlight>
                <a:latin typeface="+mj-lt"/>
              </a:rPr>
              <a:t>sam</a:t>
            </a:r>
            <a:r>
              <a:rPr lang="en-GB" sz="1100" i="1" dirty="0">
                <a:solidFill>
                  <a:srgbClr val="242424"/>
                </a:solidFill>
                <a:highlight>
                  <a:srgbClr val="FFFF00"/>
                </a:highlight>
                <a:latin typeface="+mj-lt"/>
              </a:rPr>
              <a:t> </a:t>
            </a:r>
            <a:r>
              <a:rPr lang="en-GB" sz="1100" b="1" i="1" dirty="0">
                <a:solidFill>
                  <a:srgbClr val="242424"/>
                </a:solidFill>
                <a:effectLst/>
                <a:highlight>
                  <a:srgbClr val="FFFF00"/>
                </a:highlight>
                <a:latin typeface="+mj-lt"/>
              </a:rPr>
              <a:t>local generate-event</a:t>
            </a:r>
            <a:br>
              <a:rPr lang="en-GB" sz="1100" b="1" i="1" dirty="0">
                <a:solidFill>
                  <a:srgbClr val="242424"/>
                </a:solidFill>
                <a:effectLst/>
                <a:latin typeface="+mj-lt"/>
              </a:rPr>
            </a:br>
            <a:endParaRPr lang="en-GB" sz="1100" i="1" dirty="0">
              <a:solidFill>
                <a:srgbClr val="242424"/>
              </a:solidFill>
              <a:highlight>
                <a:srgbClr val="FFFF00"/>
              </a:highlight>
              <a:latin typeface="+mj-lt"/>
            </a:endParaRPr>
          </a:p>
          <a:p>
            <a:pPr marL="114300" indent="0">
              <a:buFont typeface="Open Sans"/>
              <a:buNone/>
            </a:pPr>
            <a:r>
              <a:rPr lang="en-GB" sz="1000" b="0" i="0" dirty="0">
                <a:solidFill>
                  <a:srgbClr val="242424"/>
                </a:solidFill>
                <a:effectLst/>
                <a:latin typeface="+mj-lt"/>
              </a:rPr>
              <a:t>Generates sample payloads from different event sources, such as Amazon S3, Amazon API Gateway, and Amazon SNS. This payload can be used to test the lambda function locally or on AWS cloud environment.</a:t>
            </a:r>
            <a:endParaRPr lang="en-GB" sz="1000" i="1" dirty="0">
              <a:solidFill>
                <a:srgbClr val="242424"/>
              </a:solidFill>
              <a:latin typeface="+mj-lt"/>
            </a:endParaRPr>
          </a:p>
        </p:txBody>
      </p:sp>
      <p:sp>
        <p:nvSpPr>
          <p:cNvPr id="13" name="Text Placeholder 2">
            <a:extLst>
              <a:ext uri="{FF2B5EF4-FFF2-40B4-BE49-F238E27FC236}">
                <a16:creationId xmlns:a16="http://schemas.microsoft.com/office/drawing/2014/main" id="{5F164416-8B61-47CA-022C-D9E77AC9D3DB}"/>
              </a:ext>
            </a:extLst>
          </p:cNvPr>
          <p:cNvSpPr txBox="1">
            <a:spLocks/>
          </p:cNvSpPr>
          <p:nvPr/>
        </p:nvSpPr>
        <p:spPr>
          <a:xfrm>
            <a:off x="6272116" y="3564580"/>
            <a:ext cx="2804317" cy="13579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a:buFont typeface="Open Sans"/>
              <a:buNone/>
            </a:pPr>
            <a:r>
              <a:rPr lang="en-GB" sz="1100" b="1" i="1" dirty="0" err="1">
                <a:solidFill>
                  <a:srgbClr val="242424"/>
                </a:solidFill>
                <a:highlight>
                  <a:srgbClr val="FFFF00"/>
                </a:highlight>
                <a:latin typeface="+mj-lt"/>
              </a:rPr>
              <a:t>sam</a:t>
            </a:r>
            <a:r>
              <a:rPr lang="en-GB" sz="1100" i="1" dirty="0">
                <a:solidFill>
                  <a:srgbClr val="242424"/>
                </a:solidFill>
                <a:highlight>
                  <a:srgbClr val="FFFF00"/>
                </a:highlight>
                <a:latin typeface="+mj-lt"/>
              </a:rPr>
              <a:t> </a:t>
            </a:r>
            <a:r>
              <a:rPr lang="en-GB" sz="1100" b="1" i="1" dirty="0">
                <a:solidFill>
                  <a:srgbClr val="242424"/>
                </a:solidFill>
                <a:effectLst/>
                <a:highlight>
                  <a:srgbClr val="FFFF00"/>
                </a:highlight>
                <a:latin typeface="+mj-lt"/>
              </a:rPr>
              <a:t>logs</a:t>
            </a:r>
            <a:endParaRPr lang="en-GB" sz="1100" i="1" dirty="0">
              <a:solidFill>
                <a:srgbClr val="242424"/>
              </a:solidFill>
              <a:highlight>
                <a:srgbClr val="FFFF00"/>
              </a:highlight>
              <a:latin typeface="+mj-lt"/>
            </a:endParaRPr>
          </a:p>
          <a:p>
            <a:pPr marL="114300" indent="0">
              <a:buFont typeface="Open Sans"/>
              <a:buNone/>
            </a:pPr>
            <a:r>
              <a:rPr lang="en-GB" sz="1100" b="0" i="0" dirty="0">
                <a:solidFill>
                  <a:srgbClr val="242424"/>
                </a:solidFill>
                <a:effectLst/>
                <a:latin typeface="+mj-lt"/>
              </a:rPr>
              <a:t>Use this command to fetch logs generated by your Lambda function to help with testing and debugging your application after you’ve deployed it to the AWS Cloud.</a:t>
            </a:r>
            <a:endParaRPr lang="en-GB" sz="1100" i="1" dirty="0">
              <a:solidFill>
                <a:srgbClr val="242424"/>
              </a:solidFill>
              <a:latin typeface="+mj-lt"/>
            </a:endParaRPr>
          </a:p>
        </p:txBody>
      </p:sp>
      <p:sp>
        <p:nvSpPr>
          <p:cNvPr id="14" name="Text Placeholder 2">
            <a:extLst>
              <a:ext uri="{FF2B5EF4-FFF2-40B4-BE49-F238E27FC236}">
                <a16:creationId xmlns:a16="http://schemas.microsoft.com/office/drawing/2014/main" id="{B272BEBA-4F70-9D0B-3376-0EB75B1FA05B}"/>
              </a:ext>
            </a:extLst>
          </p:cNvPr>
          <p:cNvSpPr txBox="1">
            <a:spLocks/>
          </p:cNvSpPr>
          <p:nvPr/>
        </p:nvSpPr>
        <p:spPr>
          <a:xfrm>
            <a:off x="27628" y="1872528"/>
            <a:ext cx="1863941" cy="14008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a:buFont typeface="Open Sans"/>
              <a:buNone/>
            </a:pPr>
            <a:r>
              <a:rPr lang="en-GB" sz="1100" b="1" i="1" dirty="0" err="1">
                <a:solidFill>
                  <a:srgbClr val="242424"/>
                </a:solidFill>
                <a:highlight>
                  <a:srgbClr val="FFFF00"/>
                </a:highlight>
                <a:latin typeface="+mj-lt"/>
              </a:rPr>
              <a:t>sam</a:t>
            </a:r>
            <a:r>
              <a:rPr lang="en-GB" sz="1100" b="1" i="1" dirty="0">
                <a:solidFill>
                  <a:srgbClr val="242424"/>
                </a:solidFill>
                <a:highlight>
                  <a:srgbClr val="FFFF00"/>
                </a:highlight>
                <a:latin typeface="+mj-lt"/>
              </a:rPr>
              <a:t> </a:t>
            </a:r>
            <a:r>
              <a:rPr lang="en-GB" sz="1100" b="1" i="1" dirty="0">
                <a:solidFill>
                  <a:srgbClr val="242424"/>
                </a:solidFill>
                <a:effectLst/>
                <a:highlight>
                  <a:srgbClr val="FFFF00"/>
                </a:highlight>
                <a:latin typeface="+mj-lt"/>
              </a:rPr>
              <a:t>package</a:t>
            </a:r>
            <a:endParaRPr lang="en-GB" sz="1100" b="1" i="1" dirty="0">
              <a:solidFill>
                <a:srgbClr val="242424"/>
              </a:solidFill>
              <a:highlight>
                <a:srgbClr val="FFFF00"/>
              </a:highlight>
              <a:latin typeface="+mj-lt"/>
            </a:endParaRPr>
          </a:p>
          <a:p>
            <a:pPr marL="114300" indent="0">
              <a:buFont typeface="Open Sans"/>
              <a:buNone/>
            </a:pPr>
            <a:r>
              <a:rPr lang="en-GB" sz="1000" b="0" i="0" dirty="0">
                <a:solidFill>
                  <a:srgbClr val="242424"/>
                </a:solidFill>
                <a:effectLst/>
                <a:latin typeface="+mj-lt"/>
              </a:rPr>
              <a:t>Use this command to bundle your application code and dependencies into a “deployment package” that’s needed in order to upload to the AWS Cloud.</a:t>
            </a:r>
            <a:endParaRPr lang="en-GB" sz="1000" i="1" dirty="0">
              <a:solidFill>
                <a:srgbClr val="242424"/>
              </a:solidFill>
              <a:latin typeface="+mj-lt"/>
            </a:endParaRPr>
          </a:p>
        </p:txBody>
      </p:sp>
      <p:sp>
        <p:nvSpPr>
          <p:cNvPr id="15" name="Text Placeholder 2">
            <a:extLst>
              <a:ext uri="{FF2B5EF4-FFF2-40B4-BE49-F238E27FC236}">
                <a16:creationId xmlns:a16="http://schemas.microsoft.com/office/drawing/2014/main" id="{24D4DFB3-6E1D-8780-13F0-1429B6D0EC5A}"/>
              </a:ext>
            </a:extLst>
          </p:cNvPr>
          <p:cNvSpPr txBox="1">
            <a:spLocks/>
          </p:cNvSpPr>
          <p:nvPr/>
        </p:nvSpPr>
        <p:spPr>
          <a:xfrm>
            <a:off x="1826855" y="1677382"/>
            <a:ext cx="2056576" cy="1738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a:buFont typeface="Open Sans"/>
              <a:buNone/>
            </a:pPr>
            <a:r>
              <a:rPr lang="en-GB" sz="1000" b="1" i="1" dirty="0" err="1">
                <a:solidFill>
                  <a:srgbClr val="242424"/>
                </a:solidFill>
                <a:highlight>
                  <a:srgbClr val="FFFF00"/>
                </a:highlight>
                <a:latin typeface="+mj-lt"/>
              </a:rPr>
              <a:t>sam</a:t>
            </a:r>
            <a:r>
              <a:rPr lang="en-GB" sz="1000" i="1" dirty="0">
                <a:solidFill>
                  <a:srgbClr val="242424"/>
                </a:solidFill>
                <a:highlight>
                  <a:srgbClr val="FFFF00"/>
                </a:highlight>
                <a:latin typeface="+mj-lt"/>
              </a:rPr>
              <a:t> </a:t>
            </a:r>
            <a:r>
              <a:rPr lang="en-GB" sz="1000" b="1" i="1" dirty="0">
                <a:solidFill>
                  <a:srgbClr val="242424"/>
                </a:solidFill>
                <a:highlight>
                  <a:srgbClr val="FFFF00"/>
                </a:highlight>
                <a:latin typeface="+mj-lt"/>
              </a:rPr>
              <a:t>deploy</a:t>
            </a:r>
            <a:endParaRPr lang="en-GB" sz="1000" i="1" dirty="0">
              <a:solidFill>
                <a:srgbClr val="242424"/>
              </a:solidFill>
              <a:highlight>
                <a:srgbClr val="FFFF00"/>
              </a:highlight>
              <a:latin typeface="+mj-lt"/>
            </a:endParaRPr>
          </a:p>
          <a:p>
            <a:pPr marL="114300" indent="0" algn="l">
              <a:buNone/>
            </a:pPr>
            <a:r>
              <a:rPr lang="en-GB" sz="1000" b="0" i="0" dirty="0">
                <a:solidFill>
                  <a:srgbClr val="242424"/>
                </a:solidFill>
                <a:effectLst/>
                <a:latin typeface="+mj-lt"/>
              </a:rPr>
              <a:t>Use this command to deploy your serverless application to the AWS Cloud. It creates the AWS resources and sets permissions and other configurations that are defined in the AWS SAM template.</a:t>
            </a:r>
          </a:p>
          <a:p>
            <a:pPr marL="114300" indent="0">
              <a:buNone/>
            </a:pPr>
            <a:endParaRPr lang="en-GB" sz="1000" dirty="0">
              <a:effectLst/>
              <a:latin typeface="+mj-lt"/>
            </a:endParaRPr>
          </a:p>
        </p:txBody>
      </p:sp>
      <p:sp>
        <p:nvSpPr>
          <p:cNvPr id="16" name="Text Placeholder 2">
            <a:extLst>
              <a:ext uri="{FF2B5EF4-FFF2-40B4-BE49-F238E27FC236}">
                <a16:creationId xmlns:a16="http://schemas.microsoft.com/office/drawing/2014/main" id="{D8C3BD26-A2E5-99E5-2679-CD4697F36A6C}"/>
              </a:ext>
            </a:extLst>
          </p:cNvPr>
          <p:cNvSpPr txBox="1">
            <a:spLocks/>
          </p:cNvSpPr>
          <p:nvPr/>
        </p:nvSpPr>
        <p:spPr>
          <a:xfrm>
            <a:off x="3943330" y="1891029"/>
            <a:ext cx="1863941" cy="15793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a:buFont typeface="Open Sans"/>
              <a:buNone/>
            </a:pPr>
            <a:r>
              <a:rPr lang="en-GB" sz="1100" b="1" i="1" dirty="0" err="1">
                <a:solidFill>
                  <a:srgbClr val="242424"/>
                </a:solidFill>
                <a:highlight>
                  <a:srgbClr val="FFFF00"/>
                </a:highlight>
                <a:latin typeface="+mj-lt"/>
              </a:rPr>
              <a:t>sam</a:t>
            </a:r>
            <a:r>
              <a:rPr lang="en-GB" sz="1100" i="1" dirty="0">
                <a:solidFill>
                  <a:srgbClr val="242424"/>
                </a:solidFill>
                <a:highlight>
                  <a:srgbClr val="FFFF00"/>
                </a:highlight>
                <a:latin typeface="+mj-lt"/>
              </a:rPr>
              <a:t> </a:t>
            </a:r>
            <a:r>
              <a:rPr lang="en-GB" sz="1100" b="1" i="1" dirty="0">
                <a:solidFill>
                  <a:srgbClr val="242424"/>
                </a:solidFill>
                <a:effectLst/>
                <a:highlight>
                  <a:srgbClr val="FFFF00"/>
                </a:highlight>
                <a:latin typeface="+mj-lt"/>
              </a:rPr>
              <a:t>publish</a:t>
            </a:r>
            <a:endParaRPr lang="en-GB" sz="1100" i="1" dirty="0">
              <a:solidFill>
                <a:srgbClr val="242424"/>
              </a:solidFill>
              <a:highlight>
                <a:srgbClr val="FFFF00"/>
              </a:highlight>
              <a:latin typeface="+mj-lt"/>
            </a:endParaRPr>
          </a:p>
          <a:p>
            <a:pPr marL="114300" indent="0" algn="l">
              <a:buNone/>
            </a:pPr>
            <a:r>
              <a:rPr lang="en-GB" sz="1000" b="0" i="0" dirty="0">
                <a:solidFill>
                  <a:srgbClr val="242424"/>
                </a:solidFill>
                <a:effectLst/>
                <a:latin typeface="+mj-lt"/>
              </a:rPr>
              <a:t>Publish an AWS SAM application to the AWS Serverless Application Repository to share them publicly with the community or privately within your team or across your organization.</a:t>
            </a:r>
          </a:p>
          <a:p>
            <a:pPr marL="114300" indent="0" algn="l">
              <a:buNone/>
            </a:pPr>
            <a:endParaRPr lang="en-GB" sz="1100" b="0" i="0" dirty="0">
              <a:effectLst/>
              <a:latin typeface="+mj-lt"/>
            </a:endParaRPr>
          </a:p>
        </p:txBody>
      </p:sp>
    </p:spTree>
    <p:extLst>
      <p:ext uri="{BB962C8B-B14F-4D97-AF65-F5344CB8AC3E}">
        <p14:creationId xmlns:p14="http://schemas.microsoft.com/office/powerpoint/2010/main" val="24013054"/>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2272</Words>
  <Application>Microsoft Macintosh PowerPoint</Application>
  <PresentationFormat>On-screen Show (16:9)</PresentationFormat>
  <Paragraphs>95</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Economica</vt:lpstr>
      <vt:lpstr>Open Sans</vt:lpstr>
      <vt:lpstr>Arial</vt:lpstr>
      <vt:lpstr>Luxe</vt:lpstr>
      <vt:lpstr>SAM</vt:lpstr>
      <vt:lpstr>What is the AWS Serverless Application Model?</vt:lpstr>
      <vt:lpstr>Benefits of using AWS SAM</vt:lpstr>
      <vt:lpstr>AWS SAM template anatomy</vt:lpstr>
      <vt:lpstr>Template sections</vt:lpstr>
      <vt:lpstr>Template sections</vt:lpstr>
      <vt:lpstr>Publishing serverless applications using the AWS SAM CLI</vt:lpstr>
      <vt:lpstr>SAM Importants</vt:lpstr>
      <vt:lpstr>SAM Importants CLI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dc:title>
  <cp:lastModifiedBy>Ilya Chakun</cp:lastModifiedBy>
  <cp:revision>2</cp:revision>
  <dcterms:modified xsi:type="dcterms:W3CDTF">2023-08-30T15:02:48Z</dcterms:modified>
</cp:coreProperties>
</file>