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5143500" cx="9144000"/>
  <p:notesSz cx="6858000" cy="9144000"/>
  <p:embeddedFontLst>
    <p:embeddedFont>
      <p:font typeface="Economica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Economica-bold.fntdata"/><Relationship Id="rId52" Type="http://schemas.openxmlformats.org/officeDocument/2006/relationships/font" Target="fonts/Economica-regular.fntdata"/><Relationship Id="rId11" Type="http://schemas.openxmlformats.org/officeDocument/2006/relationships/slide" Target="slides/slide6.xml"/><Relationship Id="rId55" Type="http://schemas.openxmlformats.org/officeDocument/2006/relationships/font" Target="fonts/Economica-boldItalic.fntdata"/><Relationship Id="rId10" Type="http://schemas.openxmlformats.org/officeDocument/2006/relationships/slide" Target="slides/slide5.xml"/><Relationship Id="rId54" Type="http://schemas.openxmlformats.org/officeDocument/2006/relationships/font" Target="fonts/Economica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f36b1505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25f36b1505e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f36b1505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25f36b1505e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f36b1505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5f36b1505e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f36b1505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5f36b1505e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f36b1505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25f36b1505e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f36b1505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25f36b1505e_0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5f36b1505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25f36b1505e_0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5f36b1505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25f36b1505e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f36b1505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5f36b1505e_0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5f36b1505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25f36b1505e_0_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5f36b150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5f36b150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5f36b1505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25f36b1505e_0_1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5f36b1505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25f36b1505e_0_1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5f36b1505e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25f36b1505e_0_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f36b1505e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25f36b1505e_0_1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5f36b1505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25f36b1505e_0_1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5f36b1505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25f36b1505e_0_1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f36b1505e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25f36b1505e_0_1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5f36b1505e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25f36b1505e_0_1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5f36b1505e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25f36b1505e_0_1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5f36b1505e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25f36b1505e_0_1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f36b1505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25f36b1505e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5f36b1505e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25f36b1505e_0_1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5f36b1505e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25f36b1505e_0_1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5f36b1505e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25f36b1505e_0_1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5f36b1505e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25f36b1505e_0_1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5f36b1505e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25f36b1505e_0_1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5f36b1505e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25f36b1505e_0_1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5f36b1505e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25f36b1505e_0_1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5f36b1505e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25f36b1505e_0_2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5f36b1505e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25f36b1505e_0_2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5f36b1505e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25f36b1505e_0_2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f36b1505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25f36b1505e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5f36b1505e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25f36b1505e_0_2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5f36b1505e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25f36b1505e_0_2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5f36b1505e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25f36b1505e_0_2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5f36b1505e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25f36b1505e_0_2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5f36b1505e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25f36b1505e_0_2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5f36b1505e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25f36b1505e_0_2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5f36b1505e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25f36b1505e_0_2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f36b1505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25f36b1505e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f36b1505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25f36b1505e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f36b1505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25f36b1505e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f36b1505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25f36b1505e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f36b1505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25f36b1505e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png"/><Relationship Id="rId4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KMS Multi-Region Keys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0" y="1172550"/>
            <a:ext cx="4001400" cy="38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Identical KMS keys in different AWS Regions that can be used interchangeably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Multi-Region keys have the same key ID, key material, automatic rotation…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Encrypt in one Region and decrypt in other Regions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need to re-encrypt or making cross-Region API calls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KMS Multi-Region </a:t>
            </a: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NOT global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(Primary + Replicas)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Multi-Region key is managed independently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cases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global client-side encryption, encryption on </a:t>
            </a: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Global DynamoDB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Global Aurora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4300" y="1172550"/>
            <a:ext cx="5229700" cy="295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DynamoDB Global Tables and KMS Multi-Region Keys Client-Side encryption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78450" y="1369225"/>
            <a:ext cx="46095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</a:t>
            </a: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encrypt specific attributes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client-side in our DynamoDB table using the Amazon DynamoDB Encryption Client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Combined with Global Tables, the client-side </a:t>
            </a: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encrypted data is replicated to other regions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we use a multi-region key, replicated in the same region as the DynamoDB Global table, then clients in these regions </a:t>
            </a: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use low latency API calls to KMS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their region to decrypt the data client-side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client-side encryption we </a:t>
            </a: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protect specific fields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guarantee only decryption if the client has access to an API key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9500" y="951175"/>
            <a:ext cx="4111240" cy="403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Global Aurora and KMS Multi-Region Keys Client-Side encryption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67575" y="1161650"/>
            <a:ext cx="4707600" cy="39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encrypt specific attributes client-side in our Aurora table using the </a:t>
            </a: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Encryption SDK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Combined with Aurora Global Tables, the client-side encrypted data is replicated to other regions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we use a multi-region key, replicated in the same region as the Global Aurora DB, then clients in these regions can use low-latency API calls to KMS in their region to decrypt the data client-side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client-side encryption we can protect specific fields and guarantee only decryption if the client has access to an API key, </a:t>
            </a: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protect specific fields even from database admins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7600" y="1049108"/>
            <a:ext cx="3968767" cy="3887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How does KMS work? API – Encrypt and Decrypt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350" y="1072549"/>
            <a:ext cx="7605301" cy="354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Envelope Encryption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107650" y="951175"/>
            <a:ext cx="6331200" cy="3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KMS is integrated with AWS services and client-side toolkits that use a method known as envelope encryption to encrypt your data.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 this method, </a:t>
            </a: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KMS generates data keys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which are used to </a:t>
            </a: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encrypt data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are themselves encrypted using your </a:t>
            </a: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 keys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KMS: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KMS key is used to encrypt the data key (envelope key).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envelope key is used to decrypt the data.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KMS Encrypt API call has a </a:t>
            </a: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 of 4 KB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want to encrypt &gt;4 KB, we need to use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Envelope Encryption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main API that will help us is the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GenerateDataKey API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1644" y="2571750"/>
            <a:ext cx="5412480" cy="238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Envelope Encryption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GenerateDataKey API</a:t>
            </a:r>
            <a:endParaRPr b="1" sz="18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3583"/>
            <a:ext cx="8839201" cy="3484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Envelope Encryption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Decrypt envelope data</a:t>
            </a:r>
            <a:endParaRPr b="1" sz="18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62" name="Google Shape;1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3583"/>
            <a:ext cx="8839198" cy="3741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Encryption SDK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233175" y="1369225"/>
            <a:ext cx="61983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AWS Encryption SDK implemented Envelope Encryption for us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Encryption SDK also exists as a CLI tool we can install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Implementations for Java, Python, C, JavaScript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 - Data Key Caching: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re-use data keys instead of creating new ones for each encryption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Helps with reducing the number of calls to KMS with a security trade-off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LocalCryptoMaterialsCache 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(max age, max bytes, max number of messages)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KMS API Summary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252825" y="1074475"/>
            <a:ext cx="7279200" cy="38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Encrypt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encrypt up to 4 KB of data through KMS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GenerateDataKey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generates a unique symmetric data key (DEK)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returns a plaintext copy of the data key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a copy that is encrypted under the CMK that you specify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Enables  automatic  rotation of the key material for the specified symmetric customer master key (KMS key).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cannot perform this operation  on a KMS key in a different AWS account.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GenerateDataKeyWithoutPlaintext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Generates  a  unique  symmetric data key.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 a DEK to use at some point (not immediately)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DEK that is encrypted under the CMK that you specify (must use Decrypt later)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Decrypt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decrypt up to 4 KB of data (including Data Encryption Keys)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GenerateRandom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Returns a random byte string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KMS Automatic Key Rotation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78450" y="1085375"/>
            <a:ext cx="6353100" cy="3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AWS-managed KMS Keys: </a:t>
            </a: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automatically rotated every 1 year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Customer-Managed KMS Key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Automatic key rotation is optionally enabled, will happen </a:t>
            </a: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 1 year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Previous key is kept active so you can decrypt old data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Key has the same KMS Key ID (only the backing key is changed)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112" y="2793250"/>
            <a:ext cx="8509775" cy="149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KMS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KMS Manual Key Rotation (for Customer-Managed KMS Key and Imports)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87" name="Google Shape;187;p33"/>
          <p:cNvSpPr txBox="1"/>
          <p:nvPr>
            <p:ph idx="1" type="body"/>
          </p:nvPr>
        </p:nvSpPr>
        <p:spPr>
          <a:xfrm>
            <a:off x="233175" y="1369225"/>
            <a:ext cx="71574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you want to rotate key every 90 days, 180 days, etc…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Key has a different KMS Key ID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 the previous key active so you can decrypt old data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Better to use aliases in this case (to hide the change of key for the application)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Good solution to rotate KMS Key that are not eligible for automatic rotation (like asymmetric CMK)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125" y="2973275"/>
            <a:ext cx="8193751" cy="18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KMS Alias Updating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94" name="Google Shape;194;p34"/>
          <p:cNvSpPr txBox="1"/>
          <p:nvPr>
            <p:ph idx="1" type="body"/>
          </p:nvPr>
        </p:nvSpPr>
        <p:spPr>
          <a:xfrm>
            <a:off x="233175" y="1369225"/>
            <a:ext cx="61983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Better to use aliases in this case (to hide the change of key for the application)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413" y="1908100"/>
            <a:ext cx="6559176" cy="2945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KMS Key Deletion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01" name="Google Shape;201;p35"/>
          <p:cNvSpPr txBox="1"/>
          <p:nvPr>
            <p:ph idx="1" type="body"/>
          </p:nvPr>
        </p:nvSpPr>
        <p:spPr>
          <a:xfrm>
            <a:off x="233175" y="1019975"/>
            <a:ext cx="7124700" cy="3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Generated Keys (from within KMS)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expiration date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may manually disable it immediately instead (to re-enable it later)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Cannot be deleted immediately, mandatory 7 to 30 days waiting period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cancel key deletion during the waiting period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During the waiting period, the KMS Key cannot be used for Encrypt / Decrypt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Everything will be deleted at the end of the waiting period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Imported Keys: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may manually disable it and schedule for deletion (everything is deleted)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may set an expiration period on the Key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KMS will delete the key material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also delete the key material on demand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metadata is kept so you can re-import in the future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managed keys or AWS owned keys cannot be deleted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KMS Key Deletion – CloudWatch Alarm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07" name="Google Shape;207;p36"/>
          <p:cNvSpPr txBox="1"/>
          <p:nvPr>
            <p:ph idx="1" type="body"/>
          </p:nvPr>
        </p:nvSpPr>
        <p:spPr>
          <a:xfrm>
            <a:off x="233175" y="1369225"/>
            <a:ext cx="61983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CloudTrail, CloudWatch Logs, CloudWatch Alarms and SNS to be notified when someone tries to use a CMK that’s ”Pending deletion” in a cryptographic operation (Encrypt, Decrypt, …)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475" y="2730850"/>
            <a:ext cx="7845051" cy="17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KMS Key Deletion – Notifications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14" name="Google Shape;214;p37"/>
          <p:cNvSpPr txBox="1"/>
          <p:nvPr>
            <p:ph idx="1" type="body"/>
          </p:nvPr>
        </p:nvSpPr>
        <p:spPr>
          <a:xfrm>
            <a:off x="233175" y="1369225"/>
            <a:ext cx="61983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be notified of Keys being deleted or disabled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</a:t>
            </a: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CloudTrail + EventBridge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225" y="2131950"/>
            <a:ext cx="7583526" cy="242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KMS Multi Region Key Deletion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21" name="Google Shape;221;p38"/>
          <p:cNvSpPr txBox="1"/>
          <p:nvPr>
            <p:ph idx="1" type="body"/>
          </p:nvPr>
        </p:nvSpPr>
        <p:spPr>
          <a:xfrm>
            <a:off x="89350" y="1030875"/>
            <a:ext cx="4576800" cy="3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Deleting Replica Key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 risky, can always be re-created from the Primary Key (if it exists)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be scheduled (</a:t>
            </a: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 to 30 days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Deleting Primary Key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Cannot happen until all Replicas have been deleted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want to delete a Primary Key but keep Replicas, promote another one as Primary and then delete the “old Primary Key”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be scheduled (7 to 30 days after the replicas are deleted)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350" y="951175"/>
            <a:ext cx="4419650" cy="346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9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KMS Key Policies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28" name="Google Shape;228;p39"/>
          <p:cNvSpPr txBox="1"/>
          <p:nvPr>
            <p:ph idx="1" type="body"/>
          </p:nvPr>
        </p:nvSpPr>
        <p:spPr>
          <a:xfrm>
            <a:off x="233175" y="1118050"/>
            <a:ext cx="6198300" cy="3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 access to KMS keys, “similar” to S3 bucket policies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Difference: you cannot control access without them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Default KMS Key Policy: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Created if you don’t provide a specific KMS Key Policy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 access to the key to the root user = entire AWS account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 KMS Key Policy: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 users, roles that can access the KMS key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 who can administer the key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Useful for cross-account access of your KMS key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Default KMS Key Policy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34" name="Google Shape;234;p40"/>
          <p:cNvSpPr txBox="1"/>
          <p:nvPr>
            <p:ph idx="1" type="body"/>
          </p:nvPr>
        </p:nvSpPr>
        <p:spPr>
          <a:xfrm>
            <a:off x="143850" y="1369225"/>
            <a:ext cx="39990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gives the AWS account that owns the KMS key, full access to the KMS key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KMS Key Policy </a:t>
            </a: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NOT automatically give permission 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the account or any of its users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the account to use IAM policies to allow access to the KMS key, in addition to the key policy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2850" y="1103583"/>
            <a:ext cx="4848750" cy="3450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1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KMS Key Policies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41" name="Google Shape;241;p41"/>
          <p:cNvSpPr txBox="1"/>
          <p:nvPr>
            <p:ph idx="1" type="body"/>
          </p:nvPr>
        </p:nvSpPr>
        <p:spPr>
          <a:xfrm>
            <a:off x="233175" y="1081125"/>
            <a:ext cx="45747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Owned Keys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cannot view or change the Key Policy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Managed Keys (e.g., aws/ebs)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view the Key Policy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cannot change the Key Policy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Customer Managed Keys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view the Key Policy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edit the Key Policy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175" y="3511200"/>
            <a:ext cx="3850525" cy="96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4050" y="895400"/>
            <a:ext cx="4293700" cy="401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2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Custom KMS Key Policy – Allow Admins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49" name="Google Shape;249;p42"/>
          <p:cNvSpPr txBox="1"/>
          <p:nvPr>
            <p:ph idx="1" type="body"/>
          </p:nvPr>
        </p:nvSpPr>
        <p:spPr>
          <a:xfrm>
            <a:off x="233175" y="1369225"/>
            <a:ext cx="50433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KMS Key administrators have permissions to manage the KMS key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KMS Key administrators cannot use the KMS Key Cryptographic Operations (Encrypt / Decrypt…)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add IAM Users / Roles as KMS Key administrators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7775" y="1103583"/>
            <a:ext cx="3367832" cy="3887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AWS Key Management Service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233175" y="1227025"/>
            <a:ext cx="4443900" cy="3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Key Management Store (KMS)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managed service that enables you to easily encrypt your data.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</a:t>
            </a: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KMS provides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highly available </a:t>
            </a: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storage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management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auditing 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 for you to encrypt data within your own applications and control the encryption of stored data across AWS services.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</a:t>
            </a: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KMS allows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you to </a:t>
            </a: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centrally manage 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securely store 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your keys. These are known as AWS KMS keys (formerly known as customer master keys (CMKs).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Anytime you hear “encryption” for an AWS service, it’s most likely KMS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9175" y="1103583"/>
            <a:ext cx="3922425" cy="1884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Custom KMS Key Policy – Allow Users to Directly Use the KMS Key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56" name="Google Shape;256;p43"/>
          <p:cNvSpPr txBox="1"/>
          <p:nvPr>
            <p:ph idx="1" type="body"/>
          </p:nvPr>
        </p:nvSpPr>
        <p:spPr>
          <a:xfrm>
            <a:off x="122050" y="1369225"/>
            <a:ext cx="43263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IAM Users / Roles to use the KMS Key directly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IAM Users / Roles don’t need IAM Policies if the KMS Key is in the same account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KMS Key explicitly authorizes the IAM Principal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Alternative is </a:t>
            </a: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Default KMS Key + IAM Policy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0750" y="1103583"/>
            <a:ext cx="4390850" cy="3639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4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KMS Grants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63" name="Google Shape;263;p44"/>
          <p:cNvSpPr txBox="1"/>
          <p:nvPr>
            <p:ph idx="1" type="body"/>
          </p:nvPr>
        </p:nvSpPr>
        <p:spPr>
          <a:xfrm>
            <a:off x="233175" y="1369225"/>
            <a:ext cx="59805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you to grant access to specific AWS KMS keys to other AWS accounts and IAM Users / Roles within your AWS account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Often used for </a:t>
            </a: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temporary permissions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created for a variety of operations, including encrypt, decrypt, sign, and verify, as well as creating more grants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Grant are </a:t>
            </a: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one KMS Key only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one or more IAM Principal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Once granted, a principal can perform any operation as specified in the Grant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Grants </a:t>
            </a: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NOT expire automatically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you must delete them manually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don’t need to change KMS Key Policy or IAM Policy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5575" y="1369225"/>
            <a:ext cx="2332425" cy="125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5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Creating a KMS Key Grant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70" name="Google Shape;270;p45"/>
          <p:cNvSpPr txBox="1"/>
          <p:nvPr>
            <p:ph idx="1" type="body"/>
          </p:nvPr>
        </p:nvSpPr>
        <p:spPr>
          <a:xfrm>
            <a:off x="233175" y="1369225"/>
            <a:ext cx="61983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AWS CLI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sure to delete a KMS Key Grant when you’re done using it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now, there’s no support in the AWS Console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450" y="1776223"/>
            <a:ext cx="6245500" cy="110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6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KMS Grants – AWS Service Usage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77" name="Google Shape;277;p46"/>
          <p:cNvSpPr txBox="1"/>
          <p:nvPr>
            <p:ph idx="1" type="body"/>
          </p:nvPr>
        </p:nvSpPr>
        <p:spPr>
          <a:xfrm>
            <a:off x="233175" y="1369225"/>
            <a:ext cx="56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Grants are commonly used by AWS services that integrate with AWS KMS to encrypt your data at rest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service creates a Grant on behalf of a user in the account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uses its permissions, and retires the grant as soon as its task is complete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 must have the </a:t>
            </a: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CreateGrant 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IAM permission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" name="Google Shape;27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9300" y="1057170"/>
            <a:ext cx="3013438" cy="3887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7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Custom KMS Key Policy –Grants for AWS Services Use Cases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84" name="Google Shape;284;p47"/>
          <p:cNvSpPr txBox="1"/>
          <p:nvPr>
            <p:ph idx="1" type="body"/>
          </p:nvPr>
        </p:nvSpPr>
        <p:spPr>
          <a:xfrm>
            <a:off x="233175" y="1369225"/>
            <a:ext cx="47274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this KMS Key Policy with: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EBS and Amazon EC2 to attach an encrypted EBS volume to an EC2 instance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Redshift to launch an encrypted cluster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services integrated with AWS KMS that use grants to create, manage, or use encrypted resources with those services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" name="Google Shape;28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4927" y="1369222"/>
            <a:ext cx="3940044" cy="3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8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Troubleshooting: Can’t Start an EC2 Instance with Encrypted EBS Volume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91" name="Google Shape;291;p48"/>
          <p:cNvSpPr txBox="1"/>
          <p:nvPr>
            <p:ph idx="1" type="body"/>
          </p:nvPr>
        </p:nvSpPr>
        <p:spPr>
          <a:xfrm>
            <a:off x="122050" y="1369225"/>
            <a:ext cx="47946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Reasons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KMS key might be disabled or deleted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EBS service might not have the required permissions to use KMS key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Resolution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sure the KMS key is exists and enabled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sure that EBS service has the require permissions to create KMS Grants in behalf of the specified principal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kms:GrantIsForAWSResource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allows AWS services to create Grants (e.g., EBS)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9050" y="1369233"/>
            <a:ext cx="3922550" cy="2155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9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Condition Keys – kms:ViaService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98" name="Google Shape;298;p49"/>
          <p:cNvSpPr txBox="1"/>
          <p:nvPr>
            <p:ph idx="1" type="body"/>
          </p:nvPr>
        </p:nvSpPr>
        <p:spPr>
          <a:xfrm>
            <a:off x="233175" y="1369225"/>
            <a:ext cx="46728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kms:ViaService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limits the use of a KMS key to requests from specified AWS services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 following key policy allow usage of the KMS Key through EC2 or RDS in us-west-2 on behalf of the ExampleUser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IAM user must be authorized to use the KMS Key and Grant it to the AWS service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used with AWS Managed Keys (e.g., aws/ebs)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9" name="Google Shape;29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1800" y="1103583"/>
            <a:ext cx="3873277" cy="3887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0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Condition Keys – kms:CallerAccount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05" name="Google Shape;305;p50"/>
          <p:cNvSpPr txBox="1"/>
          <p:nvPr>
            <p:ph idx="1" type="body"/>
          </p:nvPr>
        </p:nvSpPr>
        <p:spPr>
          <a:xfrm>
            <a:off x="233175" y="1369225"/>
            <a:ext cx="43389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kms:CallerAccount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Allow or deny access to all identities (IAM users and roles) in an AWS account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 following KMS Key policy is the Key policy for AWS Managed Key for Amazon EBS (aws/ebs)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Google Shape;30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925" y="1005508"/>
            <a:ext cx="3948261" cy="3887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1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KMS Key Authorization Process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312" name="Google Shape;31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3583"/>
            <a:ext cx="8839199" cy="3859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2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KMS Key – Cross-Account Access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318" name="Google Shape;31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10633"/>
            <a:ext cx="8839199" cy="2905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708313" y="49958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AWS KMS Keys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196150" y="704625"/>
            <a:ext cx="6516300" cy="41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KMS key consists of: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Alias.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Creation date.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Description.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state.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material (either customer provided or AWS provided).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KMS keys are the primary resources in AWS KMS.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KMS key includes metadata, such as the key ID, creation date, description, and key state.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KMS key also contains the key material used to encrypt and decrypt data.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KMS </a:t>
            </a: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supports symmetric and asymmetric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KMS keys.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KMS keys are created in AWS KMS. Symmetric KMS keys and the private keys of asymmetric KMS keys never leave AWS KMS unencrypted.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default, AWS KMS creates the key material for a KMS key.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KMS key </a:t>
            </a: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encrypt data up to 4KB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size.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KMS key can generate, encrypt, and decrypt Data Encryption Keys (DEKs).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KMS key </a:t>
            </a: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never be exported from KMS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(CloudHSM allows this).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225" y="1114075"/>
            <a:ext cx="2332425" cy="125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3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KMS Key – Cross-Account Access Usage of External KMS Keys with AWS Services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324" name="Google Shape;32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2558"/>
            <a:ext cx="8839199" cy="327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4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KMS Key – Cross-Account Access Through assuming an IAM Role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330" name="Google Shape;33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3583"/>
            <a:ext cx="8839198" cy="3766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5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Sharing KMS Encrypted RDS DB Snapshots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36" name="Google Shape;336;p55"/>
          <p:cNvSpPr txBox="1"/>
          <p:nvPr>
            <p:ph idx="1" type="body"/>
          </p:nvPr>
        </p:nvSpPr>
        <p:spPr>
          <a:xfrm>
            <a:off x="233175" y="1369225"/>
            <a:ext cx="61983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share RDS DB snapshots encrypted with KMS CMK with other accounts, </a:t>
            </a: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must first share the KMS CMK with the target account using Key Policy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" name="Google Shape;33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975" y="2394975"/>
            <a:ext cx="8270050" cy="223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6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KMS API Calls Limits &amp; Data Key Caching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43" name="Google Shape;343;p56"/>
          <p:cNvSpPr txBox="1"/>
          <p:nvPr>
            <p:ph idx="1" type="body"/>
          </p:nvPr>
        </p:nvSpPr>
        <p:spPr>
          <a:xfrm>
            <a:off x="233175" y="1369225"/>
            <a:ext cx="5642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your application makes multiple API calls to KMS and you hit service limits (requests per second limit)…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Key Caching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allows you to reuse data keys that protect your data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Instead of generating a new data key for each encryption operation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 latency, improve throughput, reduce cost, stay within service limits, …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Implemented using AWS Encryption SDK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encryption best practices discourages reuse of data keys (trade-off cost / security)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" name="Google Shape;34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4550" y="1057170"/>
            <a:ext cx="2698977" cy="3887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7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Changing The KMS Key For An Encrypted EBS Volume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50" name="Google Shape;350;p57"/>
          <p:cNvSpPr txBox="1"/>
          <p:nvPr>
            <p:ph idx="1" type="body"/>
          </p:nvPr>
        </p:nvSpPr>
        <p:spPr>
          <a:xfrm>
            <a:off x="233175" y="1096275"/>
            <a:ext cx="7473300" cy="3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can’t change the encryption keys used by an EBS volume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an EBS snapshot and create a new EBS volume and specify the new KMS key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Google Shape;35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388" y="2260248"/>
            <a:ext cx="7191226" cy="237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8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Automate Cross-Account EBS KMS-Encrypted Snapshot Copies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357" name="Google Shape;35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5133"/>
            <a:ext cx="8839200" cy="3358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9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KMS with SSM Parameter Store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63" name="Google Shape;363;p59"/>
          <p:cNvSpPr txBox="1"/>
          <p:nvPr>
            <p:ph idx="1" type="body"/>
          </p:nvPr>
        </p:nvSpPr>
        <p:spPr>
          <a:xfrm>
            <a:off x="233175" y="1369225"/>
            <a:ext cx="5326500" cy="3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SSM Parameter Store uses KMS to encrypt/decrypt parameter values of type </a:t>
            </a: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Secure String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types of Secure String Parameters: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Standard 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all parameters encrypted using the same KMS key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Advanced 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each parameter encrypted with a unique data key (</a:t>
            </a: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Envelope Encryption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Specify the KMS key or use AWS Managed Key (</a:t>
            </a: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aws/ssm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Works only with </a:t>
            </a: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Symmetric KMS Keys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Encryption process takes place in AWS KMS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you must have access to both the KMS key and the parameter in SSM Parameter Store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4" name="Google Shape;36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8272" y="951175"/>
            <a:ext cx="2264603" cy="395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538088" y="1461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KMS Key Types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0" y="1064600"/>
            <a:ext cx="5189400" cy="3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Symmetric (</a:t>
            </a: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AES-256 keys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offering of KMS, single encryption key that is used to Encrypt and Decrypt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services that are integrated with KMS use Symmetric KMS keys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Necessary for envelope encryption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never get access to the KMS key unencrypted (must call KMS API to use)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Asymmetric (</a:t>
            </a: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RSA &amp; ECC key pairs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(Encrypt) and Private Key (Decrypt) pair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for Encrypt/Decrypt, or Sign/Verify operations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public key is downloadable, but you can’t access the Private Key unencrypted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case: encryption outside of AWS by users who can’t call the KMS API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9400" y="1205224"/>
            <a:ext cx="3954600" cy="2620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486288" y="86958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Types of KMS Keys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240575" y="789500"/>
            <a:ext cx="6993900" cy="24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 Managed Keys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Create, manage and use, can enable or disable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Possibility of rotation policy (new key generated every year, old key preserved)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add a Key Policy (resource policy) &amp; audit in CloudTrail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Leverage for envelope encryption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Managed Keys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by AWS service (aws/s3, aws/ebs, aws/redshift)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Managed by AWS (automatically rotated every 1 years)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 Key Policy &amp; audit in CloudTrail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Owned Keys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Created and managed by AWS, use by some AWS services to protect your resources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in multiple AWS accounts, but they are not in your AWS account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can’t view, use, track, or audit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050" y="3333300"/>
            <a:ext cx="6993900" cy="163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KMS Key Material Origin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233175" y="1161650"/>
            <a:ext cx="6612600" cy="3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Identifies the source of the key material in the KMS key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Can’t be changed after creation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KMS (AWS_KMS) – default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KMS creates and manages the key material in its own key store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External (EXTERNAL)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import the key material into the KMS key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You’re responsible for securing and managing this key material outside of AWS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 Key Store (AWS_CLOUDHSM)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KMS creates the key material in a custom key store (CloudHSM Cluster)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KMS Key Source – Custom Key Store (CloudHSM)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274600" y="1369225"/>
            <a:ext cx="4795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Integrate KMS with CloudHSM cluster as a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 Key Store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materials are stored in a CloudHSM cluster that you own and manage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cryptographic operations are performed in the HSMs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cases:</a:t>
            </a:r>
            <a:endParaRPr sz="12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need direct control over the HSMs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KMS keys needs to be stored in a dedicated HSMs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HSMs must be validated at FIPS 140-2 Level 3 (KMS validated at FIPS 140-2 Level 2)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4175" y="793104"/>
            <a:ext cx="3182226" cy="401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KMS Key Source - External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233175" y="1074475"/>
            <a:ext cx="6198300" cy="3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your own key material into KMS key, Bring Your Own Key (BYOK)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You’re responsible for key material’s security, availability, and durability outside of AWS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be 256-bit </a:t>
            </a: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Symmetric key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(Asymmetric is NOT supported)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Can’t be used with Custom Key Store (CloudHSM)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Manually rotate your KMS key (Automatic Key Rotation is NOT supported)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475" y="3025925"/>
            <a:ext cx="7907049" cy="155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