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69"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1238DD-B0F5-E94F-BF56-C3F14CDA8FA4}" type="datetimeFigureOut">
              <a:rPr lang="en-CH" smtClean="0"/>
              <a:t>30.08.23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3FC80A-AC7F-7C4F-BF4F-BE379484C1FB}" type="slidenum">
              <a:rPr lang="en-CH" smtClean="0"/>
              <a:t>‹#›</a:t>
            </a:fld>
            <a:endParaRPr lang="en-CH"/>
          </a:p>
        </p:txBody>
      </p:sp>
    </p:spTree>
    <p:extLst>
      <p:ext uri="{BB962C8B-B14F-4D97-AF65-F5344CB8AC3E}">
        <p14:creationId xmlns:p14="http://schemas.microsoft.com/office/powerpoint/2010/main" val="3411898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5f2d33f67a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5f2d33f67a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5f2d33f67a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5f2d33f67a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5f2d33f67a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5f2d33f67a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5f2d33f67a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5f2d33f67a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5f2d33f67a_0_3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5f2d33f67a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5f2d33f67a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5f2d33f67a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5f2d33f67a_0_3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5f2d33f67a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5f2d33f67a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5f2d33f67a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5f2d33f67a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5f2d33f67a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5f2d33f67a_0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5f2d33f67a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5f2d33f67a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5f2d33f67a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5f2d33f67a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5f2d33f67a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5f2d33f67a_0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5f2d33f67a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5f2d33f67a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5f2d33f67a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5f2d33f67a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5f2d33f67a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5f2d33f67a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5f2d33f67a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5f2d33f67a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5f2d33f67a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5f2d33f67a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5f2d33f67a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5f2d33f67a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5f2d33f67a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AFE6-5A90-0517-9B5D-C154F715C84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96367A7E-56FC-D97E-2796-4463557A81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71C516E7-9474-9BBA-E55E-2E9E0161D62C}"/>
              </a:ext>
            </a:extLst>
          </p:cNvPr>
          <p:cNvSpPr>
            <a:spLocks noGrp="1"/>
          </p:cNvSpPr>
          <p:nvPr>
            <p:ph type="dt" sz="half" idx="10"/>
          </p:nvPr>
        </p:nvSpPr>
        <p:spPr/>
        <p:txBody>
          <a:bodyPr/>
          <a:lstStyle/>
          <a:p>
            <a:fld id="{8249E2A4-4ACD-124D-BEEC-0C96CE1FC0B4}" type="datetimeFigureOut">
              <a:rPr lang="en-CH" smtClean="0"/>
              <a:t>30.08.23</a:t>
            </a:fld>
            <a:endParaRPr lang="en-CH"/>
          </a:p>
        </p:txBody>
      </p:sp>
      <p:sp>
        <p:nvSpPr>
          <p:cNvPr id="5" name="Footer Placeholder 4">
            <a:extLst>
              <a:ext uri="{FF2B5EF4-FFF2-40B4-BE49-F238E27FC236}">
                <a16:creationId xmlns:a16="http://schemas.microsoft.com/office/drawing/2014/main" id="{B62D251F-A3FC-392F-6E68-18E84F93924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F5BA0D0-29E6-3110-B758-FBFF8AA9A786}"/>
              </a:ext>
            </a:extLst>
          </p:cNvPr>
          <p:cNvSpPr>
            <a:spLocks noGrp="1"/>
          </p:cNvSpPr>
          <p:nvPr>
            <p:ph type="sldNum" sz="quarter" idx="12"/>
          </p:nvPr>
        </p:nvSpPr>
        <p:spPr/>
        <p:txBody>
          <a:bodyPr/>
          <a:lstStyle/>
          <a:p>
            <a:fld id="{17023FAC-9887-4C4E-B7D2-6FD0F4DA5A61}" type="slidenum">
              <a:rPr lang="en-CH" smtClean="0"/>
              <a:t>‹#›</a:t>
            </a:fld>
            <a:endParaRPr lang="en-CH"/>
          </a:p>
        </p:txBody>
      </p:sp>
    </p:spTree>
    <p:extLst>
      <p:ext uri="{BB962C8B-B14F-4D97-AF65-F5344CB8AC3E}">
        <p14:creationId xmlns:p14="http://schemas.microsoft.com/office/powerpoint/2010/main" val="151830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74B96-8345-5998-1F3C-69696BBE67C7}"/>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E25031C-4429-265E-9CE8-4754B0830B3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9ECD568-CB26-3556-D52C-976D473A152E}"/>
              </a:ext>
            </a:extLst>
          </p:cNvPr>
          <p:cNvSpPr>
            <a:spLocks noGrp="1"/>
          </p:cNvSpPr>
          <p:nvPr>
            <p:ph type="dt" sz="half" idx="10"/>
          </p:nvPr>
        </p:nvSpPr>
        <p:spPr/>
        <p:txBody>
          <a:bodyPr/>
          <a:lstStyle/>
          <a:p>
            <a:fld id="{8249E2A4-4ACD-124D-BEEC-0C96CE1FC0B4}" type="datetimeFigureOut">
              <a:rPr lang="en-CH" smtClean="0"/>
              <a:t>30.08.23</a:t>
            </a:fld>
            <a:endParaRPr lang="en-CH"/>
          </a:p>
        </p:txBody>
      </p:sp>
      <p:sp>
        <p:nvSpPr>
          <p:cNvPr id="5" name="Footer Placeholder 4">
            <a:extLst>
              <a:ext uri="{FF2B5EF4-FFF2-40B4-BE49-F238E27FC236}">
                <a16:creationId xmlns:a16="http://schemas.microsoft.com/office/drawing/2014/main" id="{3DC5C8BB-F3B0-A6C4-DC47-FA083AAD048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0000B5A-D7D7-52B0-A3D7-DD5CB38093C7}"/>
              </a:ext>
            </a:extLst>
          </p:cNvPr>
          <p:cNvSpPr>
            <a:spLocks noGrp="1"/>
          </p:cNvSpPr>
          <p:nvPr>
            <p:ph type="sldNum" sz="quarter" idx="12"/>
          </p:nvPr>
        </p:nvSpPr>
        <p:spPr/>
        <p:txBody>
          <a:bodyPr/>
          <a:lstStyle/>
          <a:p>
            <a:fld id="{17023FAC-9887-4C4E-B7D2-6FD0F4DA5A61}" type="slidenum">
              <a:rPr lang="en-CH" smtClean="0"/>
              <a:t>‹#›</a:t>
            </a:fld>
            <a:endParaRPr lang="en-CH"/>
          </a:p>
        </p:txBody>
      </p:sp>
    </p:spTree>
    <p:extLst>
      <p:ext uri="{BB962C8B-B14F-4D97-AF65-F5344CB8AC3E}">
        <p14:creationId xmlns:p14="http://schemas.microsoft.com/office/powerpoint/2010/main" val="3057166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6BBA0D-6257-FAFE-4F05-4FE47D74B69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CC6C3BF-E41C-1603-7480-54101540BBE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0BAE1A93-BCBB-F3FC-B4E9-ABEAE52807DC}"/>
              </a:ext>
            </a:extLst>
          </p:cNvPr>
          <p:cNvSpPr>
            <a:spLocks noGrp="1"/>
          </p:cNvSpPr>
          <p:nvPr>
            <p:ph type="dt" sz="half" idx="10"/>
          </p:nvPr>
        </p:nvSpPr>
        <p:spPr/>
        <p:txBody>
          <a:bodyPr/>
          <a:lstStyle/>
          <a:p>
            <a:fld id="{8249E2A4-4ACD-124D-BEEC-0C96CE1FC0B4}" type="datetimeFigureOut">
              <a:rPr lang="en-CH" smtClean="0"/>
              <a:t>30.08.23</a:t>
            </a:fld>
            <a:endParaRPr lang="en-CH"/>
          </a:p>
        </p:txBody>
      </p:sp>
      <p:sp>
        <p:nvSpPr>
          <p:cNvPr id="5" name="Footer Placeholder 4">
            <a:extLst>
              <a:ext uri="{FF2B5EF4-FFF2-40B4-BE49-F238E27FC236}">
                <a16:creationId xmlns:a16="http://schemas.microsoft.com/office/drawing/2014/main" id="{D13632AE-B795-C7A6-4F27-38D9101F258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6AC2267-51FD-6AAC-7690-50746F117277}"/>
              </a:ext>
            </a:extLst>
          </p:cNvPr>
          <p:cNvSpPr>
            <a:spLocks noGrp="1"/>
          </p:cNvSpPr>
          <p:nvPr>
            <p:ph type="sldNum" sz="quarter" idx="12"/>
          </p:nvPr>
        </p:nvSpPr>
        <p:spPr/>
        <p:txBody>
          <a:bodyPr/>
          <a:lstStyle/>
          <a:p>
            <a:fld id="{17023FAC-9887-4C4E-B7D2-6FD0F4DA5A61}" type="slidenum">
              <a:rPr lang="en-CH" smtClean="0"/>
              <a:t>‹#›</a:t>
            </a:fld>
            <a:endParaRPr lang="en-CH"/>
          </a:p>
        </p:txBody>
      </p:sp>
    </p:spTree>
    <p:extLst>
      <p:ext uri="{BB962C8B-B14F-4D97-AF65-F5344CB8AC3E}">
        <p14:creationId xmlns:p14="http://schemas.microsoft.com/office/powerpoint/2010/main" val="1009843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F76CA-1F2C-8F25-E736-7F8F0B0B09D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5A01284-F5EA-9544-7A3F-5683E9994A0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D4A4F8D-7267-0664-0E7F-52E0EB128DD6}"/>
              </a:ext>
            </a:extLst>
          </p:cNvPr>
          <p:cNvSpPr>
            <a:spLocks noGrp="1"/>
          </p:cNvSpPr>
          <p:nvPr>
            <p:ph type="dt" sz="half" idx="10"/>
          </p:nvPr>
        </p:nvSpPr>
        <p:spPr/>
        <p:txBody>
          <a:bodyPr/>
          <a:lstStyle/>
          <a:p>
            <a:fld id="{8249E2A4-4ACD-124D-BEEC-0C96CE1FC0B4}" type="datetimeFigureOut">
              <a:rPr lang="en-CH" smtClean="0"/>
              <a:t>30.08.23</a:t>
            </a:fld>
            <a:endParaRPr lang="en-CH"/>
          </a:p>
        </p:txBody>
      </p:sp>
      <p:sp>
        <p:nvSpPr>
          <p:cNvPr id="5" name="Footer Placeholder 4">
            <a:extLst>
              <a:ext uri="{FF2B5EF4-FFF2-40B4-BE49-F238E27FC236}">
                <a16:creationId xmlns:a16="http://schemas.microsoft.com/office/drawing/2014/main" id="{4DFFB236-CCEB-E28A-0FA7-AD56816A8B3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F244A6A-64B1-9A64-DE03-A57D2616B132}"/>
              </a:ext>
            </a:extLst>
          </p:cNvPr>
          <p:cNvSpPr>
            <a:spLocks noGrp="1"/>
          </p:cNvSpPr>
          <p:nvPr>
            <p:ph type="sldNum" sz="quarter" idx="12"/>
          </p:nvPr>
        </p:nvSpPr>
        <p:spPr/>
        <p:txBody>
          <a:bodyPr/>
          <a:lstStyle/>
          <a:p>
            <a:fld id="{17023FAC-9887-4C4E-B7D2-6FD0F4DA5A61}" type="slidenum">
              <a:rPr lang="en-CH" smtClean="0"/>
              <a:t>‹#›</a:t>
            </a:fld>
            <a:endParaRPr lang="en-CH"/>
          </a:p>
        </p:txBody>
      </p:sp>
    </p:spTree>
    <p:extLst>
      <p:ext uri="{BB962C8B-B14F-4D97-AF65-F5344CB8AC3E}">
        <p14:creationId xmlns:p14="http://schemas.microsoft.com/office/powerpoint/2010/main" val="3535092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564A-FAC9-187E-B4B7-85D29AB4AA8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791FF8CF-8EB0-EC6F-F484-80C8E9158F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59BC555-7454-B599-681D-CD6E3F91BA71}"/>
              </a:ext>
            </a:extLst>
          </p:cNvPr>
          <p:cNvSpPr>
            <a:spLocks noGrp="1"/>
          </p:cNvSpPr>
          <p:nvPr>
            <p:ph type="dt" sz="half" idx="10"/>
          </p:nvPr>
        </p:nvSpPr>
        <p:spPr/>
        <p:txBody>
          <a:bodyPr/>
          <a:lstStyle/>
          <a:p>
            <a:fld id="{8249E2A4-4ACD-124D-BEEC-0C96CE1FC0B4}" type="datetimeFigureOut">
              <a:rPr lang="en-CH" smtClean="0"/>
              <a:t>30.08.23</a:t>
            </a:fld>
            <a:endParaRPr lang="en-CH"/>
          </a:p>
        </p:txBody>
      </p:sp>
      <p:sp>
        <p:nvSpPr>
          <p:cNvPr id="5" name="Footer Placeholder 4">
            <a:extLst>
              <a:ext uri="{FF2B5EF4-FFF2-40B4-BE49-F238E27FC236}">
                <a16:creationId xmlns:a16="http://schemas.microsoft.com/office/drawing/2014/main" id="{1B39E553-9216-04E6-7AA5-81951EDA64A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EFE7A5C-77C4-14C0-4F22-7A0E71929BBB}"/>
              </a:ext>
            </a:extLst>
          </p:cNvPr>
          <p:cNvSpPr>
            <a:spLocks noGrp="1"/>
          </p:cNvSpPr>
          <p:nvPr>
            <p:ph type="sldNum" sz="quarter" idx="12"/>
          </p:nvPr>
        </p:nvSpPr>
        <p:spPr/>
        <p:txBody>
          <a:bodyPr/>
          <a:lstStyle/>
          <a:p>
            <a:fld id="{17023FAC-9887-4C4E-B7D2-6FD0F4DA5A61}" type="slidenum">
              <a:rPr lang="en-CH" smtClean="0"/>
              <a:t>‹#›</a:t>
            </a:fld>
            <a:endParaRPr lang="en-CH"/>
          </a:p>
        </p:txBody>
      </p:sp>
    </p:spTree>
    <p:extLst>
      <p:ext uri="{BB962C8B-B14F-4D97-AF65-F5344CB8AC3E}">
        <p14:creationId xmlns:p14="http://schemas.microsoft.com/office/powerpoint/2010/main" val="411043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BC88-49BE-3916-2AFB-80C3E29403F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A2761574-ADF9-3494-AEEE-ACDEDA559B7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517FADC3-BCF8-36FB-6C5F-7F9B20513D0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4E5EF855-6D92-68DF-4BED-FF78BA0FE82A}"/>
              </a:ext>
            </a:extLst>
          </p:cNvPr>
          <p:cNvSpPr>
            <a:spLocks noGrp="1"/>
          </p:cNvSpPr>
          <p:nvPr>
            <p:ph type="dt" sz="half" idx="10"/>
          </p:nvPr>
        </p:nvSpPr>
        <p:spPr/>
        <p:txBody>
          <a:bodyPr/>
          <a:lstStyle/>
          <a:p>
            <a:fld id="{8249E2A4-4ACD-124D-BEEC-0C96CE1FC0B4}" type="datetimeFigureOut">
              <a:rPr lang="en-CH" smtClean="0"/>
              <a:t>30.08.23</a:t>
            </a:fld>
            <a:endParaRPr lang="en-CH"/>
          </a:p>
        </p:txBody>
      </p:sp>
      <p:sp>
        <p:nvSpPr>
          <p:cNvPr id="6" name="Footer Placeholder 5">
            <a:extLst>
              <a:ext uri="{FF2B5EF4-FFF2-40B4-BE49-F238E27FC236}">
                <a16:creationId xmlns:a16="http://schemas.microsoft.com/office/drawing/2014/main" id="{36FB3AFA-C19A-625C-6427-0ABD701599B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AB9E01B-C977-9BDC-7709-267A964128B6}"/>
              </a:ext>
            </a:extLst>
          </p:cNvPr>
          <p:cNvSpPr>
            <a:spLocks noGrp="1"/>
          </p:cNvSpPr>
          <p:nvPr>
            <p:ph type="sldNum" sz="quarter" idx="12"/>
          </p:nvPr>
        </p:nvSpPr>
        <p:spPr/>
        <p:txBody>
          <a:bodyPr/>
          <a:lstStyle/>
          <a:p>
            <a:fld id="{17023FAC-9887-4C4E-B7D2-6FD0F4DA5A61}" type="slidenum">
              <a:rPr lang="en-CH" smtClean="0"/>
              <a:t>‹#›</a:t>
            </a:fld>
            <a:endParaRPr lang="en-CH"/>
          </a:p>
        </p:txBody>
      </p:sp>
    </p:spTree>
    <p:extLst>
      <p:ext uri="{BB962C8B-B14F-4D97-AF65-F5344CB8AC3E}">
        <p14:creationId xmlns:p14="http://schemas.microsoft.com/office/powerpoint/2010/main" val="235760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7D8F4-09AC-AA60-5E46-778E0AB52DEC}"/>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FAB63AF5-E794-00AD-475B-BC5845FAD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758ACD4-756E-73D1-96BB-4CA55CF346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5ED926C4-32FE-685A-D119-04B892C101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EE4EF8-0982-5DE6-02A9-1B5A941E6D7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F7B9C779-BC46-D547-326B-6CD1D74B9E47}"/>
              </a:ext>
            </a:extLst>
          </p:cNvPr>
          <p:cNvSpPr>
            <a:spLocks noGrp="1"/>
          </p:cNvSpPr>
          <p:nvPr>
            <p:ph type="dt" sz="half" idx="10"/>
          </p:nvPr>
        </p:nvSpPr>
        <p:spPr/>
        <p:txBody>
          <a:bodyPr/>
          <a:lstStyle/>
          <a:p>
            <a:fld id="{8249E2A4-4ACD-124D-BEEC-0C96CE1FC0B4}" type="datetimeFigureOut">
              <a:rPr lang="en-CH" smtClean="0"/>
              <a:t>30.08.23</a:t>
            </a:fld>
            <a:endParaRPr lang="en-CH"/>
          </a:p>
        </p:txBody>
      </p:sp>
      <p:sp>
        <p:nvSpPr>
          <p:cNvPr id="8" name="Footer Placeholder 7">
            <a:extLst>
              <a:ext uri="{FF2B5EF4-FFF2-40B4-BE49-F238E27FC236}">
                <a16:creationId xmlns:a16="http://schemas.microsoft.com/office/drawing/2014/main" id="{C9A237F2-8A3E-8942-7015-125ACD9D996D}"/>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5E899E24-56CF-5918-8198-80ABAB73B2C0}"/>
              </a:ext>
            </a:extLst>
          </p:cNvPr>
          <p:cNvSpPr>
            <a:spLocks noGrp="1"/>
          </p:cNvSpPr>
          <p:nvPr>
            <p:ph type="sldNum" sz="quarter" idx="12"/>
          </p:nvPr>
        </p:nvSpPr>
        <p:spPr/>
        <p:txBody>
          <a:bodyPr/>
          <a:lstStyle/>
          <a:p>
            <a:fld id="{17023FAC-9887-4C4E-B7D2-6FD0F4DA5A61}" type="slidenum">
              <a:rPr lang="en-CH" smtClean="0"/>
              <a:t>‹#›</a:t>
            </a:fld>
            <a:endParaRPr lang="en-CH"/>
          </a:p>
        </p:txBody>
      </p:sp>
    </p:spTree>
    <p:extLst>
      <p:ext uri="{BB962C8B-B14F-4D97-AF65-F5344CB8AC3E}">
        <p14:creationId xmlns:p14="http://schemas.microsoft.com/office/powerpoint/2010/main" val="2766397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D3C56-5B8A-673E-7CBA-DE62B1A26DA1}"/>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55C7D971-9F33-46BD-9781-C8D73F725A22}"/>
              </a:ext>
            </a:extLst>
          </p:cNvPr>
          <p:cNvSpPr>
            <a:spLocks noGrp="1"/>
          </p:cNvSpPr>
          <p:nvPr>
            <p:ph type="dt" sz="half" idx="10"/>
          </p:nvPr>
        </p:nvSpPr>
        <p:spPr/>
        <p:txBody>
          <a:bodyPr/>
          <a:lstStyle/>
          <a:p>
            <a:fld id="{8249E2A4-4ACD-124D-BEEC-0C96CE1FC0B4}" type="datetimeFigureOut">
              <a:rPr lang="en-CH" smtClean="0"/>
              <a:t>30.08.23</a:t>
            </a:fld>
            <a:endParaRPr lang="en-CH"/>
          </a:p>
        </p:txBody>
      </p:sp>
      <p:sp>
        <p:nvSpPr>
          <p:cNvPr id="4" name="Footer Placeholder 3">
            <a:extLst>
              <a:ext uri="{FF2B5EF4-FFF2-40B4-BE49-F238E27FC236}">
                <a16:creationId xmlns:a16="http://schemas.microsoft.com/office/drawing/2014/main" id="{DC829DB7-8F48-E784-C7A4-22FC6583C5E2}"/>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07874295-48B4-7965-E097-9944574CF35A}"/>
              </a:ext>
            </a:extLst>
          </p:cNvPr>
          <p:cNvSpPr>
            <a:spLocks noGrp="1"/>
          </p:cNvSpPr>
          <p:nvPr>
            <p:ph type="sldNum" sz="quarter" idx="12"/>
          </p:nvPr>
        </p:nvSpPr>
        <p:spPr/>
        <p:txBody>
          <a:bodyPr/>
          <a:lstStyle/>
          <a:p>
            <a:fld id="{17023FAC-9887-4C4E-B7D2-6FD0F4DA5A61}" type="slidenum">
              <a:rPr lang="en-CH" smtClean="0"/>
              <a:t>‹#›</a:t>
            </a:fld>
            <a:endParaRPr lang="en-CH"/>
          </a:p>
        </p:txBody>
      </p:sp>
    </p:spTree>
    <p:extLst>
      <p:ext uri="{BB962C8B-B14F-4D97-AF65-F5344CB8AC3E}">
        <p14:creationId xmlns:p14="http://schemas.microsoft.com/office/powerpoint/2010/main" val="3341302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8B23F-871C-3BDB-B71A-DE5EA2B319DC}"/>
              </a:ext>
            </a:extLst>
          </p:cNvPr>
          <p:cNvSpPr>
            <a:spLocks noGrp="1"/>
          </p:cNvSpPr>
          <p:nvPr>
            <p:ph type="dt" sz="half" idx="10"/>
          </p:nvPr>
        </p:nvSpPr>
        <p:spPr/>
        <p:txBody>
          <a:bodyPr/>
          <a:lstStyle/>
          <a:p>
            <a:fld id="{8249E2A4-4ACD-124D-BEEC-0C96CE1FC0B4}" type="datetimeFigureOut">
              <a:rPr lang="en-CH" smtClean="0"/>
              <a:t>30.08.23</a:t>
            </a:fld>
            <a:endParaRPr lang="en-CH"/>
          </a:p>
        </p:txBody>
      </p:sp>
      <p:sp>
        <p:nvSpPr>
          <p:cNvPr id="3" name="Footer Placeholder 2">
            <a:extLst>
              <a:ext uri="{FF2B5EF4-FFF2-40B4-BE49-F238E27FC236}">
                <a16:creationId xmlns:a16="http://schemas.microsoft.com/office/drawing/2014/main" id="{81EE361B-563A-1D21-828A-A1CD37EE3CA3}"/>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38AE8CF8-4FAA-A1FF-0900-75113BA8CFE5}"/>
              </a:ext>
            </a:extLst>
          </p:cNvPr>
          <p:cNvSpPr>
            <a:spLocks noGrp="1"/>
          </p:cNvSpPr>
          <p:nvPr>
            <p:ph type="sldNum" sz="quarter" idx="12"/>
          </p:nvPr>
        </p:nvSpPr>
        <p:spPr/>
        <p:txBody>
          <a:bodyPr/>
          <a:lstStyle/>
          <a:p>
            <a:fld id="{17023FAC-9887-4C4E-B7D2-6FD0F4DA5A61}" type="slidenum">
              <a:rPr lang="en-CH" smtClean="0"/>
              <a:t>‹#›</a:t>
            </a:fld>
            <a:endParaRPr lang="en-CH"/>
          </a:p>
        </p:txBody>
      </p:sp>
    </p:spTree>
    <p:extLst>
      <p:ext uri="{BB962C8B-B14F-4D97-AF65-F5344CB8AC3E}">
        <p14:creationId xmlns:p14="http://schemas.microsoft.com/office/powerpoint/2010/main" val="356485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DB62-A2A8-64F6-CA78-4302844FF28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323AF877-616F-4733-8D03-57554B49D5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F3ABB169-5C7E-254A-B5B1-8F6CB44CB8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260C67-B567-798B-84D4-D90A723520FA}"/>
              </a:ext>
            </a:extLst>
          </p:cNvPr>
          <p:cNvSpPr>
            <a:spLocks noGrp="1"/>
          </p:cNvSpPr>
          <p:nvPr>
            <p:ph type="dt" sz="half" idx="10"/>
          </p:nvPr>
        </p:nvSpPr>
        <p:spPr/>
        <p:txBody>
          <a:bodyPr/>
          <a:lstStyle/>
          <a:p>
            <a:fld id="{8249E2A4-4ACD-124D-BEEC-0C96CE1FC0B4}" type="datetimeFigureOut">
              <a:rPr lang="en-CH" smtClean="0"/>
              <a:t>30.08.23</a:t>
            </a:fld>
            <a:endParaRPr lang="en-CH"/>
          </a:p>
        </p:txBody>
      </p:sp>
      <p:sp>
        <p:nvSpPr>
          <p:cNvPr id="6" name="Footer Placeholder 5">
            <a:extLst>
              <a:ext uri="{FF2B5EF4-FFF2-40B4-BE49-F238E27FC236}">
                <a16:creationId xmlns:a16="http://schemas.microsoft.com/office/drawing/2014/main" id="{40F6BF7D-8B9C-165C-05D3-432C4F3B1F7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44E498D-725D-68CB-A4D5-6F08CC19E144}"/>
              </a:ext>
            </a:extLst>
          </p:cNvPr>
          <p:cNvSpPr>
            <a:spLocks noGrp="1"/>
          </p:cNvSpPr>
          <p:nvPr>
            <p:ph type="sldNum" sz="quarter" idx="12"/>
          </p:nvPr>
        </p:nvSpPr>
        <p:spPr/>
        <p:txBody>
          <a:bodyPr/>
          <a:lstStyle/>
          <a:p>
            <a:fld id="{17023FAC-9887-4C4E-B7D2-6FD0F4DA5A61}" type="slidenum">
              <a:rPr lang="en-CH" smtClean="0"/>
              <a:t>‹#›</a:t>
            </a:fld>
            <a:endParaRPr lang="en-CH"/>
          </a:p>
        </p:txBody>
      </p:sp>
    </p:spTree>
    <p:extLst>
      <p:ext uri="{BB962C8B-B14F-4D97-AF65-F5344CB8AC3E}">
        <p14:creationId xmlns:p14="http://schemas.microsoft.com/office/powerpoint/2010/main" val="147509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3B39C-68F5-C649-36E0-9ADCD9BE56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9967066E-1A49-A3EE-3C0A-16C239CADB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16B6BB1A-53A6-2ED9-C1D5-4E24541D23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EA82432-AE08-65AE-FB0B-095457AC3514}"/>
              </a:ext>
            </a:extLst>
          </p:cNvPr>
          <p:cNvSpPr>
            <a:spLocks noGrp="1"/>
          </p:cNvSpPr>
          <p:nvPr>
            <p:ph type="dt" sz="half" idx="10"/>
          </p:nvPr>
        </p:nvSpPr>
        <p:spPr/>
        <p:txBody>
          <a:bodyPr/>
          <a:lstStyle/>
          <a:p>
            <a:fld id="{8249E2A4-4ACD-124D-BEEC-0C96CE1FC0B4}" type="datetimeFigureOut">
              <a:rPr lang="en-CH" smtClean="0"/>
              <a:t>30.08.23</a:t>
            </a:fld>
            <a:endParaRPr lang="en-CH"/>
          </a:p>
        </p:txBody>
      </p:sp>
      <p:sp>
        <p:nvSpPr>
          <p:cNvPr id="6" name="Footer Placeholder 5">
            <a:extLst>
              <a:ext uri="{FF2B5EF4-FFF2-40B4-BE49-F238E27FC236}">
                <a16:creationId xmlns:a16="http://schemas.microsoft.com/office/drawing/2014/main" id="{6973E864-0F97-8692-1619-EC8373287354}"/>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9AC1932-C7B3-55F1-31A1-103D7440DBD1}"/>
              </a:ext>
            </a:extLst>
          </p:cNvPr>
          <p:cNvSpPr>
            <a:spLocks noGrp="1"/>
          </p:cNvSpPr>
          <p:nvPr>
            <p:ph type="sldNum" sz="quarter" idx="12"/>
          </p:nvPr>
        </p:nvSpPr>
        <p:spPr/>
        <p:txBody>
          <a:bodyPr/>
          <a:lstStyle/>
          <a:p>
            <a:fld id="{17023FAC-9887-4C4E-B7D2-6FD0F4DA5A61}" type="slidenum">
              <a:rPr lang="en-CH" smtClean="0"/>
              <a:t>‹#›</a:t>
            </a:fld>
            <a:endParaRPr lang="en-CH"/>
          </a:p>
        </p:txBody>
      </p:sp>
    </p:spTree>
    <p:extLst>
      <p:ext uri="{BB962C8B-B14F-4D97-AF65-F5344CB8AC3E}">
        <p14:creationId xmlns:p14="http://schemas.microsoft.com/office/powerpoint/2010/main" val="2569566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61175A-AA02-6BDE-58D9-7FDACCC2B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BC1B5BE3-8420-DE85-685F-C92ED7B86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4516AB7C-6296-6DA9-D82B-6BA1049350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9E2A4-4ACD-124D-BEEC-0C96CE1FC0B4}" type="datetimeFigureOut">
              <a:rPr lang="en-CH" smtClean="0"/>
              <a:t>30.08.23</a:t>
            </a:fld>
            <a:endParaRPr lang="en-CH"/>
          </a:p>
        </p:txBody>
      </p:sp>
      <p:sp>
        <p:nvSpPr>
          <p:cNvPr id="5" name="Footer Placeholder 4">
            <a:extLst>
              <a:ext uri="{FF2B5EF4-FFF2-40B4-BE49-F238E27FC236}">
                <a16:creationId xmlns:a16="http://schemas.microsoft.com/office/drawing/2014/main" id="{DF0B7245-4E71-A619-82F6-485BB31273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E064618-2B9F-B174-BE43-9FE8F74ED8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023FAC-9887-4C4E-B7D2-6FD0F4DA5A61}" type="slidenum">
              <a:rPr lang="en-CH" smtClean="0"/>
              <a:t>‹#›</a:t>
            </a:fld>
            <a:endParaRPr lang="en-CH"/>
          </a:p>
        </p:txBody>
      </p:sp>
    </p:spTree>
    <p:extLst>
      <p:ext uri="{BB962C8B-B14F-4D97-AF65-F5344CB8AC3E}">
        <p14:creationId xmlns:p14="http://schemas.microsoft.com/office/powerpoint/2010/main" val="3857801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1"/>
          <p:cNvSpPr txBox="1">
            <a:spLocks noGrp="1"/>
          </p:cNvSpPr>
          <p:nvPr>
            <p:ph type="title"/>
          </p:nvPr>
        </p:nvSpPr>
        <p:spPr>
          <a:xfrm>
            <a:off x="838200" y="365125"/>
            <a:ext cx="10515600" cy="1325600"/>
          </a:xfrm>
          <a:prstGeom prst="rect">
            <a:avLst/>
          </a:prstGeom>
        </p:spPr>
        <p:txBody>
          <a:bodyPr spcFirstLastPara="1" vert="horz" wrap="square" lIns="91433" tIns="45700" rIns="91433" bIns="45700" rtlCol="0" anchor="ctr" anchorCtr="0">
            <a:normAutofit/>
          </a:bodyPr>
          <a:lstStyle/>
          <a:p>
            <a:pPr>
              <a:spcBef>
                <a:spcPts val="0"/>
              </a:spcBef>
            </a:pPr>
            <a:r>
              <a:rPr lang="en" sz="2400"/>
              <a:t>AWS Web Application Firewall (WAF)</a:t>
            </a:r>
            <a:endParaRPr sz="2400"/>
          </a:p>
        </p:txBody>
      </p:sp>
      <p:sp>
        <p:nvSpPr>
          <p:cNvPr id="209" name="Google Shape;209;p41"/>
          <p:cNvSpPr txBox="1">
            <a:spLocks noGrp="1"/>
          </p:cNvSpPr>
          <p:nvPr>
            <p:ph type="body" idx="1"/>
          </p:nvPr>
        </p:nvSpPr>
        <p:spPr>
          <a:xfrm>
            <a:off x="838200" y="1825625"/>
            <a:ext cx="10515600" cy="4351200"/>
          </a:xfrm>
          <a:prstGeom prst="rect">
            <a:avLst/>
          </a:prstGeom>
        </p:spPr>
        <p:txBody>
          <a:bodyPr spcFirstLastPara="1" vert="horz" wrap="square" lIns="91433" tIns="45700" rIns="91433" bIns="45700" rtlCol="0" anchor="t" anchorCtr="0">
            <a:normAutofit/>
          </a:bodyPr>
          <a:lstStyle/>
          <a:p>
            <a:pPr marL="0" indent="0">
              <a:spcBef>
                <a:spcPts val="1067"/>
              </a:spcBef>
              <a:buNone/>
            </a:pPr>
            <a:r>
              <a:rPr lang="en" sz="1467">
                <a:latin typeface="Arial"/>
                <a:ea typeface="Arial"/>
                <a:cs typeface="Arial"/>
                <a:sym typeface="Arial"/>
              </a:rPr>
              <a:t>About WAF</a:t>
            </a:r>
            <a:endParaRPr sz="1467">
              <a:latin typeface="Arial"/>
              <a:ea typeface="Arial"/>
              <a:cs typeface="Arial"/>
              <a:sym typeface="Arial"/>
            </a:endParaRPr>
          </a:p>
          <a:p>
            <a:pPr marL="0" indent="0">
              <a:spcBef>
                <a:spcPts val="1600"/>
              </a:spcBef>
              <a:buNone/>
            </a:pPr>
            <a:r>
              <a:rPr lang="en" sz="1467">
                <a:latin typeface="Arial"/>
                <a:ea typeface="Arial"/>
                <a:cs typeface="Arial"/>
                <a:sym typeface="Arial"/>
              </a:rPr>
              <a:t>Web Traffic Filtering</a:t>
            </a:r>
            <a:endParaRPr sz="1467">
              <a:latin typeface="Arial"/>
              <a:ea typeface="Arial"/>
              <a:cs typeface="Arial"/>
              <a:sym typeface="Arial"/>
            </a:endParaRPr>
          </a:p>
          <a:p>
            <a:pPr marL="0" indent="0">
              <a:spcBef>
                <a:spcPts val="1600"/>
              </a:spcBef>
              <a:buNone/>
            </a:pPr>
            <a:r>
              <a:rPr lang="en" sz="1467">
                <a:latin typeface="Arial"/>
                <a:ea typeface="Arial"/>
                <a:cs typeface="Arial"/>
                <a:sym typeface="Arial"/>
              </a:rPr>
              <a:t>Full feature API</a:t>
            </a:r>
            <a:endParaRPr sz="1467">
              <a:latin typeface="Arial"/>
              <a:ea typeface="Arial"/>
              <a:cs typeface="Arial"/>
              <a:sym typeface="Arial"/>
            </a:endParaRPr>
          </a:p>
          <a:p>
            <a:pPr marL="0" indent="0">
              <a:spcBef>
                <a:spcPts val="1600"/>
              </a:spcBef>
              <a:spcAft>
                <a:spcPts val="1600"/>
              </a:spcAft>
              <a:buNone/>
            </a:pPr>
            <a:r>
              <a:rPr lang="en" sz="1467">
                <a:latin typeface="Arial"/>
                <a:ea typeface="Arial"/>
                <a:cs typeface="Arial"/>
                <a:sym typeface="Arial"/>
              </a:rPr>
              <a:t>Real-time visibility</a:t>
            </a:r>
            <a:endParaRPr sz="1467">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50"/>
          <p:cNvSpPr txBox="1">
            <a:spLocks noGrp="1"/>
          </p:cNvSpPr>
          <p:nvPr>
            <p:ph type="title"/>
          </p:nvPr>
        </p:nvSpPr>
        <p:spPr>
          <a:xfrm>
            <a:off x="838200" y="365125"/>
            <a:ext cx="10515600" cy="1325600"/>
          </a:xfrm>
          <a:prstGeom prst="rect">
            <a:avLst/>
          </a:prstGeom>
        </p:spPr>
        <p:txBody>
          <a:bodyPr spcFirstLastPara="1" vert="horz" wrap="square" lIns="91433" tIns="45700" rIns="91433" bIns="45700" rtlCol="0" anchor="ctr" anchorCtr="0">
            <a:normAutofit/>
          </a:bodyPr>
          <a:lstStyle/>
          <a:p>
            <a:pPr>
              <a:spcBef>
                <a:spcPts val="0"/>
              </a:spcBef>
            </a:pPr>
            <a:r>
              <a:rPr lang="en" sz="2400"/>
              <a:t>Types of rules</a:t>
            </a:r>
            <a:endParaRPr sz="2400"/>
          </a:p>
        </p:txBody>
      </p:sp>
      <p:sp>
        <p:nvSpPr>
          <p:cNvPr id="265" name="Google Shape;265;p50"/>
          <p:cNvSpPr txBox="1">
            <a:spLocks noGrp="1"/>
          </p:cNvSpPr>
          <p:nvPr>
            <p:ph type="body" idx="1"/>
          </p:nvPr>
        </p:nvSpPr>
        <p:spPr>
          <a:xfrm>
            <a:off x="283167" y="1825633"/>
            <a:ext cx="11288800" cy="4351200"/>
          </a:xfrm>
          <a:prstGeom prst="rect">
            <a:avLst/>
          </a:prstGeom>
        </p:spPr>
        <p:txBody>
          <a:bodyPr spcFirstLastPara="1" vert="horz" wrap="square" lIns="91433" tIns="45700" rIns="91433" bIns="45700" rtlCol="0" anchor="t" anchorCtr="0">
            <a:normAutofit lnSpcReduction="10000"/>
          </a:bodyPr>
          <a:lstStyle/>
          <a:p>
            <a:pPr marL="609585" indent="-397923" algn="just">
              <a:lnSpc>
                <a:spcPct val="140909"/>
              </a:lnSpc>
              <a:spcBef>
                <a:spcPts val="1467"/>
              </a:spcBef>
              <a:buClr>
                <a:srgbClr val="1F2649"/>
              </a:buClr>
              <a:buSzPts val="1100"/>
              <a:buFont typeface="Arial"/>
              <a:buChar char="●"/>
            </a:pPr>
            <a:r>
              <a:rPr lang="en" sz="1467" b="1">
                <a:solidFill>
                  <a:srgbClr val="1F2649"/>
                </a:solidFill>
                <a:highlight>
                  <a:srgbClr val="FFFFFF"/>
                </a:highlight>
                <a:latin typeface="Arial"/>
                <a:ea typeface="Arial"/>
                <a:cs typeface="Arial"/>
                <a:sym typeface="Arial"/>
              </a:rPr>
              <a:t>AWS Managed rules</a:t>
            </a:r>
            <a:endParaRPr sz="1467" b="1">
              <a:solidFill>
                <a:srgbClr val="1F2649"/>
              </a:solidFill>
              <a:highlight>
                <a:srgbClr val="FFFFFF"/>
              </a:highlight>
              <a:latin typeface="Arial"/>
              <a:ea typeface="Arial"/>
              <a:cs typeface="Arial"/>
              <a:sym typeface="Arial"/>
            </a:endParaRPr>
          </a:p>
          <a:p>
            <a:pPr marL="609585" indent="-397923" algn="just">
              <a:lnSpc>
                <a:spcPct val="140909"/>
              </a:lnSpc>
              <a:spcBef>
                <a:spcPts val="0"/>
              </a:spcBef>
              <a:buClr>
                <a:srgbClr val="1F2649"/>
              </a:buClr>
              <a:buSzPts val="1100"/>
              <a:buFont typeface="Arial"/>
              <a:buChar char="●"/>
            </a:pPr>
            <a:r>
              <a:rPr lang="en" sz="1467" b="1">
                <a:solidFill>
                  <a:srgbClr val="1F2649"/>
                </a:solidFill>
                <a:highlight>
                  <a:srgbClr val="FFFFFF"/>
                </a:highlight>
                <a:latin typeface="Arial"/>
                <a:ea typeface="Arial"/>
                <a:cs typeface="Arial"/>
                <a:sym typeface="Arial"/>
              </a:rPr>
              <a:t>Custom rules</a:t>
            </a:r>
            <a:endParaRPr sz="1467" b="1">
              <a:solidFill>
                <a:srgbClr val="1F2649"/>
              </a:solidFill>
              <a:highlight>
                <a:srgbClr val="FFFFFF"/>
              </a:highlight>
              <a:latin typeface="Arial"/>
              <a:ea typeface="Arial"/>
              <a:cs typeface="Arial"/>
              <a:sym typeface="Arial"/>
            </a:endParaRPr>
          </a:p>
          <a:p>
            <a:pPr marL="1219170" lvl="1" indent="-397923" algn="just">
              <a:lnSpc>
                <a:spcPct val="140909"/>
              </a:lnSpc>
              <a:spcBef>
                <a:spcPts val="0"/>
              </a:spcBef>
              <a:buClr>
                <a:srgbClr val="1F2649"/>
              </a:buClr>
              <a:buSzPts val="1100"/>
              <a:buFont typeface="Arial"/>
              <a:buChar char="○"/>
            </a:pPr>
            <a:r>
              <a:rPr lang="en" sz="1467">
                <a:solidFill>
                  <a:srgbClr val="1F2649"/>
                </a:solidFill>
                <a:highlight>
                  <a:srgbClr val="FFFFFF"/>
                </a:highlight>
                <a:latin typeface="Arial"/>
                <a:ea typeface="Arial"/>
                <a:cs typeface="Arial"/>
                <a:sym typeface="Arial"/>
              </a:rPr>
              <a:t>You can write custom rules specific to your web application/database to block undesired patterns in parts of the HTTP/HTTPS request, such as headers, method, query string, URI, body and IP address. These custom rules can be used together with AWS Managed Rules.</a:t>
            </a:r>
            <a:endParaRPr sz="1467">
              <a:solidFill>
                <a:srgbClr val="1F2649"/>
              </a:solidFill>
              <a:highlight>
                <a:srgbClr val="FFFFFF"/>
              </a:highlight>
              <a:latin typeface="Arial"/>
              <a:ea typeface="Arial"/>
              <a:cs typeface="Arial"/>
              <a:sym typeface="Arial"/>
            </a:endParaRPr>
          </a:p>
          <a:p>
            <a:pPr marL="609585" indent="-397923" algn="just">
              <a:lnSpc>
                <a:spcPct val="140909"/>
              </a:lnSpc>
              <a:spcBef>
                <a:spcPts val="0"/>
              </a:spcBef>
              <a:buClr>
                <a:srgbClr val="1F2649"/>
              </a:buClr>
              <a:buSzPts val="1100"/>
              <a:buFont typeface="Arial"/>
              <a:buChar char="●"/>
            </a:pPr>
            <a:r>
              <a:rPr lang="en" sz="1467" b="1">
                <a:solidFill>
                  <a:srgbClr val="1F2649"/>
                </a:solidFill>
                <a:highlight>
                  <a:srgbClr val="FFFFFF"/>
                </a:highlight>
                <a:latin typeface="Arial"/>
                <a:ea typeface="Arial"/>
                <a:cs typeface="Arial"/>
                <a:sym typeface="Arial"/>
              </a:rPr>
              <a:t>AWS Marketplace Rules</a:t>
            </a:r>
            <a:endParaRPr sz="1467" b="1">
              <a:solidFill>
                <a:srgbClr val="1F2649"/>
              </a:solidFill>
              <a:highlight>
                <a:srgbClr val="FFFFFF"/>
              </a:highlight>
              <a:latin typeface="Arial"/>
              <a:ea typeface="Arial"/>
              <a:cs typeface="Arial"/>
              <a:sym typeface="Arial"/>
            </a:endParaRPr>
          </a:p>
          <a:p>
            <a:pPr marL="1219170" lvl="1" indent="-397923" algn="just">
              <a:lnSpc>
                <a:spcPct val="140909"/>
              </a:lnSpc>
              <a:spcBef>
                <a:spcPts val="0"/>
              </a:spcBef>
              <a:buClr>
                <a:srgbClr val="1F2649"/>
              </a:buClr>
              <a:buSzPts val="1100"/>
              <a:buFont typeface="Arial"/>
              <a:buChar char="○"/>
            </a:pPr>
            <a:r>
              <a:rPr lang="en" sz="1467">
                <a:solidFill>
                  <a:srgbClr val="1F2649"/>
                </a:solidFill>
                <a:highlight>
                  <a:srgbClr val="FFFFFF"/>
                </a:highlight>
                <a:latin typeface="Arial"/>
                <a:ea typeface="Arial"/>
                <a:cs typeface="Arial"/>
                <a:sym typeface="Arial"/>
              </a:rPr>
              <a:t>You can also find rules created by security vendors that have built their own rule sets on an AWS WAF on the AWS Marketplace.</a:t>
            </a:r>
            <a:endParaRPr sz="1467">
              <a:solidFill>
                <a:srgbClr val="1F2649"/>
              </a:solidFill>
              <a:highlight>
                <a:srgbClr val="FFFFFF"/>
              </a:highlight>
              <a:latin typeface="Arial"/>
              <a:ea typeface="Arial"/>
              <a:cs typeface="Arial"/>
              <a:sym typeface="Arial"/>
            </a:endParaRPr>
          </a:p>
          <a:p>
            <a:pPr marL="609585" indent="-397923" algn="just">
              <a:lnSpc>
                <a:spcPct val="140909"/>
              </a:lnSpc>
              <a:spcBef>
                <a:spcPts val="0"/>
              </a:spcBef>
              <a:buClr>
                <a:srgbClr val="1F2649"/>
              </a:buClr>
              <a:buSzPts val="1100"/>
              <a:buFont typeface="Arial"/>
              <a:buChar char="●"/>
            </a:pPr>
            <a:r>
              <a:rPr lang="en" sz="1467" b="1">
                <a:solidFill>
                  <a:srgbClr val="1F2649"/>
                </a:solidFill>
                <a:highlight>
                  <a:srgbClr val="FFFFFF"/>
                </a:highlight>
                <a:latin typeface="Arial"/>
                <a:ea typeface="Arial"/>
                <a:cs typeface="Arial"/>
                <a:sym typeface="Arial"/>
              </a:rPr>
              <a:t>Advanced Automated Mitigations</a:t>
            </a:r>
            <a:endParaRPr sz="1467" b="1">
              <a:solidFill>
                <a:srgbClr val="1F2649"/>
              </a:solidFill>
              <a:highlight>
                <a:srgbClr val="FFFFFF"/>
              </a:highlight>
              <a:latin typeface="Arial"/>
              <a:ea typeface="Arial"/>
              <a:cs typeface="Arial"/>
              <a:sym typeface="Arial"/>
            </a:endParaRPr>
          </a:p>
          <a:p>
            <a:pPr marL="1219170" lvl="1" indent="-397923" algn="just">
              <a:lnSpc>
                <a:spcPct val="140909"/>
              </a:lnSpc>
              <a:spcBef>
                <a:spcPts val="0"/>
              </a:spcBef>
              <a:buClr>
                <a:srgbClr val="1F2649"/>
              </a:buClr>
              <a:buSzPts val="1100"/>
              <a:buFont typeface="Arial"/>
              <a:buChar char="○"/>
            </a:pPr>
            <a:r>
              <a:rPr lang="en" sz="1467">
                <a:solidFill>
                  <a:srgbClr val="1F2649"/>
                </a:solidFill>
                <a:highlight>
                  <a:srgbClr val="FFFFFF"/>
                </a:highlight>
                <a:latin typeface="Arial"/>
                <a:ea typeface="Arial"/>
                <a:cs typeface="Arial"/>
                <a:sym typeface="Arial"/>
              </a:rPr>
              <a:t>AWS provides the AWS WAF Security Automations Solution which automatically deploys a set of AWS WAF rules that filter common web-based attacks, but also provide advanced log analysis. This automated solution leverages AWS WAFs APIs to react to threats detected from logs, honeypot URLs, and more to automatically update rules and block malicious IP addresses. An example of this is shown below.</a:t>
            </a:r>
            <a:endParaRPr sz="1467">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51"/>
          <p:cNvSpPr txBox="1">
            <a:spLocks noGrp="1"/>
          </p:cNvSpPr>
          <p:nvPr>
            <p:ph type="title"/>
          </p:nvPr>
        </p:nvSpPr>
        <p:spPr>
          <a:xfrm>
            <a:off x="838200" y="365125"/>
            <a:ext cx="10515600" cy="1325600"/>
          </a:xfrm>
          <a:prstGeom prst="rect">
            <a:avLst/>
          </a:prstGeom>
        </p:spPr>
        <p:txBody>
          <a:bodyPr spcFirstLastPara="1" vert="horz" wrap="square" lIns="91433" tIns="45700" rIns="91433" bIns="45700" rtlCol="0" anchor="ctr" anchorCtr="0">
            <a:normAutofit/>
          </a:bodyPr>
          <a:lstStyle/>
          <a:p>
            <a:pPr>
              <a:spcBef>
                <a:spcPts val="0"/>
              </a:spcBef>
            </a:pPr>
            <a:r>
              <a:rPr lang="en" sz="2400"/>
              <a:t>AWS Managed Rules rule groups list</a:t>
            </a:r>
            <a:endParaRPr sz="2400"/>
          </a:p>
        </p:txBody>
      </p:sp>
      <p:sp>
        <p:nvSpPr>
          <p:cNvPr id="271" name="Google Shape;271;p51"/>
          <p:cNvSpPr txBox="1">
            <a:spLocks noGrp="1"/>
          </p:cNvSpPr>
          <p:nvPr>
            <p:ph type="body" idx="1"/>
          </p:nvPr>
        </p:nvSpPr>
        <p:spPr>
          <a:xfrm>
            <a:off x="283167" y="1825633"/>
            <a:ext cx="10688800" cy="4351200"/>
          </a:xfrm>
          <a:prstGeom prst="rect">
            <a:avLst/>
          </a:prstGeom>
        </p:spPr>
        <p:txBody>
          <a:bodyPr spcFirstLastPara="1" vert="horz" wrap="square" lIns="91433" tIns="45700" rIns="91433" bIns="45700" rtlCol="0" anchor="t" anchorCtr="0">
            <a:normAutofit/>
          </a:bodyPr>
          <a:lstStyle/>
          <a:p>
            <a:pPr marL="609585" indent="-397923">
              <a:lnSpc>
                <a:spcPct val="115000"/>
              </a:lnSpc>
              <a:spcBef>
                <a:spcPts val="1067"/>
              </a:spcBef>
              <a:buSzPts val="1100"/>
              <a:buFont typeface="Arial"/>
              <a:buChar char="●"/>
            </a:pPr>
            <a:r>
              <a:rPr lang="en" sz="1467" b="1">
                <a:latin typeface="Arial"/>
                <a:ea typeface="Arial"/>
                <a:cs typeface="Arial"/>
                <a:sym typeface="Arial"/>
              </a:rPr>
              <a:t>Baseline rule groups</a:t>
            </a:r>
            <a:endParaRPr sz="1467" b="1">
              <a:latin typeface="Arial"/>
              <a:ea typeface="Arial"/>
              <a:cs typeface="Arial"/>
              <a:sym typeface="Arial"/>
            </a:endParaRPr>
          </a:p>
          <a:p>
            <a:pPr marL="1219170" lvl="1" indent="-397923">
              <a:lnSpc>
                <a:spcPct val="115000"/>
              </a:lnSpc>
              <a:spcBef>
                <a:spcPts val="0"/>
              </a:spcBef>
              <a:buSzPts val="1100"/>
              <a:buFont typeface="Arial"/>
              <a:buChar char="○"/>
            </a:pPr>
            <a:r>
              <a:rPr lang="en" sz="1467">
                <a:latin typeface="Arial"/>
                <a:ea typeface="Arial"/>
                <a:cs typeface="Arial"/>
                <a:sym typeface="Arial"/>
              </a:rPr>
              <a:t>Baseline managed rule groups provide general protection against a wide variety of common threats.</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b="1">
                <a:latin typeface="Arial"/>
                <a:ea typeface="Arial"/>
                <a:cs typeface="Arial"/>
                <a:sym typeface="Arial"/>
              </a:rPr>
              <a:t>Use-case specific rule groups</a:t>
            </a:r>
            <a:endParaRPr sz="1467" b="1">
              <a:latin typeface="Arial"/>
              <a:ea typeface="Arial"/>
              <a:cs typeface="Arial"/>
              <a:sym typeface="Arial"/>
            </a:endParaRPr>
          </a:p>
          <a:p>
            <a:pPr marL="1219170" lvl="1" indent="-397923">
              <a:lnSpc>
                <a:spcPct val="115000"/>
              </a:lnSpc>
              <a:spcBef>
                <a:spcPts val="0"/>
              </a:spcBef>
              <a:buSzPts val="1100"/>
              <a:buFont typeface="Arial"/>
              <a:buChar char="○"/>
            </a:pPr>
            <a:r>
              <a:rPr lang="en" sz="1600">
                <a:solidFill>
                  <a:srgbClr val="16191F"/>
                </a:solidFill>
                <a:highlight>
                  <a:srgbClr val="FFFFFF"/>
                </a:highlight>
                <a:latin typeface="Arial"/>
                <a:ea typeface="Arial"/>
                <a:cs typeface="Arial"/>
                <a:sym typeface="Arial"/>
              </a:rPr>
              <a:t>Use-case specific rule groups provide incremental protection for many diverse AWS WAF use cases.</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b="1">
                <a:latin typeface="Arial"/>
                <a:ea typeface="Arial"/>
                <a:cs typeface="Arial"/>
                <a:sym typeface="Arial"/>
              </a:rPr>
              <a:t>IP reputation rule groups</a:t>
            </a:r>
            <a:endParaRPr sz="1467" b="1">
              <a:latin typeface="Arial"/>
              <a:ea typeface="Arial"/>
              <a:cs typeface="Arial"/>
              <a:sym typeface="Arial"/>
            </a:endParaRPr>
          </a:p>
          <a:p>
            <a:pPr marL="1219170" lvl="1" indent="-397923">
              <a:lnSpc>
                <a:spcPct val="115000"/>
              </a:lnSpc>
              <a:spcBef>
                <a:spcPts val="0"/>
              </a:spcBef>
              <a:buSzPts val="1100"/>
              <a:buFont typeface="Arial"/>
              <a:buChar char="○"/>
            </a:pPr>
            <a:r>
              <a:rPr lang="en" sz="1600">
                <a:solidFill>
                  <a:srgbClr val="16191F"/>
                </a:solidFill>
                <a:highlight>
                  <a:srgbClr val="FFFFFF"/>
                </a:highlight>
                <a:latin typeface="Arial"/>
                <a:ea typeface="Arial"/>
                <a:cs typeface="Arial"/>
                <a:sym typeface="Arial"/>
              </a:rPr>
              <a:t>IP reputation rule groups block requests based on their source IP address.</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b="1">
                <a:latin typeface="Arial"/>
                <a:ea typeface="Arial"/>
                <a:cs typeface="Arial"/>
                <a:sym typeface="Arial"/>
              </a:rPr>
              <a:t>AWS WAF Bot Control rule group</a:t>
            </a:r>
            <a:endParaRPr sz="1467" b="1">
              <a:latin typeface="Arial"/>
              <a:ea typeface="Arial"/>
              <a:cs typeface="Arial"/>
              <a:sym typeface="Arial"/>
            </a:endParaRPr>
          </a:p>
          <a:p>
            <a:pPr marL="1219170" lvl="1" indent="-397923">
              <a:lnSpc>
                <a:spcPct val="115000"/>
              </a:lnSpc>
              <a:spcBef>
                <a:spcPts val="0"/>
              </a:spcBef>
              <a:buSzPts val="1100"/>
              <a:buFont typeface="Arial"/>
              <a:buChar char="○"/>
            </a:pPr>
            <a:r>
              <a:rPr lang="en" sz="1600">
                <a:solidFill>
                  <a:srgbClr val="16191F"/>
                </a:solidFill>
                <a:highlight>
                  <a:srgbClr val="FFFFFF"/>
                </a:highlight>
                <a:latin typeface="Arial"/>
                <a:ea typeface="Arial"/>
                <a:cs typeface="Arial"/>
                <a:sym typeface="Arial"/>
              </a:rPr>
              <a:t>The Bot Control managed rule group provides rules to block and manage requests from bots. Bots can consume excess resources, skew business metrics, cause downtime, and perform malicious activities.</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b="1">
                <a:latin typeface="Arial"/>
                <a:ea typeface="Arial"/>
                <a:cs typeface="Arial"/>
                <a:sym typeface="Arial"/>
              </a:rPr>
              <a:t>AWS WAF Fraud Control account takeover prevention (ATP) rule group</a:t>
            </a:r>
            <a:endParaRPr sz="1467" b="1">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52"/>
          <p:cNvSpPr txBox="1">
            <a:spLocks noGrp="1"/>
          </p:cNvSpPr>
          <p:nvPr>
            <p:ph type="title"/>
          </p:nvPr>
        </p:nvSpPr>
        <p:spPr>
          <a:xfrm>
            <a:off x="838200" y="365131"/>
            <a:ext cx="10515600" cy="904400"/>
          </a:xfrm>
          <a:prstGeom prst="rect">
            <a:avLst/>
          </a:prstGeom>
        </p:spPr>
        <p:txBody>
          <a:bodyPr spcFirstLastPara="1" vert="horz" wrap="square" lIns="91433" tIns="45700" rIns="91433" bIns="45700" rtlCol="0" anchor="ctr" anchorCtr="0">
            <a:normAutofit/>
          </a:bodyPr>
          <a:lstStyle/>
          <a:p>
            <a:pPr>
              <a:spcBef>
                <a:spcPts val="0"/>
              </a:spcBef>
            </a:pPr>
            <a:r>
              <a:rPr lang="en" sz="2400"/>
              <a:t>Baseline rule groups</a:t>
            </a:r>
            <a:endParaRPr sz="2400"/>
          </a:p>
        </p:txBody>
      </p:sp>
      <p:sp>
        <p:nvSpPr>
          <p:cNvPr id="277" name="Google Shape;277;p52"/>
          <p:cNvSpPr txBox="1">
            <a:spLocks noGrp="1"/>
          </p:cNvSpPr>
          <p:nvPr>
            <p:ph type="body" idx="1"/>
          </p:nvPr>
        </p:nvSpPr>
        <p:spPr>
          <a:xfrm>
            <a:off x="283167" y="1369633"/>
            <a:ext cx="11733600" cy="4807200"/>
          </a:xfrm>
          <a:prstGeom prst="rect">
            <a:avLst/>
          </a:prstGeom>
        </p:spPr>
        <p:txBody>
          <a:bodyPr spcFirstLastPara="1" vert="horz" wrap="square" lIns="91433" tIns="45700" rIns="91433" bIns="45700" rtlCol="0" anchor="t" anchorCtr="0">
            <a:normAutofit/>
          </a:bodyPr>
          <a:lstStyle/>
          <a:p>
            <a:pPr marL="609585" indent="-397923">
              <a:lnSpc>
                <a:spcPct val="115000"/>
              </a:lnSpc>
              <a:spcBef>
                <a:spcPts val="1067"/>
              </a:spcBef>
              <a:buClr>
                <a:srgbClr val="171717"/>
              </a:buClr>
              <a:buSzPts val="1100"/>
              <a:buFont typeface="Arial"/>
              <a:buChar char="●"/>
            </a:pPr>
            <a:r>
              <a:rPr lang="en" sz="1467" b="1">
                <a:solidFill>
                  <a:srgbClr val="171717"/>
                </a:solidFill>
                <a:highlight>
                  <a:srgbClr val="FFFFFF"/>
                </a:highlight>
                <a:latin typeface="Arial"/>
                <a:ea typeface="Arial"/>
                <a:cs typeface="Arial"/>
                <a:sym typeface="Arial"/>
              </a:rPr>
              <a:t>Core rule set (CRS) managed rule group</a:t>
            </a:r>
            <a:endParaRPr sz="1467" b="1">
              <a:solidFill>
                <a:srgbClr val="171717"/>
              </a:solidFill>
              <a:highlight>
                <a:srgbClr val="FFFFFF"/>
              </a:highlight>
              <a:latin typeface="Arial"/>
              <a:ea typeface="Arial"/>
              <a:cs typeface="Arial"/>
              <a:sym typeface="Arial"/>
            </a:endParaRPr>
          </a:p>
          <a:p>
            <a:pPr marL="1219170" lvl="1" indent="-397923">
              <a:lnSpc>
                <a:spcPct val="115000"/>
              </a:lnSpc>
              <a:spcBef>
                <a:spcPts val="0"/>
              </a:spcBef>
              <a:buClr>
                <a:srgbClr val="171717"/>
              </a:buClr>
              <a:buSzPts val="1100"/>
              <a:buFont typeface="Arial"/>
              <a:buChar char="○"/>
            </a:pPr>
            <a:r>
              <a:rPr lang="en" sz="1467" b="1">
                <a:solidFill>
                  <a:srgbClr val="171717"/>
                </a:solidFill>
                <a:highlight>
                  <a:srgbClr val="FFFFFF"/>
                </a:highlight>
                <a:latin typeface="Arial"/>
                <a:ea typeface="Arial"/>
                <a:cs typeface="Arial"/>
                <a:sym typeface="Arial"/>
              </a:rPr>
              <a:t>VendorName</a:t>
            </a:r>
            <a:r>
              <a:rPr lang="en" sz="1467">
                <a:solidFill>
                  <a:srgbClr val="171717"/>
                </a:solidFill>
                <a:highlight>
                  <a:srgbClr val="FFFFFF"/>
                </a:highlight>
                <a:latin typeface="Arial"/>
                <a:ea typeface="Arial"/>
                <a:cs typeface="Arial"/>
                <a:sym typeface="Arial"/>
              </a:rPr>
              <a:t>: AWS, </a:t>
            </a:r>
            <a:r>
              <a:rPr lang="en" sz="1467" b="1">
                <a:solidFill>
                  <a:srgbClr val="171717"/>
                </a:solidFill>
                <a:highlight>
                  <a:srgbClr val="FFFFFF"/>
                </a:highlight>
                <a:latin typeface="Arial"/>
                <a:ea typeface="Arial"/>
                <a:cs typeface="Arial"/>
                <a:sym typeface="Arial"/>
              </a:rPr>
              <a:t>Name</a:t>
            </a:r>
            <a:r>
              <a:rPr lang="en" sz="1467">
                <a:solidFill>
                  <a:srgbClr val="171717"/>
                </a:solidFill>
                <a:highlight>
                  <a:srgbClr val="FFFFFF"/>
                </a:highlight>
                <a:latin typeface="Arial"/>
                <a:ea typeface="Arial"/>
                <a:cs typeface="Arial"/>
                <a:sym typeface="Arial"/>
              </a:rPr>
              <a:t>: </a:t>
            </a:r>
            <a:r>
              <a:rPr lang="en" sz="1467" u="sng">
                <a:solidFill>
                  <a:srgbClr val="171717"/>
                </a:solidFill>
                <a:highlight>
                  <a:srgbClr val="FFFFFF"/>
                </a:highlight>
                <a:latin typeface="Arial"/>
                <a:ea typeface="Arial"/>
                <a:cs typeface="Arial"/>
                <a:sym typeface="Arial"/>
              </a:rPr>
              <a:t>AWSManagedRulesCommonRuleSet</a:t>
            </a:r>
            <a:r>
              <a:rPr lang="en" sz="1467">
                <a:solidFill>
                  <a:srgbClr val="171717"/>
                </a:solidFill>
                <a:highlight>
                  <a:srgbClr val="FFFFFF"/>
                </a:highlight>
                <a:latin typeface="Arial"/>
                <a:ea typeface="Arial"/>
                <a:cs typeface="Arial"/>
                <a:sym typeface="Arial"/>
              </a:rPr>
              <a:t>, </a:t>
            </a:r>
            <a:r>
              <a:rPr lang="en" sz="1467" b="1">
                <a:solidFill>
                  <a:srgbClr val="171717"/>
                </a:solidFill>
                <a:highlight>
                  <a:srgbClr val="FFFFFF"/>
                </a:highlight>
                <a:latin typeface="Arial"/>
                <a:ea typeface="Arial"/>
                <a:cs typeface="Arial"/>
                <a:sym typeface="Arial"/>
              </a:rPr>
              <a:t>WCU</a:t>
            </a:r>
            <a:r>
              <a:rPr lang="en" sz="1467">
                <a:solidFill>
                  <a:srgbClr val="171717"/>
                </a:solidFill>
                <a:highlight>
                  <a:srgbClr val="FFFFFF"/>
                </a:highlight>
                <a:latin typeface="Arial"/>
                <a:ea typeface="Arial"/>
                <a:cs typeface="Arial"/>
                <a:sym typeface="Arial"/>
              </a:rPr>
              <a:t>: 700</a:t>
            </a:r>
            <a:endParaRPr sz="1467">
              <a:solidFill>
                <a:srgbClr val="171717"/>
              </a:solidFill>
              <a:highlight>
                <a:srgbClr val="FFFFFF"/>
              </a:highlight>
              <a:latin typeface="Arial"/>
              <a:ea typeface="Arial"/>
              <a:cs typeface="Arial"/>
              <a:sym typeface="Arial"/>
            </a:endParaRPr>
          </a:p>
          <a:p>
            <a:pPr marL="1219170" lvl="1" indent="-397923">
              <a:lnSpc>
                <a:spcPct val="115000"/>
              </a:lnSpc>
              <a:spcBef>
                <a:spcPts val="0"/>
              </a:spcBef>
              <a:buClr>
                <a:srgbClr val="171717"/>
              </a:buClr>
              <a:buSzPts val="1100"/>
              <a:buFont typeface="Arial"/>
              <a:buChar char="○"/>
            </a:pPr>
            <a:r>
              <a:rPr lang="en" sz="1467">
                <a:solidFill>
                  <a:srgbClr val="171717"/>
                </a:solidFill>
                <a:highlight>
                  <a:srgbClr val="FFFFFF"/>
                </a:highlight>
                <a:latin typeface="Arial"/>
                <a:ea typeface="Arial"/>
                <a:cs typeface="Arial"/>
                <a:sym typeface="Arial"/>
              </a:rPr>
              <a:t>The Core rule set (CRS) rule group contains rules that are generally applicable to web applications. This provides protection against exploitation of a wide range of vulnerabilities, including some of the high risk and commonly occurring vulnerabilities.</a:t>
            </a:r>
            <a:endParaRPr sz="1467">
              <a:solidFill>
                <a:srgbClr val="171717"/>
              </a:solidFill>
              <a:highlight>
                <a:srgbClr val="FFFFFF"/>
              </a:highlight>
              <a:latin typeface="Arial"/>
              <a:ea typeface="Arial"/>
              <a:cs typeface="Arial"/>
              <a:sym typeface="Arial"/>
            </a:endParaRPr>
          </a:p>
          <a:p>
            <a:pPr marL="609585" indent="-397923">
              <a:lnSpc>
                <a:spcPct val="115000"/>
              </a:lnSpc>
              <a:spcBef>
                <a:spcPts val="0"/>
              </a:spcBef>
              <a:buClr>
                <a:srgbClr val="171717"/>
              </a:buClr>
              <a:buSzPts val="1100"/>
              <a:buFont typeface="Arial"/>
              <a:buChar char="●"/>
            </a:pPr>
            <a:r>
              <a:rPr lang="en" sz="1467" b="1">
                <a:solidFill>
                  <a:srgbClr val="171717"/>
                </a:solidFill>
                <a:highlight>
                  <a:srgbClr val="FFFFFF"/>
                </a:highlight>
                <a:latin typeface="Arial"/>
                <a:ea typeface="Arial"/>
                <a:cs typeface="Arial"/>
                <a:sym typeface="Arial"/>
              </a:rPr>
              <a:t>Admin protection managed rule group</a:t>
            </a:r>
            <a:endParaRPr sz="1467" b="1">
              <a:solidFill>
                <a:srgbClr val="171717"/>
              </a:solidFill>
              <a:highlight>
                <a:srgbClr val="FFFFFF"/>
              </a:highlight>
              <a:latin typeface="Arial"/>
              <a:ea typeface="Arial"/>
              <a:cs typeface="Arial"/>
              <a:sym typeface="Arial"/>
            </a:endParaRPr>
          </a:p>
          <a:p>
            <a:pPr marL="1219170" lvl="1" indent="-397923">
              <a:lnSpc>
                <a:spcPct val="115000"/>
              </a:lnSpc>
              <a:spcBef>
                <a:spcPts val="0"/>
              </a:spcBef>
              <a:buClr>
                <a:srgbClr val="171717"/>
              </a:buClr>
              <a:buSzPts val="1100"/>
              <a:buFont typeface="Arial"/>
              <a:buChar char="○"/>
            </a:pPr>
            <a:r>
              <a:rPr lang="en" sz="1467" b="1">
                <a:solidFill>
                  <a:srgbClr val="171717"/>
                </a:solidFill>
                <a:highlight>
                  <a:srgbClr val="FFFFFF"/>
                </a:highlight>
                <a:latin typeface="Arial"/>
                <a:ea typeface="Arial"/>
                <a:cs typeface="Arial"/>
                <a:sym typeface="Arial"/>
              </a:rPr>
              <a:t>VendorName</a:t>
            </a:r>
            <a:r>
              <a:rPr lang="en" sz="1467">
                <a:solidFill>
                  <a:srgbClr val="171717"/>
                </a:solidFill>
                <a:highlight>
                  <a:srgbClr val="FFFFFF"/>
                </a:highlight>
                <a:latin typeface="Arial"/>
                <a:ea typeface="Arial"/>
                <a:cs typeface="Arial"/>
                <a:sym typeface="Arial"/>
              </a:rPr>
              <a:t>: AWS, </a:t>
            </a:r>
            <a:r>
              <a:rPr lang="en" sz="1467" b="1">
                <a:solidFill>
                  <a:srgbClr val="171717"/>
                </a:solidFill>
                <a:highlight>
                  <a:srgbClr val="FFFFFF"/>
                </a:highlight>
                <a:latin typeface="Arial"/>
                <a:ea typeface="Arial"/>
                <a:cs typeface="Arial"/>
                <a:sym typeface="Arial"/>
              </a:rPr>
              <a:t>Name</a:t>
            </a:r>
            <a:r>
              <a:rPr lang="en" sz="1467">
                <a:solidFill>
                  <a:srgbClr val="171717"/>
                </a:solidFill>
                <a:highlight>
                  <a:srgbClr val="FFFFFF"/>
                </a:highlight>
                <a:latin typeface="Arial"/>
                <a:ea typeface="Arial"/>
                <a:cs typeface="Arial"/>
                <a:sym typeface="Arial"/>
              </a:rPr>
              <a:t>: </a:t>
            </a:r>
            <a:r>
              <a:rPr lang="en" sz="1467" u="sng">
                <a:solidFill>
                  <a:srgbClr val="171717"/>
                </a:solidFill>
                <a:highlight>
                  <a:srgbClr val="FFFFFF"/>
                </a:highlight>
                <a:latin typeface="Arial"/>
                <a:ea typeface="Arial"/>
                <a:cs typeface="Arial"/>
                <a:sym typeface="Arial"/>
              </a:rPr>
              <a:t>AWSManagedRulesAdminProtectionRuleSet</a:t>
            </a:r>
            <a:r>
              <a:rPr lang="en" sz="1467">
                <a:solidFill>
                  <a:srgbClr val="171717"/>
                </a:solidFill>
                <a:highlight>
                  <a:srgbClr val="FFFFFF"/>
                </a:highlight>
                <a:latin typeface="Arial"/>
                <a:ea typeface="Arial"/>
                <a:cs typeface="Arial"/>
                <a:sym typeface="Arial"/>
              </a:rPr>
              <a:t>, </a:t>
            </a:r>
            <a:r>
              <a:rPr lang="en" sz="1467" b="1">
                <a:solidFill>
                  <a:srgbClr val="171717"/>
                </a:solidFill>
                <a:highlight>
                  <a:srgbClr val="FFFFFF"/>
                </a:highlight>
                <a:latin typeface="Arial"/>
                <a:ea typeface="Arial"/>
                <a:cs typeface="Arial"/>
                <a:sym typeface="Arial"/>
              </a:rPr>
              <a:t>WCU</a:t>
            </a:r>
            <a:r>
              <a:rPr lang="en" sz="1467">
                <a:solidFill>
                  <a:srgbClr val="171717"/>
                </a:solidFill>
                <a:highlight>
                  <a:srgbClr val="FFFFFF"/>
                </a:highlight>
                <a:latin typeface="Arial"/>
                <a:ea typeface="Arial"/>
                <a:cs typeface="Arial"/>
                <a:sym typeface="Arial"/>
              </a:rPr>
              <a:t>: 100</a:t>
            </a:r>
            <a:endParaRPr sz="1467">
              <a:solidFill>
                <a:srgbClr val="171717"/>
              </a:solidFill>
              <a:highlight>
                <a:srgbClr val="FFFFFF"/>
              </a:highlight>
              <a:latin typeface="Arial"/>
              <a:ea typeface="Arial"/>
              <a:cs typeface="Arial"/>
              <a:sym typeface="Arial"/>
            </a:endParaRPr>
          </a:p>
          <a:p>
            <a:pPr marL="1219170" lvl="1" indent="-397923">
              <a:lnSpc>
                <a:spcPct val="115000"/>
              </a:lnSpc>
              <a:spcBef>
                <a:spcPts val="0"/>
              </a:spcBef>
              <a:buClr>
                <a:srgbClr val="171717"/>
              </a:buClr>
              <a:buSzPts val="1100"/>
              <a:buFont typeface="Arial"/>
              <a:buChar char="○"/>
            </a:pPr>
            <a:r>
              <a:rPr lang="en" sz="1467">
                <a:solidFill>
                  <a:srgbClr val="171717"/>
                </a:solidFill>
                <a:highlight>
                  <a:srgbClr val="FFFFFF"/>
                </a:highlight>
                <a:latin typeface="Arial"/>
                <a:ea typeface="Arial"/>
                <a:cs typeface="Arial"/>
                <a:sym typeface="Arial"/>
              </a:rPr>
              <a:t>The Admin protection rule group contains rules that allow you to block external access to exposed administrative pages. This might be useful if you run third-party software or want to reduce the risk of a malicious actor gaining administrative access to your application.</a:t>
            </a:r>
            <a:endParaRPr sz="1467">
              <a:solidFill>
                <a:srgbClr val="171717"/>
              </a:solidFill>
              <a:highlight>
                <a:srgbClr val="FFFFFF"/>
              </a:highlight>
              <a:latin typeface="Arial"/>
              <a:ea typeface="Arial"/>
              <a:cs typeface="Arial"/>
              <a:sym typeface="Arial"/>
            </a:endParaRPr>
          </a:p>
          <a:p>
            <a:pPr marL="609585" indent="-397923">
              <a:lnSpc>
                <a:spcPct val="115000"/>
              </a:lnSpc>
              <a:spcBef>
                <a:spcPts val="0"/>
              </a:spcBef>
              <a:buClr>
                <a:srgbClr val="171717"/>
              </a:buClr>
              <a:buSzPts val="1100"/>
              <a:buFont typeface="Arial"/>
              <a:buChar char="●"/>
            </a:pPr>
            <a:r>
              <a:rPr lang="en" sz="1467" b="1">
                <a:solidFill>
                  <a:srgbClr val="171717"/>
                </a:solidFill>
                <a:highlight>
                  <a:srgbClr val="FFFFFF"/>
                </a:highlight>
                <a:latin typeface="Arial"/>
                <a:ea typeface="Arial"/>
                <a:cs typeface="Arial"/>
                <a:sym typeface="Arial"/>
              </a:rPr>
              <a:t>Known bad inputs managed rule group</a:t>
            </a:r>
            <a:endParaRPr sz="1467" b="1">
              <a:solidFill>
                <a:srgbClr val="171717"/>
              </a:solidFill>
              <a:highlight>
                <a:srgbClr val="FFFFFF"/>
              </a:highlight>
              <a:latin typeface="Arial"/>
              <a:ea typeface="Arial"/>
              <a:cs typeface="Arial"/>
              <a:sym typeface="Arial"/>
            </a:endParaRPr>
          </a:p>
          <a:p>
            <a:pPr marL="1219170" lvl="1" indent="-397923">
              <a:lnSpc>
                <a:spcPct val="115000"/>
              </a:lnSpc>
              <a:spcBef>
                <a:spcPts val="0"/>
              </a:spcBef>
              <a:buClr>
                <a:srgbClr val="171717"/>
              </a:buClr>
              <a:buSzPts val="1100"/>
              <a:buFont typeface="Arial"/>
              <a:buChar char="○"/>
            </a:pPr>
            <a:r>
              <a:rPr lang="en" sz="1467" b="1">
                <a:solidFill>
                  <a:srgbClr val="171717"/>
                </a:solidFill>
                <a:highlight>
                  <a:srgbClr val="FFFFFF"/>
                </a:highlight>
                <a:latin typeface="Arial"/>
                <a:ea typeface="Arial"/>
                <a:cs typeface="Arial"/>
                <a:sym typeface="Arial"/>
              </a:rPr>
              <a:t>VendorName</a:t>
            </a:r>
            <a:r>
              <a:rPr lang="en" sz="1467">
                <a:solidFill>
                  <a:srgbClr val="171717"/>
                </a:solidFill>
                <a:highlight>
                  <a:srgbClr val="FFFFFF"/>
                </a:highlight>
                <a:latin typeface="Arial"/>
                <a:ea typeface="Arial"/>
                <a:cs typeface="Arial"/>
                <a:sym typeface="Arial"/>
              </a:rPr>
              <a:t>: AWS, </a:t>
            </a:r>
            <a:r>
              <a:rPr lang="en" sz="1467" b="1">
                <a:solidFill>
                  <a:srgbClr val="171717"/>
                </a:solidFill>
                <a:highlight>
                  <a:srgbClr val="FFFFFF"/>
                </a:highlight>
                <a:latin typeface="Arial"/>
                <a:ea typeface="Arial"/>
                <a:cs typeface="Arial"/>
                <a:sym typeface="Arial"/>
              </a:rPr>
              <a:t>Name</a:t>
            </a:r>
            <a:r>
              <a:rPr lang="en" sz="1467">
                <a:solidFill>
                  <a:srgbClr val="171717"/>
                </a:solidFill>
                <a:highlight>
                  <a:srgbClr val="FFFFFF"/>
                </a:highlight>
                <a:latin typeface="Arial"/>
                <a:ea typeface="Arial"/>
                <a:cs typeface="Arial"/>
                <a:sym typeface="Arial"/>
              </a:rPr>
              <a:t>: </a:t>
            </a:r>
            <a:r>
              <a:rPr lang="en" sz="1467" u="sng">
                <a:solidFill>
                  <a:srgbClr val="171717"/>
                </a:solidFill>
                <a:highlight>
                  <a:srgbClr val="FFFFFF"/>
                </a:highlight>
                <a:latin typeface="Arial"/>
                <a:ea typeface="Arial"/>
                <a:cs typeface="Arial"/>
                <a:sym typeface="Arial"/>
              </a:rPr>
              <a:t>AWSManagedRulesKnownBadInputsRuleSet</a:t>
            </a:r>
            <a:r>
              <a:rPr lang="en" sz="1467">
                <a:solidFill>
                  <a:srgbClr val="171717"/>
                </a:solidFill>
                <a:highlight>
                  <a:srgbClr val="FFFFFF"/>
                </a:highlight>
                <a:latin typeface="Arial"/>
                <a:ea typeface="Arial"/>
                <a:cs typeface="Arial"/>
                <a:sym typeface="Arial"/>
              </a:rPr>
              <a:t>, </a:t>
            </a:r>
            <a:r>
              <a:rPr lang="en" sz="1467" b="1">
                <a:solidFill>
                  <a:srgbClr val="171717"/>
                </a:solidFill>
                <a:highlight>
                  <a:srgbClr val="FFFFFF"/>
                </a:highlight>
                <a:latin typeface="Arial"/>
                <a:ea typeface="Arial"/>
                <a:cs typeface="Arial"/>
                <a:sym typeface="Arial"/>
              </a:rPr>
              <a:t>WCU</a:t>
            </a:r>
            <a:r>
              <a:rPr lang="en" sz="1467">
                <a:solidFill>
                  <a:srgbClr val="171717"/>
                </a:solidFill>
                <a:highlight>
                  <a:srgbClr val="FFFFFF"/>
                </a:highlight>
                <a:latin typeface="Arial"/>
                <a:ea typeface="Arial"/>
                <a:cs typeface="Arial"/>
                <a:sym typeface="Arial"/>
              </a:rPr>
              <a:t>: 200</a:t>
            </a:r>
            <a:endParaRPr sz="1467">
              <a:solidFill>
                <a:srgbClr val="171717"/>
              </a:solidFill>
              <a:highlight>
                <a:srgbClr val="FFFFFF"/>
              </a:highlight>
              <a:latin typeface="Arial"/>
              <a:ea typeface="Arial"/>
              <a:cs typeface="Arial"/>
              <a:sym typeface="Arial"/>
            </a:endParaRPr>
          </a:p>
          <a:p>
            <a:pPr marL="1219170" lvl="1" indent="-397923">
              <a:lnSpc>
                <a:spcPct val="115000"/>
              </a:lnSpc>
              <a:spcBef>
                <a:spcPts val="0"/>
              </a:spcBef>
              <a:buClr>
                <a:srgbClr val="171717"/>
              </a:buClr>
              <a:buSzPts val="1100"/>
              <a:buFont typeface="Arial"/>
              <a:buChar char="○"/>
            </a:pPr>
            <a:r>
              <a:rPr lang="en" sz="1467">
                <a:solidFill>
                  <a:srgbClr val="171717"/>
                </a:solidFill>
                <a:highlight>
                  <a:srgbClr val="FFFFFF"/>
                </a:highlight>
                <a:latin typeface="Arial"/>
                <a:ea typeface="Arial"/>
                <a:cs typeface="Arial"/>
                <a:sym typeface="Arial"/>
              </a:rPr>
              <a:t>The Known bad inputs rule group contains rules to block request patterns that are known to be invalid and are associated with exploitation or discovery of vulnerabilities. This can help reduce the risk of a malicious actor discovering a vulnerable application.</a:t>
            </a:r>
            <a:endParaRPr sz="1467">
              <a:solidFill>
                <a:srgbClr val="171717"/>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3"/>
          <p:cNvSpPr txBox="1">
            <a:spLocks noGrp="1"/>
          </p:cNvSpPr>
          <p:nvPr>
            <p:ph type="title"/>
          </p:nvPr>
        </p:nvSpPr>
        <p:spPr>
          <a:xfrm>
            <a:off x="838200" y="365131"/>
            <a:ext cx="10515600" cy="937600"/>
          </a:xfrm>
          <a:prstGeom prst="rect">
            <a:avLst/>
          </a:prstGeom>
        </p:spPr>
        <p:txBody>
          <a:bodyPr spcFirstLastPara="1" vert="horz" wrap="square" lIns="91433" tIns="45700" rIns="91433" bIns="45700" rtlCol="0" anchor="ctr" anchorCtr="0">
            <a:normAutofit/>
          </a:bodyPr>
          <a:lstStyle/>
          <a:p>
            <a:pPr>
              <a:spcBef>
                <a:spcPts val="0"/>
              </a:spcBef>
            </a:pPr>
            <a:r>
              <a:rPr lang="en" sz="2400"/>
              <a:t>Use-case specific rule groups</a:t>
            </a:r>
            <a:endParaRPr sz="2400"/>
          </a:p>
        </p:txBody>
      </p:sp>
      <p:sp>
        <p:nvSpPr>
          <p:cNvPr id="283" name="Google Shape;283;p53"/>
          <p:cNvSpPr txBox="1">
            <a:spLocks noGrp="1"/>
          </p:cNvSpPr>
          <p:nvPr>
            <p:ph type="body" idx="1"/>
          </p:nvPr>
        </p:nvSpPr>
        <p:spPr>
          <a:xfrm>
            <a:off x="283167" y="1536333"/>
            <a:ext cx="11622400" cy="5101600"/>
          </a:xfrm>
          <a:prstGeom prst="rect">
            <a:avLst/>
          </a:prstGeom>
        </p:spPr>
        <p:txBody>
          <a:bodyPr spcFirstLastPara="1" vert="horz" wrap="square" lIns="91433" tIns="45700" rIns="91433" bIns="45700" rtlCol="0" anchor="t" anchorCtr="0">
            <a:normAutofit/>
          </a:bodyPr>
          <a:lstStyle/>
          <a:p>
            <a:pPr marL="609585" indent="-397923">
              <a:lnSpc>
                <a:spcPct val="115000"/>
              </a:lnSpc>
              <a:spcBef>
                <a:spcPts val="1067"/>
              </a:spcBef>
              <a:buSzPts val="1100"/>
              <a:buFont typeface="Arial"/>
              <a:buChar char="●"/>
            </a:pPr>
            <a:r>
              <a:rPr lang="en" sz="1467" b="1">
                <a:latin typeface="Arial"/>
                <a:ea typeface="Arial"/>
                <a:cs typeface="Arial"/>
                <a:sym typeface="Arial"/>
              </a:rPr>
              <a:t>SQL database managed rule group</a:t>
            </a:r>
            <a:endParaRPr sz="1467" b="1">
              <a:latin typeface="Arial"/>
              <a:ea typeface="Arial"/>
              <a:cs typeface="Arial"/>
              <a:sym typeface="Arial"/>
            </a:endParaRPr>
          </a:p>
          <a:p>
            <a:pPr marL="1219170" lvl="1" indent="-397923">
              <a:lnSpc>
                <a:spcPct val="115000"/>
              </a:lnSpc>
              <a:spcBef>
                <a:spcPts val="0"/>
              </a:spcBef>
              <a:buSzPts val="1100"/>
              <a:buFont typeface="Arial"/>
              <a:buChar char="○"/>
            </a:pPr>
            <a:r>
              <a:rPr lang="en" sz="1467" b="1">
                <a:latin typeface="Arial"/>
                <a:ea typeface="Arial"/>
                <a:cs typeface="Arial"/>
                <a:sym typeface="Arial"/>
              </a:rPr>
              <a:t>VendorName</a:t>
            </a:r>
            <a:r>
              <a:rPr lang="en" sz="1467">
                <a:latin typeface="Arial"/>
                <a:ea typeface="Arial"/>
                <a:cs typeface="Arial"/>
                <a:sym typeface="Arial"/>
              </a:rPr>
              <a:t>: AWS, </a:t>
            </a:r>
            <a:r>
              <a:rPr lang="en" sz="1467" b="1">
                <a:latin typeface="Arial"/>
                <a:ea typeface="Arial"/>
                <a:cs typeface="Arial"/>
                <a:sym typeface="Arial"/>
              </a:rPr>
              <a:t>Name</a:t>
            </a:r>
            <a:r>
              <a:rPr lang="en" sz="1467">
                <a:latin typeface="Arial"/>
                <a:ea typeface="Arial"/>
                <a:cs typeface="Arial"/>
                <a:sym typeface="Arial"/>
              </a:rPr>
              <a:t>: </a:t>
            </a:r>
            <a:r>
              <a:rPr lang="en" sz="1467" u="sng">
                <a:latin typeface="Arial"/>
                <a:ea typeface="Arial"/>
                <a:cs typeface="Arial"/>
                <a:sym typeface="Arial"/>
              </a:rPr>
              <a:t>AWSManagedRulesSQLiRuleSet</a:t>
            </a:r>
            <a:r>
              <a:rPr lang="en" sz="1467">
                <a:latin typeface="Arial"/>
                <a:ea typeface="Arial"/>
                <a:cs typeface="Arial"/>
                <a:sym typeface="Arial"/>
              </a:rPr>
              <a:t>, </a:t>
            </a:r>
            <a:r>
              <a:rPr lang="en" sz="1467" b="1">
                <a:latin typeface="Arial"/>
                <a:ea typeface="Arial"/>
                <a:cs typeface="Arial"/>
                <a:sym typeface="Arial"/>
              </a:rPr>
              <a:t>WCU</a:t>
            </a:r>
            <a:r>
              <a:rPr lang="en" sz="1467">
                <a:latin typeface="Arial"/>
                <a:ea typeface="Arial"/>
                <a:cs typeface="Arial"/>
                <a:sym typeface="Arial"/>
              </a:rPr>
              <a:t>: 200</a:t>
            </a:r>
            <a:endParaRPr sz="1467">
              <a:latin typeface="Arial"/>
              <a:ea typeface="Arial"/>
              <a:cs typeface="Arial"/>
              <a:sym typeface="Arial"/>
            </a:endParaRPr>
          </a:p>
          <a:p>
            <a:pPr marL="1219170" lvl="1" indent="-397923">
              <a:lnSpc>
                <a:spcPct val="115000"/>
              </a:lnSpc>
              <a:spcBef>
                <a:spcPts val="0"/>
              </a:spcBef>
              <a:buSzPts val="1100"/>
              <a:buFont typeface="Arial"/>
              <a:buChar char="○"/>
            </a:pPr>
            <a:r>
              <a:rPr lang="en" sz="1467">
                <a:latin typeface="Arial"/>
                <a:ea typeface="Arial"/>
                <a:cs typeface="Arial"/>
                <a:sym typeface="Arial"/>
              </a:rPr>
              <a:t>The SQL database rule group contains rules to block request patterns associated with exploitation of SQL databases, like SQL injection attacks. This can help prevent remote injection of unauthorized queries. Evaluate this rule group for use if your application interfaces with an SQL database.</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b="1">
                <a:latin typeface="Arial"/>
                <a:ea typeface="Arial"/>
                <a:cs typeface="Arial"/>
                <a:sym typeface="Arial"/>
              </a:rPr>
              <a:t>Linux operating system managed rule group</a:t>
            </a:r>
            <a:endParaRPr sz="1467" b="1">
              <a:latin typeface="Arial"/>
              <a:ea typeface="Arial"/>
              <a:cs typeface="Arial"/>
              <a:sym typeface="Arial"/>
            </a:endParaRPr>
          </a:p>
          <a:p>
            <a:pPr marL="1219170" lvl="1" indent="-397923">
              <a:lnSpc>
                <a:spcPct val="115000"/>
              </a:lnSpc>
              <a:spcBef>
                <a:spcPts val="0"/>
              </a:spcBef>
              <a:buSzPts val="1100"/>
              <a:buFont typeface="Arial"/>
              <a:buChar char="○"/>
            </a:pPr>
            <a:r>
              <a:rPr lang="en" sz="1467" b="1">
                <a:latin typeface="Arial"/>
                <a:ea typeface="Arial"/>
                <a:cs typeface="Arial"/>
                <a:sym typeface="Arial"/>
              </a:rPr>
              <a:t>VendorName</a:t>
            </a:r>
            <a:r>
              <a:rPr lang="en" sz="1467">
                <a:latin typeface="Arial"/>
                <a:ea typeface="Arial"/>
                <a:cs typeface="Arial"/>
                <a:sym typeface="Arial"/>
              </a:rPr>
              <a:t>: AWS, </a:t>
            </a:r>
            <a:r>
              <a:rPr lang="en" sz="1467" b="1">
                <a:latin typeface="Arial"/>
                <a:ea typeface="Arial"/>
                <a:cs typeface="Arial"/>
                <a:sym typeface="Arial"/>
              </a:rPr>
              <a:t>Name</a:t>
            </a:r>
            <a:r>
              <a:rPr lang="en" sz="1467">
                <a:latin typeface="Arial"/>
                <a:ea typeface="Arial"/>
                <a:cs typeface="Arial"/>
                <a:sym typeface="Arial"/>
              </a:rPr>
              <a:t>: </a:t>
            </a:r>
            <a:r>
              <a:rPr lang="en" sz="1467" u="sng">
                <a:latin typeface="Arial"/>
                <a:ea typeface="Arial"/>
                <a:cs typeface="Arial"/>
                <a:sym typeface="Arial"/>
              </a:rPr>
              <a:t>AWSManagedRulesLinuxRuleSet</a:t>
            </a:r>
            <a:r>
              <a:rPr lang="en" sz="1467">
                <a:latin typeface="Arial"/>
                <a:ea typeface="Arial"/>
                <a:cs typeface="Arial"/>
                <a:sym typeface="Arial"/>
              </a:rPr>
              <a:t>, </a:t>
            </a:r>
            <a:r>
              <a:rPr lang="en" sz="1467" b="1">
                <a:latin typeface="Arial"/>
                <a:ea typeface="Arial"/>
                <a:cs typeface="Arial"/>
                <a:sym typeface="Arial"/>
              </a:rPr>
              <a:t>WCU</a:t>
            </a:r>
            <a:r>
              <a:rPr lang="en" sz="1467">
                <a:latin typeface="Arial"/>
                <a:ea typeface="Arial"/>
                <a:cs typeface="Arial"/>
                <a:sym typeface="Arial"/>
              </a:rPr>
              <a:t>: 200</a:t>
            </a:r>
            <a:endParaRPr sz="1467">
              <a:latin typeface="Arial"/>
              <a:ea typeface="Arial"/>
              <a:cs typeface="Arial"/>
              <a:sym typeface="Arial"/>
            </a:endParaRPr>
          </a:p>
          <a:p>
            <a:pPr marL="1219170" lvl="1" indent="-397923">
              <a:lnSpc>
                <a:spcPct val="115000"/>
              </a:lnSpc>
              <a:spcBef>
                <a:spcPts val="0"/>
              </a:spcBef>
              <a:buSzPts val="1100"/>
              <a:buFont typeface="Arial"/>
              <a:buChar char="○"/>
            </a:pPr>
            <a:r>
              <a:rPr lang="en" sz="1467">
                <a:latin typeface="Arial"/>
                <a:ea typeface="Arial"/>
                <a:cs typeface="Arial"/>
                <a:sym typeface="Arial"/>
              </a:rPr>
              <a:t>The Linux operating system rule group contains rules that block request patterns associated with the exploitation of vulnerabilities specific to Linux, including Linux-specific Local File Inclusion (LFI) attacks. This can help prevent attacks that expose file contents or run code for which the attacker should not have had access. </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b="1">
                <a:latin typeface="Arial"/>
                <a:ea typeface="Arial"/>
                <a:cs typeface="Arial"/>
                <a:sym typeface="Arial"/>
              </a:rPr>
              <a:t>POSIX operating system managed rule group</a:t>
            </a:r>
            <a:endParaRPr sz="1467" b="1">
              <a:latin typeface="Arial"/>
              <a:ea typeface="Arial"/>
              <a:cs typeface="Arial"/>
              <a:sym typeface="Arial"/>
            </a:endParaRPr>
          </a:p>
          <a:p>
            <a:pPr marL="1219170" lvl="1" indent="-397923">
              <a:lnSpc>
                <a:spcPct val="115000"/>
              </a:lnSpc>
              <a:spcBef>
                <a:spcPts val="0"/>
              </a:spcBef>
              <a:buSzPts val="1100"/>
              <a:buFont typeface="Arial"/>
              <a:buChar char="○"/>
            </a:pPr>
            <a:r>
              <a:rPr lang="en" sz="1467" b="1">
                <a:latin typeface="Arial"/>
                <a:ea typeface="Arial"/>
                <a:cs typeface="Arial"/>
                <a:sym typeface="Arial"/>
              </a:rPr>
              <a:t>VendorName</a:t>
            </a:r>
            <a:r>
              <a:rPr lang="en" sz="1467">
                <a:latin typeface="Arial"/>
                <a:ea typeface="Arial"/>
                <a:cs typeface="Arial"/>
                <a:sym typeface="Arial"/>
              </a:rPr>
              <a:t>: AWS, </a:t>
            </a:r>
            <a:r>
              <a:rPr lang="en" sz="1467" b="1">
                <a:latin typeface="Arial"/>
                <a:ea typeface="Arial"/>
                <a:cs typeface="Arial"/>
                <a:sym typeface="Arial"/>
              </a:rPr>
              <a:t>Name</a:t>
            </a:r>
            <a:r>
              <a:rPr lang="en" sz="1467">
                <a:latin typeface="Arial"/>
                <a:ea typeface="Arial"/>
                <a:cs typeface="Arial"/>
                <a:sym typeface="Arial"/>
              </a:rPr>
              <a:t>: </a:t>
            </a:r>
            <a:r>
              <a:rPr lang="en" sz="1467" u="sng">
                <a:latin typeface="Arial"/>
                <a:ea typeface="Arial"/>
                <a:cs typeface="Arial"/>
                <a:sym typeface="Arial"/>
              </a:rPr>
              <a:t>AWSManagedRulesUnixRuleSet</a:t>
            </a:r>
            <a:r>
              <a:rPr lang="en" sz="1467">
                <a:latin typeface="Arial"/>
                <a:ea typeface="Arial"/>
                <a:cs typeface="Arial"/>
                <a:sym typeface="Arial"/>
              </a:rPr>
              <a:t>, </a:t>
            </a:r>
            <a:r>
              <a:rPr lang="en" sz="1467" b="1">
                <a:latin typeface="Arial"/>
                <a:ea typeface="Arial"/>
                <a:cs typeface="Arial"/>
                <a:sym typeface="Arial"/>
              </a:rPr>
              <a:t>WCU</a:t>
            </a:r>
            <a:r>
              <a:rPr lang="en" sz="1467">
                <a:latin typeface="Arial"/>
                <a:ea typeface="Arial"/>
                <a:cs typeface="Arial"/>
                <a:sym typeface="Arial"/>
              </a:rPr>
              <a:t>: 100</a:t>
            </a:r>
            <a:endParaRPr sz="1467">
              <a:latin typeface="Arial"/>
              <a:ea typeface="Arial"/>
              <a:cs typeface="Arial"/>
              <a:sym typeface="Arial"/>
            </a:endParaRPr>
          </a:p>
          <a:p>
            <a:pPr marL="1219170" lvl="1" indent="-397923">
              <a:lnSpc>
                <a:spcPct val="115000"/>
              </a:lnSpc>
              <a:spcBef>
                <a:spcPts val="0"/>
              </a:spcBef>
              <a:buSzPts val="1100"/>
              <a:buFont typeface="Arial"/>
              <a:buChar char="○"/>
            </a:pPr>
            <a:r>
              <a:rPr lang="en" sz="1467">
                <a:latin typeface="Arial"/>
                <a:ea typeface="Arial"/>
                <a:cs typeface="Arial"/>
                <a:sym typeface="Arial"/>
              </a:rPr>
              <a:t>The POSIX operating system rule group contains rules that block request patterns associated with the exploitation of vulnerabilities specific to POSIX and POSIX-like operating systems, including Local File Inclusion (LFI) attacks. </a:t>
            </a:r>
            <a:endParaRPr sz="1467">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4"/>
          <p:cNvSpPr txBox="1">
            <a:spLocks noGrp="1"/>
          </p:cNvSpPr>
          <p:nvPr>
            <p:ph type="title"/>
          </p:nvPr>
        </p:nvSpPr>
        <p:spPr>
          <a:xfrm>
            <a:off x="838200" y="365131"/>
            <a:ext cx="10515600" cy="937600"/>
          </a:xfrm>
          <a:prstGeom prst="rect">
            <a:avLst/>
          </a:prstGeom>
        </p:spPr>
        <p:txBody>
          <a:bodyPr spcFirstLastPara="1" vert="horz" wrap="square" lIns="91433" tIns="45700" rIns="91433" bIns="45700" rtlCol="0" anchor="ctr" anchorCtr="0">
            <a:normAutofit/>
          </a:bodyPr>
          <a:lstStyle/>
          <a:p>
            <a:pPr>
              <a:spcBef>
                <a:spcPts val="0"/>
              </a:spcBef>
            </a:pPr>
            <a:r>
              <a:rPr lang="en" sz="2400"/>
              <a:t>Use-case specific rule groups</a:t>
            </a:r>
            <a:endParaRPr sz="2400"/>
          </a:p>
        </p:txBody>
      </p:sp>
      <p:sp>
        <p:nvSpPr>
          <p:cNvPr id="289" name="Google Shape;289;p54"/>
          <p:cNvSpPr txBox="1">
            <a:spLocks noGrp="1"/>
          </p:cNvSpPr>
          <p:nvPr>
            <p:ph type="body" idx="1"/>
          </p:nvPr>
        </p:nvSpPr>
        <p:spPr>
          <a:xfrm>
            <a:off x="283167" y="1591933"/>
            <a:ext cx="11622400" cy="5046000"/>
          </a:xfrm>
          <a:prstGeom prst="rect">
            <a:avLst/>
          </a:prstGeom>
        </p:spPr>
        <p:txBody>
          <a:bodyPr spcFirstLastPara="1" vert="horz" wrap="square" lIns="91433" tIns="45700" rIns="91433" bIns="45700" rtlCol="0" anchor="t" anchorCtr="0">
            <a:normAutofit/>
          </a:bodyPr>
          <a:lstStyle/>
          <a:p>
            <a:pPr marL="609585" indent="-397923">
              <a:lnSpc>
                <a:spcPct val="115000"/>
              </a:lnSpc>
              <a:spcBef>
                <a:spcPts val="1067"/>
              </a:spcBef>
              <a:buSzPts val="1100"/>
              <a:buFont typeface="Arial"/>
              <a:buChar char="●"/>
            </a:pPr>
            <a:r>
              <a:rPr lang="en" sz="1467" b="1">
                <a:latin typeface="Arial"/>
                <a:ea typeface="Arial"/>
                <a:cs typeface="Arial"/>
                <a:sym typeface="Arial"/>
              </a:rPr>
              <a:t>Windows operating system managed rule group</a:t>
            </a:r>
            <a:endParaRPr sz="1467" b="1">
              <a:latin typeface="Arial"/>
              <a:ea typeface="Arial"/>
              <a:cs typeface="Arial"/>
              <a:sym typeface="Arial"/>
            </a:endParaRPr>
          </a:p>
          <a:p>
            <a:pPr marL="1219170" lvl="1" indent="-397923">
              <a:lnSpc>
                <a:spcPct val="115000"/>
              </a:lnSpc>
              <a:spcBef>
                <a:spcPts val="0"/>
              </a:spcBef>
              <a:buSzPts val="1100"/>
              <a:buFont typeface="Arial"/>
              <a:buChar char="○"/>
            </a:pPr>
            <a:r>
              <a:rPr lang="en" sz="1467" b="1">
                <a:latin typeface="Arial"/>
                <a:ea typeface="Arial"/>
                <a:cs typeface="Arial"/>
                <a:sym typeface="Arial"/>
              </a:rPr>
              <a:t>VendorName</a:t>
            </a:r>
            <a:r>
              <a:rPr lang="en" sz="1467">
                <a:latin typeface="Arial"/>
                <a:ea typeface="Arial"/>
                <a:cs typeface="Arial"/>
                <a:sym typeface="Arial"/>
              </a:rPr>
              <a:t>: AWS, </a:t>
            </a:r>
            <a:r>
              <a:rPr lang="en" sz="1467" b="1">
                <a:latin typeface="Arial"/>
                <a:ea typeface="Arial"/>
                <a:cs typeface="Arial"/>
                <a:sym typeface="Arial"/>
              </a:rPr>
              <a:t>Name</a:t>
            </a:r>
            <a:r>
              <a:rPr lang="en" sz="1467">
                <a:latin typeface="Arial"/>
                <a:ea typeface="Arial"/>
                <a:cs typeface="Arial"/>
                <a:sym typeface="Arial"/>
              </a:rPr>
              <a:t>: </a:t>
            </a:r>
            <a:r>
              <a:rPr lang="en" sz="1467" u="sng">
                <a:latin typeface="Arial"/>
                <a:ea typeface="Arial"/>
                <a:cs typeface="Arial"/>
                <a:sym typeface="Arial"/>
              </a:rPr>
              <a:t>AWSManagedRulesWindowsRuleSet</a:t>
            </a:r>
            <a:r>
              <a:rPr lang="en" sz="1467">
                <a:latin typeface="Arial"/>
                <a:ea typeface="Arial"/>
                <a:cs typeface="Arial"/>
                <a:sym typeface="Arial"/>
              </a:rPr>
              <a:t>, </a:t>
            </a:r>
            <a:r>
              <a:rPr lang="en" sz="1467" b="1">
                <a:latin typeface="Arial"/>
                <a:ea typeface="Arial"/>
                <a:cs typeface="Arial"/>
                <a:sym typeface="Arial"/>
              </a:rPr>
              <a:t>WCU</a:t>
            </a:r>
            <a:r>
              <a:rPr lang="en" sz="1467">
                <a:latin typeface="Arial"/>
                <a:ea typeface="Arial"/>
                <a:cs typeface="Arial"/>
                <a:sym typeface="Arial"/>
              </a:rPr>
              <a:t>: 200</a:t>
            </a:r>
            <a:endParaRPr sz="1467">
              <a:latin typeface="Arial"/>
              <a:ea typeface="Arial"/>
              <a:cs typeface="Arial"/>
              <a:sym typeface="Arial"/>
            </a:endParaRPr>
          </a:p>
          <a:p>
            <a:pPr marL="1219170" lvl="1" indent="-397923">
              <a:lnSpc>
                <a:spcPct val="115000"/>
              </a:lnSpc>
              <a:spcBef>
                <a:spcPts val="0"/>
              </a:spcBef>
              <a:buSzPts val="1100"/>
              <a:buFont typeface="Arial"/>
              <a:buChar char="○"/>
            </a:pPr>
            <a:r>
              <a:rPr lang="en" sz="1467">
                <a:latin typeface="Arial"/>
                <a:ea typeface="Arial"/>
                <a:cs typeface="Arial"/>
                <a:sym typeface="Arial"/>
              </a:rPr>
              <a:t>The Windows operating system rule group contains rules that block request patterns associated with the exploitation of vulnerabilities specific to Windows, like remote execution of PowerShell commands. This can help prevent exploitation of vulnerabilities that permit an attacker to run unauthorized commands or run malicious code. </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b="1">
                <a:latin typeface="Arial"/>
                <a:ea typeface="Arial"/>
                <a:cs typeface="Arial"/>
                <a:sym typeface="Arial"/>
              </a:rPr>
              <a:t>PHP application managed rule group</a:t>
            </a:r>
            <a:endParaRPr sz="1467" b="1">
              <a:latin typeface="Arial"/>
              <a:ea typeface="Arial"/>
              <a:cs typeface="Arial"/>
              <a:sym typeface="Arial"/>
            </a:endParaRPr>
          </a:p>
          <a:p>
            <a:pPr marL="1219170" lvl="1" indent="-397923">
              <a:lnSpc>
                <a:spcPct val="115000"/>
              </a:lnSpc>
              <a:spcBef>
                <a:spcPts val="0"/>
              </a:spcBef>
              <a:buSzPts val="1100"/>
              <a:buFont typeface="Arial"/>
              <a:buChar char="○"/>
            </a:pPr>
            <a:r>
              <a:rPr lang="en" sz="1467" b="1">
                <a:latin typeface="Arial"/>
                <a:ea typeface="Arial"/>
                <a:cs typeface="Arial"/>
                <a:sym typeface="Arial"/>
              </a:rPr>
              <a:t>VendorName</a:t>
            </a:r>
            <a:r>
              <a:rPr lang="en" sz="1467">
                <a:latin typeface="Arial"/>
                <a:ea typeface="Arial"/>
                <a:cs typeface="Arial"/>
                <a:sym typeface="Arial"/>
              </a:rPr>
              <a:t>: AWS, </a:t>
            </a:r>
            <a:r>
              <a:rPr lang="en" sz="1467" b="1">
                <a:latin typeface="Arial"/>
                <a:ea typeface="Arial"/>
                <a:cs typeface="Arial"/>
                <a:sym typeface="Arial"/>
              </a:rPr>
              <a:t>Name</a:t>
            </a:r>
            <a:r>
              <a:rPr lang="en" sz="1467">
                <a:latin typeface="Arial"/>
                <a:ea typeface="Arial"/>
                <a:cs typeface="Arial"/>
                <a:sym typeface="Arial"/>
              </a:rPr>
              <a:t>: </a:t>
            </a:r>
            <a:r>
              <a:rPr lang="en" sz="1467" u="sng">
                <a:latin typeface="Arial"/>
                <a:ea typeface="Arial"/>
                <a:cs typeface="Arial"/>
                <a:sym typeface="Arial"/>
              </a:rPr>
              <a:t>AWSManagedRulesPHPRuleSet</a:t>
            </a:r>
            <a:r>
              <a:rPr lang="en" sz="1467">
                <a:latin typeface="Arial"/>
                <a:ea typeface="Arial"/>
                <a:cs typeface="Arial"/>
                <a:sym typeface="Arial"/>
              </a:rPr>
              <a:t>, </a:t>
            </a:r>
            <a:r>
              <a:rPr lang="en" sz="1467" b="1">
                <a:latin typeface="Arial"/>
                <a:ea typeface="Arial"/>
                <a:cs typeface="Arial"/>
                <a:sym typeface="Arial"/>
              </a:rPr>
              <a:t>WCU</a:t>
            </a:r>
            <a:r>
              <a:rPr lang="en" sz="1467">
                <a:latin typeface="Arial"/>
                <a:ea typeface="Arial"/>
                <a:cs typeface="Arial"/>
                <a:sym typeface="Arial"/>
              </a:rPr>
              <a:t>: 100</a:t>
            </a:r>
            <a:endParaRPr sz="1467">
              <a:latin typeface="Arial"/>
              <a:ea typeface="Arial"/>
              <a:cs typeface="Arial"/>
              <a:sym typeface="Arial"/>
            </a:endParaRPr>
          </a:p>
          <a:p>
            <a:pPr marL="1219170" lvl="1" indent="-397923">
              <a:lnSpc>
                <a:spcPct val="115000"/>
              </a:lnSpc>
              <a:spcBef>
                <a:spcPts val="0"/>
              </a:spcBef>
              <a:buSzPts val="1100"/>
              <a:buFont typeface="Arial"/>
              <a:buChar char="○"/>
            </a:pPr>
            <a:r>
              <a:rPr lang="en" sz="1467">
                <a:latin typeface="Arial"/>
                <a:ea typeface="Arial"/>
                <a:cs typeface="Arial"/>
                <a:sym typeface="Arial"/>
              </a:rPr>
              <a:t>The PHP application rule group contains rules that block request patterns associated with the exploitation of vulnerabilities specific to the use of the PHP programming language, including injection of unsafe PHP functions. This can help prevent exploitation of vulnerabilities that permit an attacker to remotely run code or commands for which they are not authorized.</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b="1">
                <a:latin typeface="Arial"/>
                <a:ea typeface="Arial"/>
                <a:cs typeface="Arial"/>
                <a:sym typeface="Arial"/>
              </a:rPr>
              <a:t>WordPress application managed rule group</a:t>
            </a:r>
            <a:endParaRPr sz="1467" b="1">
              <a:latin typeface="Arial"/>
              <a:ea typeface="Arial"/>
              <a:cs typeface="Arial"/>
              <a:sym typeface="Arial"/>
            </a:endParaRPr>
          </a:p>
          <a:p>
            <a:pPr marL="1219170" lvl="1" indent="-397923">
              <a:lnSpc>
                <a:spcPct val="115000"/>
              </a:lnSpc>
              <a:spcBef>
                <a:spcPts val="0"/>
              </a:spcBef>
              <a:buSzPts val="1100"/>
              <a:buFont typeface="Arial"/>
              <a:buChar char="○"/>
            </a:pPr>
            <a:r>
              <a:rPr lang="en" sz="1467" b="1">
                <a:latin typeface="Arial"/>
                <a:ea typeface="Arial"/>
                <a:cs typeface="Arial"/>
                <a:sym typeface="Arial"/>
              </a:rPr>
              <a:t>VendorName</a:t>
            </a:r>
            <a:r>
              <a:rPr lang="en" sz="1467">
                <a:latin typeface="Arial"/>
                <a:ea typeface="Arial"/>
                <a:cs typeface="Arial"/>
                <a:sym typeface="Arial"/>
              </a:rPr>
              <a:t>: AWS, </a:t>
            </a:r>
            <a:r>
              <a:rPr lang="en" sz="1467" b="1">
                <a:latin typeface="Arial"/>
                <a:ea typeface="Arial"/>
                <a:cs typeface="Arial"/>
                <a:sym typeface="Arial"/>
              </a:rPr>
              <a:t>Name</a:t>
            </a:r>
            <a:r>
              <a:rPr lang="en" sz="1467">
                <a:latin typeface="Arial"/>
                <a:ea typeface="Arial"/>
                <a:cs typeface="Arial"/>
                <a:sym typeface="Arial"/>
              </a:rPr>
              <a:t>: </a:t>
            </a:r>
            <a:r>
              <a:rPr lang="en" sz="1467" u="sng">
                <a:latin typeface="Arial"/>
                <a:ea typeface="Arial"/>
                <a:cs typeface="Arial"/>
                <a:sym typeface="Arial"/>
              </a:rPr>
              <a:t>AWSManagedRulesWordPressRuleSet</a:t>
            </a:r>
            <a:r>
              <a:rPr lang="en" sz="1467">
                <a:latin typeface="Arial"/>
                <a:ea typeface="Arial"/>
                <a:cs typeface="Arial"/>
                <a:sym typeface="Arial"/>
              </a:rPr>
              <a:t>, </a:t>
            </a:r>
            <a:r>
              <a:rPr lang="en" sz="1467" b="1">
                <a:latin typeface="Arial"/>
                <a:ea typeface="Arial"/>
                <a:cs typeface="Arial"/>
                <a:sym typeface="Arial"/>
              </a:rPr>
              <a:t>WCU</a:t>
            </a:r>
            <a:r>
              <a:rPr lang="en" sz="1467">
                <a:latin typeface="Arial"/>
                <a:ea typeface="Arial"/>
                <a:cs typeface="Arial"/>
                <a:sym typeface="Arial"/>
              </a:rPr>
              <a:t>: 100</a:t>
            </a:r>
            <a:endParaRPr sz="1467">
              <a:latin typeface="Arial"/>
              <a:ea typeface="Arial"/>
              <a:cs typeface="Arial"/>
              <a:sym typeface="Arial"/>
            </a:endParaRPr>
          </a:p>
          <a:p>
            <a:pPr marL="1219170" lvl="1" indent="-397923">
              <a:lnSpc>
                <a:spcPct val="115000"/>
              </a:lnSpc>
              <a:spcBef>
                <a:spcPts val="0"/>
              </a:spcBef>
              <a:buSzPts val="1100"/>
              <a:buFont typeface="Arial"/>
              <a:buChar char="○"/>
            </a:pPr>
            <a:r>
              <a:rPr lang="en" sz="1467">
                <a:latin typeface="Arial"/>
                <a:ea typeface="Arial"/>
                <a:cs typeface="Arial"/>
                <a:sym typeface="Arial"/>
              </a:rPr>
              <a:t>The WordPress application rule group contains rules that block request patterns associated with the exploitation of vulnerabilities specific to WordPress sites. This rule group should be used in conjunction with the SQL database and PHP application rule groups.</a:t>
            </a:r>
            <a:endParaRPr sz="1467">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5"/>
          <p:cNvSpPr txBox="1">
            <a:spLocks noGrp="1"/>
          </p:cNvSpPr>
          <p:nvPr>
            <p:ph type="title"/>
          </p:nvPr>
        </p:nvSpPr>
        <p:spPr>
          <a:xfrm>
            <a:off x="838200" y="365125"/>
            <a:ext cx="10515600" cy="1325600"/>
          </a:xfrm>
          <a:prstGeom prst="rect">
            <a:avLst/>
          </a:prstGeom>
        </p:spPr>
        <p:txBody>
          <a:bodyPr spcFirstLastPara="1" vert="horz" wrap="square" lIns="91433" tIns="45700" rIns="91433" bIns="45700" rtlCol="0" anchor="ctr" anchorCtr="0">
            <a:normAutofit/>
          </a:bodyPr>
          <a:lstStyle/>
          <a:p>
            <a:pPr>
              <a:spcBef>
                <a:spcPts val="0"/>
              </a:spcBef>
            </a:pPr>
            <a:r>
              <a:rPr lang="en" sz="2400"/>
              <a:t>IP reputation rule groups</a:t>
            </a:r>
            <a:endParaRPr sz="2400"/>
          </a:p>
        </p:txBody>
      </p:sp>
      <p:sp>
        <p:nvSpPr>
          <p:cNvPr id="295" name="Google Shape;295;p55"/>
          <p:cNvSpPr txBox="1">
            <a:spLocks noGrp="1"/>
          </p:cNvSpPr>
          <p:nvPr>
            <p:ph type="body" idx="1"/>
          </p:nvPr>
        </p:nvSpPr>
        <p:spPr>
          <a:xfrm>
            <a:off x="283167" y="1825633"/>
            <a:ext cx="11444400" cy="4351200"/>
          </a:xfrm>
          <a:prstGeom prst="rect">
            <a:avLst/>
          </a:prstGeom>
        </p:spPr>
        <p:txBody>
          <a:bodyPr spcFirstLastPara="1" vert="horz" wrap="square" lIns="91433" tIns="45700" rIns="91433" bIns="45700" rtlCol="0" anchor="t" anchorCtr="0">
            <a:normAutofit/>
          </a:bodyPr>
          <a:lstStyle/>
          <a:p>
            <a:pPr marL="609585" indent="-397923">
              <a:lnSpc>
                <a:spcPct val="115000"/>
              </a:lnSpc>
              <a:spcBef>
                <a:spcPts val="1067"/>
              </a:spcBef>
              <a:buSzPts val="1100"/>
              <a:buFont typeface="Arial"/>
              <a:buChar char="●"/>
            </a:pPr>
            <a:r>
              <a:rPr lang="en" sz="1467" b="1">
                <a:latin typeface="Arial"/>
                <a:ea typeface="Arial"/>
                <a:cs typeface="Arial"/>
                <a:sym typeface="Arial"/>
              </a:rPr>
              <a:t>Amazon IP reputation list managed rule group</a:t>
            </a:r>
            <a:endParaRPr sz="1467" b="1">
              <a:latin typeface="Arial"/>
              <a:ea typeface="Arial"/>
              <a:cs typeface="Arial"/>
              <a:sym typeface="Arial"/>
            </a:endParaRPr>
          </a:p>
          <a:p>
            <a:pPr marL="1219170" lvl="1" indent="-397923">
              <a:lnSpc>
                <a:spcPct val="115000"/>
              </a:lnSpc>
              <a:spcBef>
                <a:spcPts val="0"/>
              </a:spcBef>
              <a:buSzPts val="1100"/>
              <a:buFont typeface="Arial"/>
              <a:buChar char="○"/>
            </a:pPr>
            <a:r>
              <a:rPr lang="en" sz="1467" b="1">
                <a:latin typeface="Arial"/>
                <a:ea typeface="Arial"/>
                <a:cs typeface="Arial"/>
                <a:sym typeface="Arial"/>
              </a:rPr>
              <a:t>VendorName</a:t>
            </a:r>
            <a:r>
              <a:rPr lang="en" sz="1467">
                <a:latin typeface="Arial"/>
                <a:ea typeface="Arial"/>
                <a:cs typeface="Arial"/>
                <a:sym typeface="Arial"/>
              </a:rPr>
              <a:t>: AWS, </a:t>
            </a:r>
            <a:r>
              <a:rPr lang="en" sz="1467" b="1">
                <a:latin typeface="Arial"/>
                <a:ea typeface="Arial"/>
                <a:cs typeface="Arial"/>
                <a:sym typeface="Arial"/>
              </a:rPr>
              <a:t>Name</a:t>
            </a:r>
            <a:r>
              <a:rPr lang="en" sz="1467">
                <a:latin typeface="Arial"/>
                <a:ea typeface="Arial"/>
                <a:cs typeface="Arial"/>
                <a:sym typeface="Arial"/>
              </a:rPr>
              <a:t>: </a:t>
            </a:r>
            <a:r>
              <a:rPr lang="en" sz="1467" u="sng">
                <a:latin typeface="Arial"/>
                <a:ea typeface="Arial"/>
                <a:cs typeface="Arial"/>
                <a:sym typeface="Arial"/>
              </a:rPr>
              <a:t>AWSManagedRulesAmazonIpReputationList</a:t>
            </a:r>
            <a:r>
              <a:rPr lang="en" sz="1467">
                <a:latin typeface="Arial"/>
                <a:ea typeface="Arial"/>
                <a:cs typeface="Arial"/>
                <a:sym typeface="Arial"/>
              </a:rPr>
              <a:t>, </a:t>
            </a:r>
            <a:r>
              <a:rPr lang="en" sz="1467" b="1">
                <a:latin typeface="Arial"/>
                <a:ea typeface="Arial"/>
                <a:cs typeface="Arial"/>
                <a:sym typeface="Arial"/>
              </a:rPr>
              <a:t>WCU</a:t>
            </a:r>
            <a:r>
              <a:rPr lang="en" sz="1467">
                <a:latin typeface="Arial"/>
                <a:ea typeface="Arial"/>
                <a:cs typeface="Arial"/>
                <a:sym typeface="Arial"/>
              </a:rPr>
              <a:t>: 25</a:t>
            </a:r>
            <a:endParaRPr sz="1467">
              <a:latin typeface="Arial"/>
              <a:ea typeface="Arial"/>
              <a:cs typeface="Arial"/>
              <a:sym typeface="Arial"/>
            </a:endParaRPr>
          </a:p>
          <a:p>
            <a:pPr marL="1219170" lvl="1" indent="-397923">
              <a:lnSpc>
                <a:spcPct val="115000"/>
              </a:lnSpc>
              <a:spcBef>
                <a:spcPts val="0"/>
              </a:spcBef>
              <a:buSzPts val="1100"/>
              <a:buFont typeface="Arial"/>
              <a:buChar char="○"/>
            </a:pPr>
            <a:r>
              <a:rPr lang="en" sz="1467">
                <a:latin typeface="Arial"/>
                <a:ea typeface="Arial"/>
                <a:cs typeface="Arial"/>
                <a:sym typeface="Arial"/>
              </a:rPr>
              <a:t>The Amazon IP reputation list rule group contains rules that are based on Amazon internal threat intelligence. This is useful if you would like to block IP addresses typically associated with bots or other threats. Blocking these IP addresses can help mitigate bots and reduce the risk of a malicious actor discovering a vulnerable application.</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b="1">
                <a:latin typeface="Arial"/>
                <a:ea typeface="Arial"/>
                <a:cs typeface="Arial"/>
                <a:sym typeface="Arial"/>
              </a:rPr>
              <a:t>Anonymous IP list managed rule group</a:t>
            </a:r>
            <a:endParaRPr sz="1467" b="1">
              <a:latin typeface="Arial"/>
              <a:ea typeface="Arial"/>
              <a:cs typeface="Arial"/>
              <a:sym typeface="Arial"/>
            </a:endParaRPr>
          </a:p>
          <a:p>
            <a:pPr marL="1219170" lvl="1" indent="-397923">
              <a:lnSpc>
                <a:spcPct val="115000"/>
              </a:lnSpc>
              <a:spcBef>
                <a:spcPts val="0"/>
              </a:spcBef>
              <a:buSzPts val="1100"/>
              <a:buFont typeface="Arial"/>
              <a:buChar char="○"/>
            </a:pPr>
            <a:r>
              <a:rPr lang="en" sz="1467" b="1">
                <a:latin typeface="Arial"/>
                <a:ea typeface="Arial"/>
                <a:cs typeface="Arial"/>
                <a:sym typeface="Arial"/>
              </a:rPr>
              <a:t>VendorName</a:t>
            </a:r>
            <a:r>
              <a:rPr lang="en" sz="1467">
                <a:latin typeface="Arial"/>
                <a:ea typeface="Arial"/>
                <a:cs typeface="Arial"/>
                <a:sym typeface="Arial"/>
              </a:rPr>
              <a:t>: AWS, </a:t>
            </a:r>
            <a:r>
              <a:rPr lang="en" sz="1467" b="1">
                <a:latin typeface="Arial"/>
                <a:ea typeface="Arial"/>
                <a:cs typeface="Arial"/>
                <a:sym typeface="Arial"/>
              </a:rPr>
              <a:t>Name</a:t>
            </a:r>
            <a:r>
              <a:rPr lang="en" sz="1467">
                <a:latin typeface="Arial"/>
                <a:ea typeface="Arial"/>
                <a:cs typeface="Arial"/>
                <a:sym typeface="Arial"/>
              </a:rPr>
              <a:t>: </a:t>
            </a:r>
            <a:r>
              <a:rPr lang="en" sz="1467" u="sng">
                <a:latin typeface="Arial"/>
                <a:ea typeface="Arial"/>
                <a:cs typeface="Arial"/>
                <a:sym typeface="Arial"/>
              </a:rPr>
              <a:t>AWSManagedRulesAnonymousIpList</a:t>
            </a:r>
            <a:r>
              <a:rPr lang="en" sz="1467">
                <a:latin typeface="Arial"/>
                <a:ea typeface="Arial"/>
                <a:cs typeface="Arial"/>
                <a:sym typeface="Arial"/>
              </a:rPr>
              <a:t>, </a:t>
            </a:r>
            <a:r>
              <a:rPr lang="en" sz="1467" b="1">
                <a:latin typeface="Arial"/>
                <a:ea typeface="Arial"/>
                <a:cs typeface="Arial"/>
                <a:sym typeface="Arial"/>
              </a:rPr>
              <a:t>WCU</a:t>
            </a:r>
            <a:r>
              <a:rPr lang="en" sz="1467">
                <a:latin typeface="Arial"/>
                <a:ea typeface="Arial"/>
                <a:cs typeface="Arial"/>
                <a:sym typeface="Arial"/>
              </a:rPr>
              <a:t>: 50</a:t>
            </a:r>
            <a:endParaRPr sz="1467">
              <a:latin typeface="Arial"/>
              <a:ea typeface="Arial"/>
              <a:cs typeface="Arial"/>
              <a:sym typeface="Arial"/>
            </a:endParaRPr>
          </a:p>
          <a:p>
            <a:pPr marL="1219170" lvl="1" indent="-397923">
              <a:lnSpc>
                <a:spcPct val="115000"/>
              </a:lnSpc>
              <a:spcBef>
                <a:spcPts val="0"/>
              </a:spcBef>
              <a:buSzPts val="1100"/>
              <a:buFont typeface="Arial"/>
              <a:buChar char="○"/>
            </a:pPr>
            <a:r>
              <a:rPr lang="en" sz="1467">
                <a:latin typeface="Arial"/>
                <a:ea typeface="Arial"/>
                <a:cs typeface="Arial"/>
                <a:sym typeface="Arial"/>
              </a:rPr>
              <a:t>The Anonymous IP list rule group contains rules to block requests from services that permit the obfuscation of viewer identity. These include requests from VPNs, proxies, Tor nodes, and hosting providers. This rule group is useful if you want to filter out viewers that might be trying to hide their identity from your application. Blocking the IP addresses of these services can help mitigate bots and evasion of geographic restrictions.</a:t>
            </a:r>
            <a:endParaRPr sz="1467">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6"/>
          <p:cNvSpPr txBox="1">
            <a:spLocks noGrp="1"/>
          </p:cNvSpPr>
          <p:nvPr>
            <p:ph type="title"/>
          </p:nvPr>
        </p:nvSpPr>
        <p:spPr>
          <a:xfrm>
            <a:off x="838200" y="365131"/>
            <a:ext cx="10515600" cy="904400"/>
          </a:xfrm>
          <a:prstGeom prst="rect">
            <a:avLst/>
          </a:prstGeom>
        </p:spPr>
        <p:txBody>
          <a:bodyPr spcFirstLastPara="1" vert="horz" wrap="square" lIns="91433" tIns="45700" rIns="91433" bIns="45700" rtlCol="0" anchor="ctr" anchorCtr="0">
            <a:normAutofit/>
          </a:bodyPr>
          <a:lstStyle/>
          <a:p>
            <a:pPr>
              <a:spcBef>
                <a:spcPts val="0"/>
              </a:spcBef>
            </a:pPr>
            <a:r>
              <a:rPr lang="en" sz="2400"/>
              <a:t>AWS WAF Bot Control rule group</a:t>
            </a:r>
            <a:endParaRPr sz="2400"/>
          </a:p>
        </p:txBody>
      </p:sp>
      <p:sp>
        <p:nvSpPr>
          <p:cNvPr id="301" name="Google Shape;301;p56"/>
          <p:cNvSpPr txBox="1">
            <a:spLocks noGrp="1"/>
          </p:cNvSpPr>
          <p:nvPr>
            <p:ph type="body" idx="1"/>
          </p:nvPr>
        </p:nvSpPr>
        <p:spPr>
          <a:xfrm>
            <a:off x="283167" y="1480767"/>
            <a:ext cx="11455600" cy="4696000"/>
          </a:xfrm>
          <a:prstGeom prst="rect">
            <a:avLst/>
          </a:prstGeom>
        </p:spPr>
        <p:txBody>
          <a:bodyPr spcFirstLastPara="1" vert="horz" wrap="square" lIns="91433" tIns="45700" rIns="91433" bIns="45700" rtlCol="0" anchor="t" anchorCtr="0">
            <a:normAutofit/>
          </a:bodyPr>
          <a:lstStyle/>
          <a:p>
            <a:pPr marL="0" indent="0">
              <a:lnSpc>
                <a:spcPct val="115000"/>
              </a:lnSpc>
              <a:spcBef>
                <a:spcPts val="1067"/>
              </a:spcBef>
              <a:buClr>
                <a:schemeClr val="dk1"/>
              </a:buClr>
              <a:buSzPts val="1100"/>
              <a:buNone/>
            </a:pPr>
            <a:r>
              <a:rPr lang="en" sz="1467" b="1">
                <a:latin typeface="Arial"/>
                <a:ea typeface="Arial"/>
                <a:cs typeface="Arial"/>
                <a:sym typeface="Arial"/>
              </a:rPr>
              <a:t>VendorName</a:t>
            </a:r>
            <a:r>
              <a:rPr lang="en" sz="1467">
                <a:latin typeface="Arial"/>
                <a:ea typeface="Arial"/>
                <a:cs typeface="Arial"/>
                <a:sym typeface="Arial"/>
              </a:rPr>
              <a:t>: AWS, </a:t>
            </a:r>
            <a:r>
              <a:rPr lang="en" sz="1467" b="1">
                <a:latin typeface="Arial"/>
                <a:ea typeface="Arial"/>
                <a:cs typeface="Arial"/>
                <a:sym typeface="Arial"/>
              </a:rPr>
              <a:t>Name</a:t>
            </a:r>
            <a:r>
              <a:rPr lang="en" sz="1467">
                <a:latin typeface="Arial"/>
                <a:ea typeface="Arial"/>
                <a:cs typeface="Arial"/>
                <a:sym typeface="Arial"/>
              </a:rPr>
              <a:t>: </a:t>
            </a:r>
            <a:r>
              <a:rPr lang="en" sz="1467" u="sng">
                <a:latin typeface="Arial"/>
                <a:ea typeface="Arial"/>
                <a:cs typeface="Arial"/>
                <a:sym typeface="Arial"/>
              </a:rPr>
              <a:t>AWSManagedRulesBotControlRuleSet</a:t>
            </a:r>
            <a:r>
              <a:rPr lang="en" sz="1467">
                <a:latin typeface="Arial"/>
                <a:ea typeface="Arial"/>
                <a:cs typeface="Arial"/>
                <a:sym typeface="Arial"/>
              </a:rPr>
              <a:t>, </a:t>
            </a:r>
            <a:r>
              <a:rPr lang="en" sz="1467" b="1">
                <a:latin typeface="Arial"/>
                <a:ea typeface="Arial"/>
                <a:cs typeface="Arial"/>
                <a:sym typeface="Arial"/>
              </a:rPr>
              <a:t>WCU</a:t>
            </a:r>
            <a:r>
              <a:rPr lang="en" sz="1467">
                <a:latin typeface="Arial"/>
                <a:ea typeface="Arial"/>
                <a:cs typeface="Arial"/>
                <a:sym typeface="Arial"/>
              </a:rPr>
              <a:t>: 50</a:t>
            </a:r>
            <a:endParaRPr sz="1467">
              <a:latin typeface="Arial"/>
              <a:ea typeface="Arial"/>
              <a:cs typeface="Arial"/>
              <a:sym typeface="Arial"/>
            </a:endParaRPr>
          </a:p>
          <a:p>
            <a:pPr marL="0" indent="0">
              <a:lnSpc>
                <a:spcPct val="115000"/>
              </a:lnSpc>
              <a:spcBef>
                <a:spcPts val="1600"/>
              </a:spcBef>
              <a:buNone/>
            </a:pPr>
            <a:r>
              <a:rPr lang="en" sz="1467">
                <a:latin typeface="Arial"/>
                <a:ea typeface="Arial"/>
                <a:cs typeface="Arial"/>
                <a:sym typeface="Arial"/>
              </a:rPr>
              <a:t>The Bot Control managed rule group provides rules to block and manage requests from bots. Bots can consume excess resources, skew business metrics, cause downtime, and perform malicious activities.</a:t>
            </a:r>
            <a:endParaRPr sz="1467">
              <a:latin typeface="Arial"/>
              <a:ea typeface="Arial"/>
              <a:cs typeface="Arial"/>
              <a:sym typeface="Arial"/>
            </a:endParaRPr>
          </a:p>
          <a:p>
            <a:pPr marL="0" indent="0">
              <a:lnSpc>
                <a:spcPct val="115000"/>
              </a:lnSpc>
              <a:spcBef>
                <a:spcPts val="1600"/>
              </a:spcBef>
              <a:buNone/>
            </a:pPr>
            <a:r>
              <a:rPr lang="en" sz="1467" b="1">
                <a:latin typeface="Arial"/>
                <a:ea typeface="Arial"/>
                <a:cs typeface="Arial"/>
                <a:sym typeface="Arial"/>
              </a:rPr>
              <a:t>Protection levels</a:t>
            </a:r>
            <a:endParaRPr sz="1467" b="1">
              <a:latin typeface="Arial"/>
              <a:ea typeface="Arial"/>
              <a:cs typeface="Arial"/>
              <a:sym typeface="Arial"/>
            </a:endParaRPr>
          </a:p>
          <a:p>
            <a:pPr marL="0" indent="0">
              <a:lnSpc>
                <a:spcPct val="115000"/>
              </a:lnSpc>
              <a:spcBef>
                <a:spcPts val="1600"/>
              </a:spcBef>
              <a:buNone/>
            </a:pPr>
            <a:r>
              <a:rPr lang="en" sz="1467">
                <a:latin typeface="Arial"/>
                <a:ea typeface="Arial"/>
                <a:cs typeface="Arial"/>
                <a:sym typeface="Arial"/>
              </a:rPr>
              <a:t>The Bot Control managed rule group provides </a:t>
            </a:r>
            <a:r>
              <a:rPr lang="en" sz="1467" b="1">
                <a:latin typeface="Arial"/>
                <a:ea typeface="Arial"/>
                <a:cs typeface="Arial"/>
                <a:sym typeface="Arial"/>
              </a:rPr>
              <a:t>two levels of protection</a:t>
            </a:r>
            <a:r>
              <a:rPr lang="en" sz="1467">
                <a:latin typeface="Arial"/>
                <a:ea typeface="Arial"/>
                <a:cs typeface="Arial"/>
                <a:sym typeface="Arial"/>
              </a:rPr>
              <a:t> that you can choose from:</a:t>
            </a:r>
            <a:endParaRPr sz="1467">
              <a:latin typeface="Arial"/>
              <a:ea typeface="Arial"/>
              <a:cs typeface="Arial"/>
              <a:sym typeface="Arial"/>
            </a:endParaRPr>
          </a:p>
          <a:p>
            <a:pPr marL="0" indent="0">
              <a:lnSpc>
                <a:spcPct val="115000"/>
              </a:lnSpc>
              <a:spcBef>
                <a:spcPts val="1600"/>
              </a:spcBef>
              <a:buNone/>
            </a:pPr>
            <a:r>
              <a:rPr lang="en" sz="1467" b="1">
                <a:latin typeface="Arial"/>
                <a:ea typeface="Arial"/>
                <a:cs typeface="Arial"/>
                <a:sym typeface="Arial"/>
              </a:rPr>
              <a:t>Common </a:t>
            </a:r>
            <a:r>
              <a:rPr lang="en" sz="1467">
                <a:latin typeface="Arial"/>
                <a:ea typeface="Arial"/>
                <a:cs typeface="Arial"/>
                <a:sym typeface="Arial"/>
              </a:rPr>
              <a:t>– Detects a variety of self-identifying bots, such as web scraping frameworks, search engines, and automated browsers. Bot Control protections at this level identify common bots using traditional bot detection techniques, such as static request data analysis. The rules label traffic from these bots and block the ones that they cannot verify.</a:t>
            </a:r>
            <a:endParaRPr sz="1467">
              <a:latin typeface="Arial"/>
              <a:ea typeface="Arial"/>
              <a:cs typeface="Arial"/>
              <a:sym typeface="Arial"/>
            </a:endParaRPr>
          </a:p>
          <a:p>
            <a:pPr marL="0" indent="0">
              <a:lnSpc>
                <a:spcPct val="115000"/>
              </a:lnSpc>
              <a:spcBef>
                <a:spcPts val="1600"/>
              </a:spcBef>
              <a:buNone/>
            </a:pPr>
            <a:r>
              <a:rPr lang="en" sz="1467" b="1">
                <a:latin typeface="Arial"/>
                <a:ea typeface="Arial"/>
                <a:cs typeface="Arial"/>
                <a:sym typeface="Arial"/>
              </a:rPr>
              <a:t>Targeted </a:t>
            </a:r>
            <a:r>
              <a:rPr lang="en" sz="1467">
                <a:latin typeface="Arial"/>
                <a:ea typeface="Arial"/>
                <a:cs typeface="Arial"/>
                <a:sym typeface="Arial"/>
              </a:rPr>
              <a:t>– Includes the common-level protections and adds detection for advanced bots that do not self identify. Targeted protections use advanced detection techniques such as browser interrogation, fingerprinting, and behavior heuristics to identify bad bot traffic. The protections target these bots using a combination of rate limiting and CAPTCHA and background browser challenges. The rules that provide targeted protection have names that begin with TGT_.</a:t>
            </a:r>
            <a:endParaRPr sz="1467">
              <a:latin typeface="Arial"/>
              <a:ea typeface="Arial"/>
              <a:cs typeface="Arial"/>
              <a:sym typeface="Arial"/>
            </a:endParaRPr>
          </a:p>
          <a:p>
            <a:pPr marL="0" indent="0">
              <a:lnSpc>
                <a:spcPct val="115000"/>
              </a:lnSpc>
              <a:spcBef>
                <a:spcPts val="1600"/>
              </a:spcBef>
              <a:buClr>
                <a:schemeClr val="dk1"/>
              </a:buClr>
              <a:buSzPts val="1100"/>
              <a:buNone/>
            </a:pPr>
            <a:endParaRPr sz="1467">
              <a:latin typeface="Arial"/>
              <a:ea typeface="Arial"/>
              <a:cs typeface="Arial"/>
              <a:sym typeface="Arial"/>
            </a:endParaRPr>
          </a:p>
          <a:p>
            <a:pPr marL="0" indent="0">
              <a:lnSpc>
                <a:spcPct val="115000"/>
              </a:lnSpc>
              <a:spcBef>
                <a:spcPts val="1600"/>
              </a:spcBef>
              <a:spcAft>
                <a:spcPts val="1600"/>
              </a:spcAft>
              <a:buNone/>
            </a:pPr>
            <a:endParaRPr sz="1467">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7"/>
          <p:cNvSpPr txBox="1">
            <a:spLocks noGrp="1"/>
          </p:cNvSpPr>
          <p:nvPr>
            <p:ph type="title"/>
          </p:nvPr>
        </p:nvSpPr>
        <p:spPr>
          <a:xfrm>
            <a:off x="838200" y="365125"/>
            <a:ext cx="10515600" cy="1325600"/>
          </a:xfrm>
          <a:prstGeom prst="rect">
            <a:avLst/>
          </a:prstGeom>
        </p:spPr>
        <p:txBody>
          <a:bodyPr spcFirstLastPara="1" vert="horz" wrap="square" lIns="91433" tIns="45700" rIns="91433" bIns="45700" rtlCol="0" anchor="ctr" anchorCtr="0">
            <a:normAutofit/>
          </a:bodyPr>
          <a:lstStyle/>
          <a:p>
            <a:pPr>
              <a:spcBef>
                <a:spcPts val="0"/>
              </a:spcBef>
            </a:pPr>
            <a:r>
              <a:rPr lang="en" sz="2400"/>
              <a:t>AWS WAF Architecture diagram</a:t>
            </a:r>
            <a:endParaRPr sz="2400"/>
          </a:p>
        </p:txBody>
      </p:sp>
      <p:pic>
        <p:nvPicPr>
          <p:cNvPr id="307" name="Google Shape;307;p57"/>
          <p:cNvPicPr preferRelativeResize="0"/>
          <p:nvPr/>
        </p:nvPicPr>
        <p:blipFill>
          <a:blip r:embed="rId3">
            <a:alphaModFix/>
          </a:blip>
          <a:stretch>
            <a:fillRect/>
          </a:stretch>
        </p:blipFill>
        <p:spPr>
          <a:xfrm>
            <a:off x="84634" y="1793899"/>
            <a:ext cx="6011365" cy="4198067"/>
          </a:xfrm>
          <a:prstGeom prst="rect">
            <a:avLst/>
          </a:prstGeom>
          <a:noFill/>
          <a:ln>
            <a:noFill/>
          </a:ln>
        </p:spPr>
      </p:pic>
      <p:pic>
        <p:nvPicPr>
          <p:cNvPr id="308" name="Google Shape;308;p57"/>
          <p:cNvPicPr preferRelativeResize="0"/>
          <p:nvPr/>
        </p:nvPicPr>
        <p:blipFill>
          <a:blip r:embed="rId4">
            <a:alphaModFix/>
          </a:blip>
          <a:stretch>
            <a:fillRect/>
          </a:stretch>
        </p:blipFill>
        <p:spPr>
          <a:xfrm>
            <a:off x="6096001" y="1793901"/>
            <a:ext cx="5994668" cy="20346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8"/>
          <p:cNvSpPr txBox="1">
            <a:spLocks noGrp="1"/>
          </p:cNvSpPr>
          <p:nvPr>
            <p:ph type="title"/>
          </p:nvPr>
        </p:nvSpPr>
        <p:spPr>
          <a:xfrm>
            <a:off x="838200" y="365125"/>
            <a:ext cx="10515600" cy="1325600"/>
          </a:xfrm>
          <a:prstGeom prst="rect">
            <a:avLst/>
          </a:prstGeom>
        </p:spPr>
        <p:txBody>
          <a:bodyPr spcFirstLastPara="1" vert="horz" wrap="square" lIns="91433" tIns="45700" rIns="91433" bIns="45700" rtlCol="0" anchor="ctr" anchorCtr="0">
            <a:normAutofit/>
          </a:bodyPr>
          <a:lstStyle/>
          <a:p>
            <a:pPr>
              <a:spcBef>
                <a:spcPts val="0"/>
              </a:spcBef>
            </a:pPr>
            <a:r>
              <a:rPr lang="en" sz="2400"/>
              <a:t>AWS WAF Features</a:t>
            </a:r>
            <a:endParaRPr sz="2400"/>
          </a:p>
        </p:txBody>
      </p:sp>
      <p:sp>
        <p:nvSpPr>
          <p:cNvPr id="314" name="Google Shape;314;p58"/>
          <p:cNvSpPr txBox="1">
            <a:spLocks noGrp="1"/>
          </p:cNvSpPr>
          <p:nvPr>
            <p:ph type="body" idx="1"/>
          </p:nvPr>
        </p:nvSpPr>
        <p:spPr>
          <a:xfrm>
            <a:off x="283167" y="1825633"/>
            <a:ext cx="9132400" cy="4351200"/>
          </a:xfrm>
          <a:prstGeom prst="rect">
            <a:avLst/>
          </a:prstGeom>
        </p:spPr>
        <p:txBody>
          <a:bodyPr spcFirstLastPara="1" vert="horz" wrap="square" lIns="91433" tIns="45700" rIns="91433" bIns="45700" rtlCol="0" anchor="t" anchorCtr="0">
            <a:normAutofit/>
          </a:bodyPr>
          <a:lstStyle/>
          <a:p>
            <a:pPr marL="609585" indent="-397923">
              <a:lnSpc>
                <a:spcPct val="115000"/>
              </a:lnSpc>
              <a:spcBef>
                <a:spcPts val="1067"/>
              </a:spcBef>
              <a:buSzPts val="1100"/>
              <a:buFont typeface="Arial"/>
              <a:buChar char="●"/>
            </a:pPr>
            <a:r>
              <a:rPr lang="en" sz="1467" b="1">
                <a:latin typeface="Arial"/>
                <a:ea typeface="Arial"/>
                <a:cs typeface="Arial"/>
                <a:sym typeface="Arial"/>
              </a:rPr>
              <a:t>Protection Against Web Attacks:</a:t>
            </a:r>
            <a:r>
              <a:rPr lang="en" sz="1467">
                <a:latin typeface="Arial"/>
                <a:ea typeface="Arial"/>
                <a:cs typeface="Arial"/>
                <a:sym typeface="Arial"/>
              </a:rPr>
              <a:t> With minimum latency impact on incoming traffic, WAF AWS offers many rules to inspect any element of a web request. WAF AWS protects web applications against threats by filtering traffic according to the rules created.</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b="1">
                <a:latin typeface="Arial"/>
                <a:ea typeface="Arial"/>
                <a:cs typeface="Arial"/>
                <a:sym typeface="Arial"/>
              </a:rPr>
              <a:t>Establish Rules Accordingly: </a:t>
            </a:r>
            <a:r>
              <a:rPr lang="en" sz="1467">
                <a:latin typeface="Arial"/>
                <a:ea typeface="Arial"/>
                <a:cs typeface="Arial"/>
                <a:sym typeface="Arial"/>
              </a:rPr>
              <a:t>WAF AWS is a versatile and valuable tool for protecting the infrastructures of applications. And this is because it allows users to establish rules according to their needs and vulnerabilities that they wish to stop. We can consider it a great solution to protect any web application environment at the enterprise level.</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b="1">
                <a:latin typeface="Arial"/>
                <a:ea typeface="Arial"/>
                <a:cs typeface="Arial"/>
                <a:sym typeface="Arial"/>
              </a:rPr>
              <a:t>Web traffic filtering:</a:t>
            </a:r>
            <a:r>
              <a:rPr lang="en" sz="1467">
                <a:latin typeface="Arial"/>
                <a:ea typeface="Arial"/>
                <a:cs typeface="Arial"/>
                <a:sym typeface="Arial"/>
              </a:rPr>
              <a:t> WAF allows users to create rules to filter web traffic. It filters IP addresses, HTTP headers, HTTP bodies, or URI strings from a web request.</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b="1">
                <a:latin typeface="Arial"/>
                <a:ea typeface="Arial"/>
                <a:cs typeface="Arial"/>
                <a:sym typeface="Arial"/>
              </a:rPr>
              <a:t>Flexible Integration With AWS Services:</a:t>
            </a:r>
            <a:r>
              <a:rPr lang="en" sz="1467">
                <a:latin typeface="Arial"/>
                <a:ea typeface="Arial"/>
                <a:cs typeface="Arial"/>
                <a:sym typeface="Arial"/>
              </a:rPr>
              <a:t> AWS Firewall offers easy integration with other AWS services like Amazon EC2, CloudFront, Load balancer, etc.</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b="1">
                <a:latin typeface="Arial"/>
                <a:ea typeface="Arial"/>
                <a:cs typeface="Arial"/>
                <a:sym typeface="Arial"/>
              </a:rPr>
              <a:t>Monitor Rules:</a:t>
            </a:r>
            <a:r>
              <a:rPr lang="en" sz="1467">
                <a:latin typeface="Arial"/>
                <a:ea typeface="Arial"/>
                <a:cs typeface="Arial"/>
                <a:sym typeface="Arial"/>
              </a:rPr>
              <a:t> Web Application Firewall AWS allows us to create rules and review and customize them to prevent unknown attracts.</a:t>
            </a:r>
            <a:endParaRPr sz="1467">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9"/>
          <p:cNvSpPr txBox="1">
            <a:spLocks noGrp="1"/>
          </p:cNvSpPr>
          <p:nvPr>
            <p:ph type="title"/>
          </p:nvPr>
        </p:nvSpPr>
        <p:spPr>
          <a:xfrm>
            <a:off x="838200" y="155792"/>
            <a:ext cx="10515600" cy="1325600"/>
          </a:xfrm>
          <a:prstGeom prst="rect">
            <a:avLst/>
          </a:prstGeom>
        </p:spPr>
        <p:txBody>
          <a:bodyPr spcFirstLastPara="1" vert="horz" wrap="square" lIns="91433" tIns="45700" rIns="91433" bIns="45700" rtlCol="0" anchor="ctr" anchorCtr="0">
            <a:normAutofit/>
          </a:bodyPr>
          <a:lstStyle/>
          <a:p>
            <a:pPr>
              <a:spcBef>
                <a:spcPts val="0"/>
              </a:spcBef>
            </a:pPr>
            <a:r>
              <a:rPr lang="en" sz="2400"/>
              <a:t>AWS Exam take away</a:t>
            </a:r>
            <a:endParaRPr sz="2400"/>
          </a:p>
        </p:txBody>
      </p:sp>
      <p:sp>
        <p:nvSpPr>
          <p:cNvPr id="320" name="Google Shape;320;p59"/>
          <p:cNvSpPr txBox="1">
            <a:spLocks noGrp="1"/>
          </p:cNvSpPr>
          <p:nvPr>
            <p:ph type="body" idx="1"/>
          </p:nvPr>
        </p:nvSpPr>
        <p:spPr>
          <a:xfrm>
            <a:off x="283167" y="1539733"/>
            <a:ext cx="10736800" cy="5191600"/>
          </a:xfrm>
          <a:prstGeom prst="rect">
            <a:avLst/>
          </a:prstGeom>
        </p:spPr>
        <p:txBody>
          <a:bodyPr spcFirstLastPara="1" vert="horz" wrap="square" lIns="91433" tIns="45700" rIns="91433" bIns="45700" rtlCol="0" anchor="t" anchorCtr="0">
            <a:normAutofit/>
          </a:bodyPr>
          <a:lstStyle/>
          <a:p>
            <a:pPr marL="0" indent="0">
              <a:lnSpc>
                <a:spcPct val="115000"/>
              </a:lnSpc>
              <a:spcBef>
                <a:spcPts val="1067"/>
              </a:spcBef>
              <a:buNone/>
            </a:pPr>
            <a:r>
              <a:rPr lang="en" sz="1467">
                <a:latin typeface="Arial"/>
                <a:ea typeface="Arial"/>
                <a:cs typeface="Arial"/>
                <a:sym typeface="Arial"/>
              </a:rPr>
              <a:t>Request parts</a:t>
            </a:r>
            <a:endParaRPr sz="1467">
              <a:latin typeface="Arial"/>
              <a:ea typeface="Arial"/>
              <a:cs typeface="Arial"/>
              <a:sym typeface="Arial"/>
            </a:endParaRPr>
          </a:p>
          <a:p>
            <a:pPr marL="0" indent="0">
              <a:lnSpc>
                <a:spcPct val="115000"/>
              </a:lnSpc>
              <a:spcBef>
                <a:spcPts val="1600"/>
              </a:spcBef>
              <a:buNone/>
            </a:pPr>
            <a:r>
              <a:rPr lang="en" sz="1467">
                <a:latin typeface="Arial"/>
                <a:ea typeface="Arial"/>
                <a:cs typeface="Arial"/>
                <a:sym typeface="Arial"/>
              </a:rPr>
              <a:t>Layer 7 is HTTP (vs Layer 4 is TCP/UDP)</a:t>
            </a:r>
            <a:endParaRPr sz="1467">
              <a:latin typeface="Arial"/>
              <a:ea typeface="Arial"/>
              <a:cs typeface="Arial"/>
              <a:sym typeface="Arial"/>
            </a:endParaRPr>
          </a:p>
          <a:p>
            <a:pPr marL="0" indent="0">
              <a:lnSpc>
                <a:spcPct val="115000"/>
              </a:lnSpc>
              <a:spcBef>
                <a:spcPts val="1600"/>
              </a:spcBef>
              <a:buNone/>
            </a:pPr>
            <a:r>
              <a:rPr lang="en" sz="1467">
                <a:latin typeface="Arial"/>
                <a:ea typeface="Arial"/>
                <a:cs typeface="Arial"/>
                <a:sym typeface="Arial"/>
              </a:rPr>
              <a:t>Deploy on :</a:t>
            </a:r>
            <a:endParaRPr sz="1467">
              <a:latin typeface="Arial"/>
              <a:ea typeface="Arial"/>
              <a:cs typeface="Arial"/>
              <a:sym typeface="Arial"/>
            </a:endParaRPr>
          </a:p>
          <a:p>
            <a:pPr marL="609585" indent="-397923">
              <a:lnSpc>
                <a:spcPct val="115000"/>
              </a:lnSpc>
              <a:spcBef>
                <a:spcPts val="1600"/>
              </a:spcBef>
              <a:buSzPts val="1100"/>
              <a:buFont typeface="Arial"/>
              <a:buChar char="●"/>
            </a:pPr>
            <a:r>
              <a:rPr lang="en" sz="1467">
                <a:latin typeface="Arial"/>
                <a:ea typeface="Arial"/>
                <a:cs typeface="Arial"/>
                <a:sym typeface="Arial"/>
              </a:rPr>
              <a:t>Application Load Balancer</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API Gateway</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CloudFront</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AppSync GraphQL API</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Cognito User Pool</a:t>
            </a:r>
            <a:endParaRPr sz="1467">
              <a:latin typeface="Arial"/>
              <a:ea typeface="Arial"/>
              <a:cs typeface="Arial"/>
              <a:sym typeface="Arial"/>
            </a:endParaRPr>
          </a:p>
          <a:p>
            <a:pPr marL="0" indent="0">
              <a:lnSpc>
                <a:spcPct val="115000"/>
              </a:lnSpc>
              <a:spcBef>
                <a:spcPts val="1600"/>
              </a:spcBef>
              <a:buNone/>
            </a:pPr>
            <a:r>
              <a:rPr lang="en" sz="1467">
                <a:latin typeface="Arial"/>
                <a:ea typeface="Arial"/>
                <a:cs typeface="Arial"/>
                <a:sym typeface="Arial"/>
              </a:rPr>
              <a:t>Types of rules</a:t>
            </a:r>
            <a:endParaRPr sz="1467">
              <a:latin typeface="Arial"/>
              <a:ea typeface="Arial"/>
              <a:cs typeface="Arial"/>
              <a:sym typeface="Arial"/>
            </a:endParaRPr>
          </a:p>
          <a:p>
            <a:pPr marL="0" indent="0">
              <a:lnSpc>
                <a:spcPct val="115000"/>
              </a:lnSpc>
              <a:spcBef>
                <a:spcPts val="0"/>
              </a:spcBef>
              <a:buNone/>
            </a:pPr>
            <a:r>
              <a:rPr lang="en" sz="1467">
                <a:latin typeface="Arial"/>
                <a:ea typeface="Arial"/>
                <a:cs typeface="Arial"/>
                <a:sym typeface="Arial"/>
              </a:rPr>
              <a:t>WAF Features</a:t>
            </a:r>
            <a:endParaRPr sz="1467">
              <a:latin typeface="Arial"/>
              <a:ea typeface="Arial"/>
              <a:cs typeface="Arial"/>
              <a:sym typeface="Arial"/>
            </a:endParaRPr>
          </a:p>
          <a:p>
            <a:pPr marL="0" indent="0">
              <a:lnSpc>
                <a:spcPct val="115000"/>
              </a:lnSpc>
              <a:spcBef>
                <a:spcPts val="0"/>
              </a:spcBef>
              <a:buNone/>
            </a:pPr>
            <a:r>
              <a:rPr lang="en" sz="1467">
                <a:latin typeface="Arial"/>
                <a:ea typeface="Arial"/>
                <a:cs typeface="Arial"/>
                <a:sym typeface="Arial"/>
              </a:rPr>
              <a:t>AWS WAF Bot Control rule group!</a:t>
            </a:r>
            <a:endParaRPr sz="1467">
              <a:latin typeface="Arial"/>
              <a:ea typeface="Arial"/>
              <a:cs typeface="Arial"/>
              <a:sym typeface="Arial"/>
            </a:endParaRPr>
          </a:p>
          <a:p>
            <a:pPr marL="0" indent="0">
              <a:lnSpc>
                <a:spcPct val="115000"/>
              </a:lnSpc>
              <a:spcBef>
                <a:spcPts val="0"/>
              </a:spcBef>
              <a:buNone/>
            </a:pPr>
            <a:r>
              <a:rPr lang="en" sz="1467">
                <a:latin typeface="Arial"/>
                <a:ea typeface="Arial"/>
                <a:cs typeface="Arial"/>
                <a:sym typeface="Arial"/>
              </a:rPr>
              <a:t>IP reputation rule groups!</a:t>
            </a:r>
            <a:endParaRPr sz="1467">
              <a:latin typeface="Arial"/>
              <a:ea typeface="Arial"/>
              <a:cs typeface="Arial"/>
              <a:sym typeface="Arial"/>
            </a:endParaRPr>
          </a:p>
          <a:p>
            <a:pPr marL="0" indent="0">
              <a:lnSpc>
                <a:spcPct val="115000"/>
              </a:lnSpc>
              <a:spcBef>
                <a:spcPts val="0"/>
              </a:spcBef>
              <a:buClr>
                <a:schemeClr val="dk1"/>
              </a:buClr>
              <a:buSzPts val="1100"/>
              <a:buNone/>
            </a:pPr>
            <a:endParaRPr sz="1467">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2"/>
          <p:cNvSpPr txBox="1">
            <a:spLocks noGrp="1"/>
          </p:cNvSpPr>
          <p:nvPr>
            <p:ph type="title"/>
          </p:nvPr>
        </p:nvSpPr>
        <p:spPr>
          <a:xfrm>
            <a:off x="838200" y="365125"/>
            <a:ext cx="10515600" cy="1325600"/>
          </a:xfrm>
          <a:prstGeom prst="rect">
            <a:avLst/>
          </a:prstGeom>
        </p:spPr>
        <p:txBody>
          <a:bodyPr spcFirstLastPara="1" vert="horz" wrap="square" lIns="91433" tIns="45700" rIns="91433" bIns="45700" rtlCol="0" anchor="ctr" anchorCtr="0">
            <a:normAutofit/>
          </a:bodyPr>
          <a:lstStyle/>
          <a:p>
            <a:pPr>
              <a:spcBef>
                <a:spcPts val="0"/>
              </a:spcBef>
            </a:pPr>
            <a:r>
              <a:rPr lang="en" sz="2400"/>
              <a:t>AWS Web Application Firewall (WAF)</a:t>
            </a:r>
            <a:endParaRPr sz="2400"/>
          </a:p>
        </p:txBody>
      </p:sp>
      <p:sp>
        <p:nvSpPr>
          <p:cNvPr id="215" name="Google Shape;215;p42"/>
          <p:cNvSpPr txBox="1">
            <a:spLocks noGrp="1"/>
          </p:cNvSpPr>
          <p:nvPr>
            <p:ph type="body" idx="1"/>
          </p:nvPr>
        </p:nvSpPr>
        <p:spPr>
          <a:xfrm>
            <a:off x="283167" y="1825633"/>
            <a:ext cx="6364800" cy="4351200"/>
          </a:xfrm>
          <a:prstGeom prst="rect">
            <a:avLst/>
          </a:prstGeom>
        </p:spPr>
        <p:txBody>
          <a:bodyPr spcFirstLastPara="1" vert="horz" wrap="square" lIns="91433" tIns="45700" rIns="91433" bIns="45700" rtlCol="0" anchor="t" anchorCtr="0">
            <a:normAutofit/>
          </a:bodyPr>
          <a:lstStyle/>
          <a:p>
            <a:pPr marL="0" indent="0">
              <a:lnSpc>
                <a:spcPct val="115000"/>
              </a:lnSpc>
              <a:spcBef>
                <a:spcPts val="1067"/>
              </a:spcBef>
              <a:buClr>
                <a:schemeClr val="dk1"/>
              </a:buClr>
              <a:buSzPts val="1100"/>
              <a:buNone/>
            </a:pPr>
            <a:r>
              <a:rPr lang="en" sz="1467" b="1">
                <a:latin typeface="Arial"/>
                <a:ea typeface="Arial"/>
                <a:cs typeface="Arial"/>
                <a:sym typeface="Arial"/>
              </a:rPr>
              <a:t>AWS WAF is a web application firewall</a:t>
            </a:r>
            <a:r>
              <a:rPr lang="en" sz="1467">
                <a:latin typeface="Arial"/>
                <a:ea typeface="Arial"/>
                <a:cs typeface="Arial"/>
                <a:sym typeface="Arial"/>
              </a:rPr>
              <a:t> that helps protect your web applications from common web exploits that could affect application availability, compromise security, or consume excessive resources.</a:t>
            </a:r>
            <a:endParaRPr sz="1467">
              <a:latin typeface="Arial"/>
              <a:ea typeface="Arial"/>
              <a:cs typeface="Arial"/>
              <a:sym typeface="Arial"/>
            </a:endParaRPr>
          </a:p>
          <a:p>
            <a:pPr marL="0" indent="0">
              <a:lnSpc>
                <a:spcPct val="115000"/>
              </a:lnSpc>
              <a:spcBef>
                <a:spcPts val="1600"/>
              </a:spcBef>
              <a:buClr>
                <a:schemeClr val="dk1"/>
              </a:buClr>
              <a:buSzPts val="1100"/>
              <a:buNone/>
            </a:pPr>
            <a:r>
              <a:rPr lang="en" sz="1467">
                <a:latin typeface="Arial"/>
                <a:ea typeface="Arial"/>
                <a:cs typeface="Arial"/>
                <a:sym typeface="Arial"/>
              </a:rPr>
              <a:t>AWS WAF helps protect web applications from attacks by allowing you to configure rules that allow, block, or monitor (count) web requests based on conditions that you define.</a:t>
            </a:r>
            <a:endParaRPr sz="1467">
              <a:latin typeface="Arial"/>
              <a:ea typeface="Arial"/>
              <a:cs typeface="Arial"/>
              <a:sym typeface="Arial"/>
            </a:endParaRPr>
          </a:p>
          <a:p>
            <a:pPr marL="0" indent="0">
              <a:lnSpc>
                <a:spcPct val="115000"/>
              </a:lnSpc>
              <a:spcBef>
                <a:spcPts val="1600"/>
              </a:spcBef>
              <a:buClr>
                <a:schemeClr val="dk1"/>
              </a:buClr>
              <a:buSzPts val="1100"/>
              <a:buNone/>
            </a:pPr>
            <a:r>
              <a:rPr lang="en" sz="1467">
                <a:latin typeface="Arial"/>
                <a:ea typeface="Arial"/>
                <a:cs typeface="Arial"/>
                <a:sym typeface="Arial"/>
              </a:rPr>
              <a:t>These conditions include IP addresses, HTTP headers, HTTP body, URI strings, SQL injection and cross-site scripting.</a:t>
            </a:r>
            <a:endParaRPr sz="1467">
              <a:latin typeface="Arial"/>
              <a:ea typeface="Arial"/>
              <a:cs typeface="Arial"/>
              <a:sym typeface="Arial"/>
            </a:endParaRPr>
          </a:p>
          <a:p>
            <a:pPr marL="0" indent="0">
              <a:lnSpc>
                <a:spcPct val="115000"/>
              </a:lnSpc>
              <a:spcBef>
                <a:spcPts val="1600"/>
              </a:spcBef>
              <a:buClr>
                <a:schemeClr val="dk1"/>
              </a:buClr>
              <a:buSzPts val="1100"/>
              <a:buNone/>
            </a:pPr>
            <a:r>
              <a:rPr lang="en" sz="1467">
                <a:latin typeface="Arial"/>
                <a:ea typeface="Arial"/>
                <a:cs typeface="Arial"/>
                <a:sym typeface="Arial"/>
              </a:rPr>
              <a:t>Can allow or block web requests based on strings that appear in the requests using string match conditions.</a:t>
            </a:r>
            <a:endParaRPr sz="1467">
              <a:latin typeface="Arial"/>
              <a:ea typeface="Arial"/>
              <a:cs typeface="Arial"/>
              <a:sym typeface="Arial"/>
            </a:endParaRPr>
          </a:p>
          <a:p>
            <a:pPr marL="0" indent="0">
              <a:lnSpc>
                <a:spcPct val="115000"/>
              </a:lnSpc>
              <a:spcBef>
                <a:spcPts val="1600"/>
              </a:spcBef>
              <a:buNone/>
            </a:pPr>
            <a:endParaRPr sz="1467">
              <a:latin typeface="Arial"/>
              <a:ea typeface="Arial"/>
              <a:cs typeface="Arial"/>
              <a:sym typeface="Arial"/>
            </a:endParaRPr>
          </a:p>
          <a:p>
            <a:pPr marL="0" indent="0">
              <a:lnSpc>
                <a:spcPct val="115000"/>
              </a:lnSpc>
              <a:spcBef>
                <a:spcPts val="1600"/>
              </a:spcBef>
              <a:spcAft>
                <a:spcPts val="1600"/>
              </a:spcAft>
              <a:buNone/>
            </a:pPr>
            <a:endParaRPr sz="1467">
              <a:latin typeface="Arial"/>
              <a:ea typeface="Arial"/>
              <a:cs typeface="Arial"/>
              <a:sym typeface="Arial"/>
            </a:endParaRPr>
          </a:p>
        </p:txBody>
      </p:sp>
      <p:pic>
        <p:nvPicPr>
          <p:cNvPr id="216" name="Google Shape;216;p42"/>
          <p:cNvPicPr preferRelativeResize="0"/>
          <p:nvPr/>
        </p:nvPicPr>
        <p:blipFill>
          <a:blip r:embed="rId3">
            <a:alphaModFix/>
          </a:blip>
          <a:stretch>
            <a:fillRect/>
          </a:stretch>
        </p:blipFill>
        <p:spPr>
          <a:xfrm>
            <a:off x="6581268" y="1893934"/>
            <a:ext cx="5518665" cy="27879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3"/>
          <p:cNvSpPr txBox="1">
            <a:spLocks noGrp="1"/>
          </p:cNvSpPr>
          <p:nvPr>
            <p:ph type="title"/>
          </p:nvPr>
        </p:nvSpPr>
        <p:spPr>
          <a:xfrm>
            <a:off x="838200" y="365125"/>
            <a:ext cx="10515600" cy="1325600"/>
          </a:xfrm>
          <a:prstGeom prst="rect">
            <a:avLst/>
          </a:prstGeom>
        </p:spPr>
        <p:txBody>
          <a:bodyPr spcFirstLastPara="1" vert="horz" wrap="square" lIns="91433" tIns="45700" rIns="91433" bIns="45700" rtlCol="0" anchor="ctr" anchorCtr="0">
            <a:normAutofit/>
          </a:bodyPr>
          <a:lstStyle/>
          <a:p>
            <a:pPr>
              <a:spcBef>
                <a:spcPts val="0"/>
              </a:spcBef>
            </a:pPr>
            <a:r>
              <a:rPr lang="en" sz="2400"/>
              <a:t>AWS Web Application Firewall (WAF)</a:t>
            </a:r>
            <a:endParaRPr sz="2400"/>
          </a:p>
        </p:txBody>
      </p:sp>
      <p:sp>
        <p:nvSpPr>
          <p:cNvPr id="222" name="Google Shape;222;p43"/>
          <p:cNvSpPr txBox="1">
            <a:spLocks noGrp="1"/>
          </p:cNvSpPr>
          <p:nvPr>
            <p:ph type="body" idx="1"/>
          </p:nvPr>
        </p:nvSpPr>
        <p:spPr>
          <a:xfrm>
            <a:off x="283167" y="1825633"/>
            <a:ext cx="9544000" cy="4351200"/>
          </a:xfrm>
          <a:prstGeom prst="rect">
            <a:avLst/>
          </a:prstGeom>
        </p:spPr>
        <p:txBody>
          <a:bodyPr spcFirstLastPara="1" vert="horz" wrap="square" lIns="91433" tIns="45700" rIns="91433" bIns="45700" rtlCol="0" anchor="t" anchorCtr="0">
            <a:normAutofit/>
          </a:bodyPr>
          <a:lstStyle/>
          <a:p>
            <a:pPr marL="0" indent="0">
              <a:lnSpc>
                <a:spcPct val="115000"/>
              </a:lnSpc>
              <a:spcBef>
                <a:spcPts val="1067"/>
              </a:spcBef>
              <a:buNone/>
            </a:pPr>
            <a:r>
              <a:rPr lang="en" sz="1467">
                <a:latin typeface="Arial"/>
                <a:ea typeface="Arial"/>
                <a:cs typeface="Arial"/>
                <a:sym typeface="Arial"/>
              </a:rPr>
              <a:t>AWS WAF can match values in the following </a:t>
            </a:r>
            <a:r>
              <a:rPr lang="en" sz="1467" b="1">
                <a:latin typeface="Arial"/>
                <a:ea typeface="Arial"/>
                <a:cs typeface="Arial"/>
                <a:sym typeface="Arial"/>
              </a:rPr>
              <a:t>request parts</a:t>
            </a:r>
            <a:r>
              <a:rPr lang="en" sz="1467">
                <a:latin typeface="Arial"/>
                <a:ea typeface="Arial"/>
                <a:cs typeface="Arial"/>
                <a:sym typeface="Arial"/>
              </a:rPr>
              <a:t>:</a:t>
            </a:r>
            <a:endParaRPr sz="1467">
              <a:latin typeface="Arial"/>
              <a:ea typeface="Arial"/>
              <a:cs typeface="Arial"/>
              <a:sym typeface="Arial"/>
            </a:endParaRPr>
          </a:p>
          <a:p>
            <a:pPr marL="609585" indent="-397923">
              <a:lnSpc>
                <a:spcPct val="115000"/>
              </a:lnSpc>
              <a:spcBef>
                <a:spcPts val="1600"/>
              </a:spcBef>
              <a:buSzPts val="1100"/>
              <a:buFont typeface="Arial"/>
              <a:buChar char="●"/>
            </a:pPr>
            <a:r>
              <a:rPr lang="en" sz="1467">
                <a:latin typeface="Arial"/>
                <a:ea typeface="Arial"/>
                <a:cs typeface="Arial"/>
                <a:sym typeface="Arial"/>
              </a:rPr>
              <a:t>Header – A specified request header, for example, the User-Agent or Referer header.</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HTTP method – The HTTP method, which indicates the type of operation that the request is asking the origin to perform. CloudFront supports the following methods: DELETE, GET, HEAD, OPTIONS, PATCH, POST, and PUT.</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Query string – The part of a URL that appears after a ? character, if any.</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URI – The URI path of the request, which identifies the resource, for example, /images/daily-ad.jpg.</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Body – The part of a request that contains any additional data that you want to send to your web server as the HTTP request body, such as data from a form.</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Single query parameter (value only) – Any parameter that you have defined as part of the query string.</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All query parameters (values only) – As above buy inspects all parameters within the query string.</a:t>
            </a:r>
            <a:endParaRPr sz="1467">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4"/>
          <p:cNvSpPr txBox="1">
            <a:spLocks noGrp="1"/>
          </p:cNvSpPr>
          <p:nvPr>
            <p:ph type="title"/>
          </p:nvPr>
        </p:nvSpPr>
        <p:spPr>
          <a:xfrm>
            <a:off x="838200" y="365125"/>
            <a:ext cx="10515600" cy="1325600"/>
          </a:xfrm>
          <a:prstGeom prst="rect">
            <a:avLst/>
          </a:prstGeom>
        </p:spPr>
        <p:txBody>
          <a:bodyPr spcFirstLastPara="1" vert="horz" wrap="square" lIns="91433" tIns="45700" rIns="91433" bIns="45700" rtlCol="0" anchor="ctr" anchorCtr="0">
            <a:normAutofit/>
          </a:bodyPr>
          <a:lstStyle/>
          <a:p>
            <a:pPr>
              <a:spcBef>
                <a:spcPts val="0"/>
              </a:spcBef>
            </a:pPr>
            <a:r>
              <a:rPr lang="en" sz="2400"/>
              <a:t>AWS Web Application Firewall (WAF)</a:t>
            </a:r>
            <a:endParaRPr sz="2400"/>
          </a:p>
        </p:txBody>
      </p:sp>
      <p:sp>
        <p:nvSpPr>
          <p:cNvPr id="228" name="Google Shape;228;p44"/>
          <p:cNvSpPr txBox="1">
            <a:spLocks noGrp="1"/>
          </p:cNvSpPr>
          <p:nvPr>
            <p:ph type="body" idx="1"/>
          </p:nvPr>
        </p:nvSpPr>
        <p:spPr>
          <a:xfrm>
            <a:off x="283167" y="1825633"/>
            <a:ext cx="9132400" cy="4351200"/>
          </a:xfrm>
          <a:prstGeom prst="rect">
            <a:avLst/>
          </a:prstGeom>
        </p:spPr>
        <p:txBody>
          <a:bodyPr spcFirstLastPara="1" vert="horz" wrap="square" lIns="91433" tIns="45700" rIns="91433" bIns="45700" rtlCol="0" anchor="t" anchorCtr="0">
            <a:normAutofit/>
          </a:bodyPr>
          <a:lstStyle/>
          <a:p>
            <a:pPr marL="0" indent="0">
              <a:lnSpc>
                <a:spcPct val="115000"/>
              </a:lnSpc>
              <a:spcBef>
                <a:spcPts val="1067"/>
              </a:spcBef>
              <a:buClr>
                <a:schemeClr val="dk1"/>
              </a:buClr>
              <a:buSzPts val="1100"/>
              <a:buNone/>
            </a:pPr>
            <a:r>
              <a:rPr lang="en" sz="1467">
                <a:latin typeface="Arial"/>
                <a:ea typeface="Arial"/>
                <a:cs typeface="Arial"/>
                <a:sym typeface="Arial"/>
              </a:rPr>
              <a:t>Protects your web applications from common web exploits (Layer 7)</a:t>
            </a:r>
            <a:endParaRPr sz="1467">
              <a:latin typeface="Arial"/>
              <a:ea typeface="Arial"/>
              <a:cs typeface="Arial"/>
              <a:sym typeface="Arial"/>
            </a:endParaRPr>
          </a:p>
          <a:p>
            <a:pPr marL="0" indent="0">
              <a:lnSpc>
                <a:spcPct val="115000"/>
              </a:lnSpc>
              <a:spcBef>
                <a:spcPts val="1600"/>
              </a:spcBef>
              <a:buClr>
                <a:schemeClr val="dk1"/>
              </a:buClr>
              <a:buSzPts val="1100"/>
              <a:buNone/>
            </a:pPr>
            <a:r>
              <a:rPr lang="en" sz="1467">
                <a:latin typeface="Arial"/>
                <a:ea typeface="Arial"/>
                <a:cs typeface="Arial"/>
                <a:sym typeface="Arial"/>
              </a:rPr>
              <a:t>Layer 7 is HTTP (vs Layer 4 is TCP/UDP)</a:t>
            </a:r>
            <a:endParaRPr sz="1467">
              <a:latin typeface="Arial"/>
              <a:ea typeface="Arial"/>
              <a:cs typeface="Arial"/>
              <a:sym typeface="Arial"/>
            </a:endParaRPr>
          </a:p>
          <a:p>
            <a:pPr marL="0" indent="0">
              <a:lnSpc>
                <a:spcPct val="115000"/>
              </a:lnSpc>
              <a:spcBef>
                <a:spcPts val="1600"/>
              </a:spcBef>
              <a:buClr>
                <a:schemeClr val="dk1"/>
              </a:buClr>
              <a:buSzPts val="1100"/>
              <a:buNone/>
            </a:pPr>
            <a:r>
              <a:rPr lang="en" sz="1467">
                <a:latin typeface="Arial"/>
                <a:ea typeface="Arial"/>
                <a:cs typeface="Arial"/>
                <a:sym typeface="Arial"/>
              </a:rPr>
              <a:t>Deploy on :</a:t>
            </a:r>
            <a:endParaRPr sz="1467">
              <a:latin typeface="Arial"/>
              <a:ea typeface="Arial"/>
              <a:cs typeface="Arial"/>
              <a:sym typeface="Arial"/>
            </a:endParaRPr>
          </a:p>
          <a:p>
            <a:pPr marL="609585" indent="-397923">
              <a:lnSpc>
                <a:spcPct val="115000"/>
              </a:lnSpc>
              <a:spcBef>
                <a:spcPts val="1600"/>
              </a:spcBef>
              <a:buSzPts val="1100"/>
              <a:buFont typeface="Arial"/>
              <a:buChar char="●"/>
            </a:pPr>
            <a:r>
              <a:rPr lang="en" sz="1467">
                <a:latin typeface="Arial"/>
                <a:ea typeface="Arial"/>
                <a:cs typeface="Arial"/>
                <a:sym typeface="Arial"/>
              </a:rPr>
              <a:t>Application Load Balancer</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API Gateway</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CloudFront</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AppSync GraphQL API</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Cognito User Pool</a:t>
            </a:r>
            <a:endParaRPr sz="1467">
              <a:latin typeface="Arial"/>
              <a:ea typeface="Arial"/>
              <a:cs typeface="Arial"/>
              <a:sym typeface="Arial"/>
            </a:endParaRPr>
          </a:p>
          <a:p>
            <a:pPr marL="0" indent="0">
              <a:lnSpc>
                <a:spcPct val="115000"/>
              </a:lnSpc>
              <a:spcBef>
                <a:spcPts val="1600"/>
              </a:spcBef>
              <a:buNone/>
            </a:pPr>
            <a:endParaRPr sz="1467">
              <a:latin typeface="Arial"/>
              <a:ea typeface="Arial"/>
              <a:cs typeface="Arial"/>
              <a:sym typeface="Arial"/>
            </a:endParaRPr>
          </a:p>
          <a:p>
            <a:pPr marL="0" indent="0">
              <a:lnSpc>
                <a:spcPct val="115000"/>
              </a:lnSpc>
              <a:spcBef>
                <a:spcPts val="1600"/>
              </a:spcBef>
              <a:spcAft>
                <a:spcPts val="1600"/>
              </a:spcAft>
              <a:buNone/>
            </a:pPr>
            <a:endParaRPr sz="1467">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5"/>
          <p:cNvSpPr txBox="1">
            <a:spLocks noGrp="1"/>
          </p:cNvSpPr>
          <p:nvPr>
            <p:ph type="title"/>
          </p:nvPr>
        </p:nvSpPr>
        <p:spPr>
          <a:xfrm>
            <a:off x="838200" y="365125"/>
            <a:ext cx="10515600" cy="1325600"/>
          </a:xfrm>
          <a:prstGeom prst="rect">
            <a:avLst/>
          </a:prstGeom>
        </p:spPr>
        <p:txBody>
          <a:bodyPr spcFirstLastPara="1" vert="horz" wrap="square" lIns="91433" tIns="45700" rIns="91433" bIns="45700" rtlCol="0" anchor="ctr" anchorCtr="0">
            <a:normAutofit/>
          </a:bodyPr>
          <a:lstStyle/>
          <a:p>
            <a:pPr>
              <a:spcBef>
                <a:spcPts val="0"/>
              </a:spcBef>
            </a:pPr>
            <a:r>
              <a:rPr lang="en" sz="2400"/>
              <a:t>AWS Web Application Firewall (WAF)</a:t>
            </a:r>
            <a:endParaRPr sz="2400"/>
          </a:p>
        </p:txBody>
      </p:sp>
      <p:sp>
        <p:nvSpPr>
          <p:cNvPr id="234" name="Google Shape;234;p45"/>
          <p:cNvSpPr txBox="1">
            <a:spLocks noGrp="1"/>
          </p:cNvSpPr>
          <p:nvPr>
            <p:ph type="body" idx="1"/>
          </p:nvPr>
        </p:nvSpPr>
        <p:spPr>
          <a:xfrm>
            <a:off x="283167" y="1825633"/>
            <a:ext cx="9132400" cy="4351200"/>
          </a:xfrm>
          <a:prstGeom prst="rect">
            <a:avLst/>
          </a:prstGeom>
        </p:spPr>
        <p:txBody>
          <a:bodyPr spcFirstLastPara="1" vert="horz" wrap="square" lIns="91433" tIns="45700" rIns="91433" bIns="45700" rtlCol="0" anchor="t" anchorCtr="0">
            <a:normAutofit/>
          </a:bodyPr>
          <a:lstStyle/>
          <a:p>
            <a:pPr marL="609585" indent="-397923">
              <a:lnSpc>
                <a:spcPct val="115000"/>
              </a:lnSpc>
              <a:spcBef>
                <a:spcPts val="1067"/>
              </a:spcBef>
              <a:buSzPts val="1100"/>
              <a:buFont typeface="Arial"/>
              <a:buChar char="●"/>
            </a:pPr>
            <a:r>
              <a:rPr lang="en" sz="1467">
                <a:latin typeface="Arial"/>
                <a:ea typeface="Arial"/>
                <a:cs typeface="Arial"/>
                <a:sym typeface="Arial"/>
              </a:rPr>
              <a:t>Define Web ACL (Web Access Control List) Rules:</a:t>
            </a:r>
            <a:endParaRPr sz="1467">
              <a:latin typeface="Arial"/>
              <a:ea typeface="Arial"/>
              <a:cs typeface="Arial"/>
              <a:sym typeface="Arial"/>
            </a:endParaRPr>
          </a:p>
          <a:p>
            <a:pPr marL="1219170" lvl="1" indent="-397923">
              <a:lnSpc>
                <a:spcPct val="115000"/>
              </a:lnSpc>
              <a:spcBef>
                <a:spcPts val="0"/>
              </a:spcBef>
              <a:buSzPts val="1100"/>
              <a:buFont typeface="Arial"/>
              <a:buChar char="○"/>
            </a:pPr>
            <a:r>
              <a:rPr lang="en" sz="1467" b="1">
                <a:latin typeface="Arial"/>
                <a:ea typeface="Arial"/>
                <a:cs typeface="Arial"/>
                <a:sym typeface="Arial"/>
              </a:rPr>
              <a:t>IP Set: up to 10,000 IP addresses</a:t>
            </a:r>
            <a:r>
              <a:rPr lang="en" sz="1467">
                <a:latin typeface="Arial"/>
                <a:ea typeface="Arial"/>
                <a:cs typeface="Arial"/>
                <a:sym typeface="Arial"/>
              </a:rPr>
              <a:t> – use multiple Rules for more IPs</a:t>
            </a:r>
            <a:endParaRPr sz="1467">
              <a:latin typeface="Arial"/>
              <a:ea typeface="Arial"/>
              <a:cs typeface="Arial"/>
              <a:sym typeface="Arial"/>
            </a:endParaRPr>
          </a:p>
          <a:p>
            <a:pPr marL="1219170" lvl="1" indent="-397923">
              <a:lnSpc>
                <a:spcPct val="115000"/>
              </a:lnSpc>
              <a:spcBef>
                <a:spcPts val="0"/>
              </a:spcBef>
              <a:buSzPts val="1100"/>
              <a:buFont typeface="Arial"/>
              <a:buChar char="○"/>
            </a:pPr>
            <a:r>
              <a:rPr lang="en" sz="1467">
                <a:latin typeface="Arial"/>
                <a:ea typeface="Arial"/>
                <a:cs typeface="Arial"/>
                <a:sym typeface="Arial"/>
              </a:rPr>
              <a:t>HTTP headers, HTTP body, or URI strings Protects from common attack - </a:t>
            </a:r>
            <a:r>
              <a:rPr lang="en" sz="1467" b="1">
                <a:latin typeface="Arial"/>
                <a:ea typeface="Arial"/>
                <a:cs typeface="Arial"/>
                <a:sym typeface="Arial"/>
              </a:rPr>
              <a:t>SQL </a:t>
            </a:r>
            <a:endParaRPr sz="1467" b="1">
              <a:latin typeface="Arial"/>
              <a:ea typeface="Arial"/>
              <a:cs typeface="Arial"/>
              <a:sym typeface="Arial"/>
            </a:endParaRPr>
          </a:p>
          <a:p>
            <a:pPr marL="1219170" lvl="1" indent="-397923">
              <a:lnSpc>
                <a:spcPct val="115000"/>
              </a:lnSpc>
              <a:spcBef>
                <a:spcPts val="0"/>
              </a:spcBef>
              <a:buSzPts val="1100"/>
              <a:buFont typeface="Arial"/>
              <a:buChar char="○"/>
            </a:pPr>
            <a:r>
              <a:rPr lang="en" sz="1467" b="1">
                <a:latin typeface="Arial"/>
                <a:ea typeface="Arial"/>
                <a:cs typeface="Arial"/>
                <a:sym typeface="Arial"/>
              </a:rPr>
              <a:t>injection and Cross-Site Scripting (XSS)</a:t>
            </a:r>
            <a:endParaRPr sz="1467" b="1">
              <a:latin typeface="Arial"/>
              <a:ea typeface="Arial"/>
              <a:cs typeface="Arial"/>
              <a:sym typeface="Arial"/>
            </a:endParaRPr>
          </a:p>
          <a:p>
            <a:pPr marL="1219170" lvl="1" indent="-397923">
              <a:lnSpc>
                <a:spcPct val="115000"/>
              </a:lnSpc>
              <a:spcBef>
                <a:spcPts val="0"/>
              </a:spcBef>
              <a:buSzPts val="1100"/>
              <a:buFont typeface="Arial"/>
              <a:buChar char="○"/>
            </a:pPr>
            <a:r>
              <a:rPr lang="en" sz="1467">
                <a:latin typeface="Arial"/>
                <a:ea typeface="Arial"/>
                <a:cs typeface="Arial"/>
                <a:sym typeface="Arial"/>
              </a:rPr>
              <a:t>Size constraints, </a:t>
            </a:r>
            <a:r>
              <a:rPr lang="en" sz="1467" b="1">
                <a:latin typeface="Arial"/>
                <a:ea typeface="Arial"/>
                <a:cs typeface="Arial"/>
                <a:sym typeface="Arial"/>
              </a:rPr>
              <a:t>geo-match (block countries)</a:t>
            </a:r>
            <a:endParaRPr sz="1467" b="1">
              <a:latin typeface="Arial"/>
              <a:ea typeface="Arial"/>
              <a:cs typeface="Arial"/>
              <a:sym typeface="Arial"/>
            </a:endParaRPr>
          </a:p>
          <a:p>
            <a:pPr marL="1219170" lvl="1" indent="-397923">
              <a:lnSpc>
                <a:spcPct val="115000"/>
              </a:lnSpc>
              <a:spcBef>
                <a:spcPts val="0"/>
              </a:spcBef>
              <a:buSzPts val="1100"/>
              <a:buFont typeface="Arial"/>
              <a:buChar char="○"/>
            </a:pPr>
            <a:r>
              <a:rPr lang="en" sz="1467" b="1">
                <a:latin typeface="Arial"/>
                <a:ea typeface="Arial"/>
                <a:cs typeface="Arial"/>
                <a:sym typeface="Arial"/>
              </a:rPr>
              <a:t>Rate-based rules</a:t>
            </a:r>
            <a:r>
              <a:rPr lang="en" sz="1467">
                <a:latin typeface="Arial"/>
                <a:ea typeface="Arial"/>
                <a:cs typeface="Arial"/>
                <a:sym typeface="Arial"/>
              </a:rPr>
              <a:t> (to count occurrences of events) – </a:t>
            </a:r>
            <a:r>
              <a:rPr lang="en" sz="1467" b="1">
                <a:latin typeface="Arial"/>
                <a:ea typeface="Arial"/>
                <a:cs typeface="Arial"/>
                <a:sym typeface="Arial"/>
              </a:rPr>
              <a:t>for DDoS protection</a:t>
            </a:r>
            <a:endParaRPr sz="1467" b="1">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Web ACL are Regional except for CloudFront</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A rule group is </a:t>
            </a:r>
            <a:r>
              <a:rPr lang="en" sz="1467" b="1">
                <a:latin typeface="Arial"/>
                <a:ea typeface="Arial"/>
                <a:cs typeface="Arial"/>
                <a:sym typeface="Arial"/>
              </a:rPr>
              <a:t>a reusable set of rules that you can add to a web ACL</a:t>
            </a:r>
            <a:endParaRPr sz="1467" b="1">
              <a:latin typeface="Arial"/>
              <a:ea typeface="Arial"/>
              <a:cs typeface="Arial"/>
              <a:sym typeface="Arial"/>
            </a:endParaRPr>
          </a:p>
          <a:p>
            <a:pPr marL="0" indent="0">
              <a:lnSpc>
                <a:spcPct val="115000"/>
              </a:lnSpc>
              <a:spcBef>
                <a:spcPts val="1600"/>
              </a:spcBef>
              <a:buNone/>
            </a:pPr>
            <a:endParaRPr sz="1467">
              <a:latin typeface="Arial"/>
              <a:ea typeface="Arial"/>
              <a:cs typeface="Arial"/>
              <a:sym typeface="Arial"/>
            </a:endParaRPr>
          </a:p>
          <a:p>
            <a:pPr marL="0" indent="0">
              <a:lnSpc>
                <a:spcPct val="115000"/>
              </a:lnSpc>
              <a:spcBef>
                <a:spcPts val="1600"/>
              </a:spcBef>
              <a:spcAft>
                <a:spcPts val="1600"/>
              </a:spcAft>
              <a:buNone/>
            </a:pPr>
            <a:endParaRPr sz="1467">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6"/>
          <p:cNvSpPr txBox="1">
            <a:spLocks noGrp="1"/>
          </p:cNvSpPr>
          <p:nvPr>
            <p:ph type="title"/>
          </p:nvPr>
        </p:nvSpPr>
        <p:spPr>
          <a:xfrm>
            <a:off x="838200" y="365125"/>
            <a:ext cx="10515600" cy="1325600"/>
          </a:xfrm>
          <a:prstGeom prst="rect">
            <a:avLst/>
          </a:prstGeom>
        </p:spPr>
        <p:txBody>
          <a:bodyPr spcFirstLastPara="1" vert="horz" wrap="square" lIns="91433" tIns="45700" rIns="91433" bIns="45700" rtlCol="0" anchor="ctr" anchorCtr="0">
            <a:normAutofit/>
          </a:bodyPr>
          <a:lstStyle/>
          <a:p>
            <a:pPr>
              <a:spcBef>
                <a:spcPts val="0"/>
              </a:spcBef>
            </a:pPr>
            <a:r>
              <a:rPr lang="en" sz="2400"/>
              <a:t>AWS Web Application Firewall (WAF) - Web Traffic Filtering</a:t>
            </a:r>
            <a:endParaRPr sz="2400"/>
          </a:p>
        </p:txBody>
      </p:sp>
      <p:sp>
        <p:nvSpPr>
          <p:cNvPr id="240" name="Google Shape;240;p46"/>
          <p:cNvSpPr txBox="1">
            <a:spLocks noGrp="1"/>
          </p:cNvSpPr>
          <p:nvPr>
            <p:ph type="body" idx="1"/>
          </p:nvPr>
        </p:nvSpPr>
        <p:spPr>
          <a:xfrm>
            <a:off x="283167" y="1825633"/>
            <a:ext cx="9132400" cy="4351200"/>
          </a:xfrm>
          <a:prstGeom prst="rect">
            <a:avLst/>
          </a:prstGeom>
        </p:spPr>
        <p:txBody>
          <a:bodyPr spcFirstLastPara="1" vert="horz" wrap="square" lIns="91433" tIns="45700" rIns="91433" bIns="45700" rtlCol="0" anchor="t" anchorCtr="0">
            <a:normAutofit/>
          </a:bodyPr>
          <a:lstStyle/>
          <a:p>
            <a:pPr marL="0" indent="0">
              <a:lnSpc>
                <a:spcPct val="115000"/>
              </a:lnSpc>
              <a:spcBef>
                <a:spcPts val="1067"/>
              </a:spcBef>
              <a:buClr>
                <a:schemeClr val="dk1"/>
              </a:buClr>
              <a:buSzPts val="1100"/>
              <a:buNone/>
            </a:pPr>
            <a:r>
              <a:rPr lang="en" sz="1467">
                <a:latin typeface="Arial"/>
                <a:ea typeface="Arial"/>
                <a:cs typeface="Arial"/>
                <a:sym typeface="Arial"/>
              </a:rPr>
              <a:t>AWS WAF lets you create rules to filter web traffic based on conditions that include IP addresses, HTTP headers and body, or custom URIs.</a:t>
            </a:r>
            <a:endParaRPr sz="1467">
              <a:latin typeface="Arial"/>
              <a:ea typeface="Arial"/>
              <a:cs typeface="Arial"/>
              <a:sym typeface="Arial"/>
            </a:endParaRPr>
          </a:p>
          <a:p>
            <a:pPr marL="0" indent="0">
              <a:lnSpc>
                <a:spcPct val="115000"/>
              </a:lnSpc>
              <a:spcBef>
                <a:spcPts val="1600"/>
              </a:spcBef>
              <a:buClr>
                <a:schemeClr val="dk1"/>
              </a:buClr>
              <a:buSzPts val="1100"/>
              <a:buNone/>
            </a:pPr>
            <a:r>
              <a:rPr lang="en" sz="1467">
                <a:latin typeface="Arial"/>
                <a:ea typeface="Arial"/>
                <a:cs typeface="Arial"/>
                <a:sym typeface="Arial"/>
              </a:rPr>
              <a:t>This gives you an additional layer of protection from web attacks that attempt to exploit vulnerabilities in custom or third-party web applications.</a:t>
            </a:r>
            <a:endParaRPr sz="1467">
              <a:latin typeface="Arial"/>
              <a:ea typeface="Arial"/>
              <a:cs typeface="Arial"/>
              <a:sym typeface="Arial"/>
            </a:endParaRPr>
          </a:p>
          <a:p>
            <a:pPr marL="0" indent="0">
              <a:lnSpc>
                <a:spcPct val="115000"/>
              </a:lnSpc>
              <a:spcBef>
                <a:spcPts val="1600"/>
              </a:spcBef>
              <a:buClr>
                <a:schemeClr val="dk1"/>
              </a:buClr>
              <a:buSzPts val="1100"/>
              <a:buNone/>
            </a:pPr>
            <a:r>
              <a:rPr lang="en" sz="1467">
                <a:latin typeface="Arial"/>
                <a:ea typeface="Arial"/>
                <a:cs typeface="Arial"/>
                <a:sym typeface="Arial"/>
              </a:rPr>
              <a:t>In addition, AWS WAF makes it easy to create rules that block common web exploits like SQL injection and cross site scripting.</a:t>
            </a:r>
            <a:endParaRPr sz="1467">
              <a:latin typeface="Arial"/>
              <a:ea typeface="Arial"/>
              <a:cs typeface="Arial"/>
              <a:sym typeface="Arial"/>
            </a:endParaRPr>
          </a:p>
          <a:p>
            <a:pPr marL="0" indent="0">
              <a:lnSpc>
                <a:spcPct val="115000"/>
              </a:lnSpc>
              <a:spcBef>
                <a:spcPts val="1600"/>
              </a:spcBef>
              <a:buClr>
                <a:schemeClr val="dk1"/>
              </a:buClr>
              <a:buSzPts val="1100"/>
              <a:buNone/>
            </a:pPr>
            <a:r>
              <a:rPr lang="en" sz="1467">
                <a:latin typeface="Arial"/>
                <a:ea typeface="Arial"/>
                <a:cs typeface="Arial"/>
                <a:sym typeface="Arial"/>
              </a:rPr>
              <a:t>AWS WAF allows you to create a centralized set of rules that you can deploy across multiple websites.</a:t>
            </a:r>
            <a:endParaRPr sz="1467">
              <a:latin typeface="Arial"/>
              <a:ea typeface="Arial"/>
              <a:cs typeface="Arial"/>
              <a:sym typeface="Arial"/>
            </a:endParaRPr>
          </a:p>
          <a:p>
            <a:pPr marL="0" indent="0">
              <a:lnSpc>
                <a:spcPct val="115000"/>
              </a:lnSpc>
              <a:spcBef>
                <a:spcPts val="1600"/>
              </a:spcBef>
              <a:spcAft>
                <a:spcPts val="1600"/>
              </a:spcAft>
              <a:buNone/>
            </a:pPr>
            <a:r>
              <a:rPr lang="en" sz="1467">
                <a:latin typeface="Arial"/>
                <a:ea typeface="Arial"/>
                <a:cs typeface="Arial"/>
                <a:sym typeface="Arial"/>
              </a:rPr>
              <a:t>This means that in an environment with many websites and web applications you can create a single set of rules that you can reuse across applications rather than recreating that rule on every application you want to protect.</a:t>
            </a:r>
            <a:endParaRPr sz="1467">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7"/>
          <p:cNvSpPr txBox="1">
            <a:spLocks noGrp="1"/>
          </p:cNvSpPr>
          <p:nvPr>
            <p:ph type="title"/>
          </p:nvPr>
        </p:nvSpPr>
        <p:spPr>
          <a:xfrm>
            <a:off x="838200" y="365125"/>
            <a:ext cx="10515600" cy="1325600"/>
          </a:xfrm>
          <a:prstGeom prst="rect">
            <a:avLst/>
          </a:prstGeom>
        </p:spPr>
        <p:txBody>
          <a:bodyPr spcFirstLastPara="1" vert="horz" wrap="square" lIns="91433" tIns="45700" rIns="91433" bIns="45700" rtlCol="0" anchor="ctr" anchorCtr="0">
            <a:normAutofit/>
          </a:bodyPr>
          <a:lstStyle/>
          <a:p>
            <a:pPr>
              <a:spcBef>
                <a:spcPts val="0"/>
              </a:spcBef>
            </a:pPr>
            <a:r>
              <a:rPr lang="en" sz="2400"/>
              <a:t>AWS Web Application Firewall (WAF)</a:t>
            </a:r>
            <a:endParaRPr sz="2400"/>
          </a:p>
        </p:txBody>
      </p:sp>
      <p:sp>
        <p:nvSpPr>
          <p:cNvPr id="246" name="Google Shape;246;p47"/>
          <p:cNvSpPr txBox="1">
            <a:spLocks noGrp="1"/>
          </p:cNvSpPr>
          <p:nvPr>
            <p:ph type="body" idx="1"/>
          </p:nvPr>
        </p:nvSpPr>
        <p:spPr>
          <a:xfrm>
            <a:off x="283167" y="1458533"/>
            <a:ext cx="9132400" cy="4718400"/>
          </a:xfrm>
          <a:prstGeom prst="rect">
            <a:avLst/>
          </a:prstGeom>
        </p:spPr>
        <p:txBody>
          <a:bodyPr spcFirstLastPara="1" vert="horz" wrap="square" lIns="91433" tIns="45700" rIns="91433" bIns="45700" rtlCol="0" anchor="t" anchorCtr="0">
            <a:normAutofit/>
          </a:bodyPr>
          <a:lstStyle/>
          <a:p>
            <a:pPr marL="0" indent="0">
              <a:lnSpc>
                <a:spcPct val="115000"/>
              </a:lnSpc>
              <a:spcBef>
                <a:spcPts val="1067"/>
              </a:spcBef>
              <a:buClr>
                <a:schemeClr val="dk1"/>
              </a:buClr>
              <a:buSzPts val="1100"/>
              <a:buNone/>
            </a:pPr>
            <a:r>
              <a:rPr lang="en" sz="1467">
                <a:latin typeface="Arial"/>
                <a:ea typeface="Arial"/>
                <a:cs typeface="Arial"/>
                <a:sym typeface="Arial"/>
              </a:rPr>
              <a:t>How It Works</a:t>
            </a:r>
            <a:endParaRPr sz="1467">
              <a:latin typeface="Arial"/>
              <a:ea typeface="Arial"/>
              <a:cs typeface="Arial"/>
              <a:sym typeface="Arial"/>
            </a:endParaRPr>
          </a:p>
          <a:p>
            <a:pPr marL="0" indent="0">
              <a:lnSpc>
                <a:spcPct val="115000"/>
              </a:lnSpc>
              <a:spcBef>
                <a:spcPts val="1600"/>
              </a:spcBef>
              <a:buClr>
                <a:schemeClr val="dk1"/>
              </a:buClr>
              <a:buSzPts val="1100"/>
              <a:buNone/>
            </a:pPr>
            <a:r>
              <a:rPr lang="en" sz="1467">
                <a:latin typeface="Arial"/>
                <a:ea typeface="Arial"/>
                <a:cs typeface="Arial"/>
                <a:sym typeface="Arial"/>
              </a:rPr>
              <a:t>AWS Web Application Firewall protects the applications from malicious attacks. </a:t>
            </a:r>
            <a:endParaRPr sz="1467">
              <a:latin typeface="Arial"/>
              <a:ea typeface="Arial"/>
              <a:cs typeface="Arial"/>
              <a:sym typeface="Arial"/>
            </a:endParaRPr>
          </a:p>
          <a:p>
            <a:pPr marL="609585" indent="-397923">
              <a:lnSpc>
                <a:spcPct val="115000"/>
              </a:lnSpc>
              <a:spcBef>
                <a:spcPts val="1600"/>
              </a:spcBef>
              <a:buSzPts val="1100"/>
              <a:buFont typeface="Arial"/>
              <a:buChar char="●"/>
            </a:pPr>
            <a:r>
              <a:rPr lang="en" sz="1467" b="1">
                <a:latin typeface="Arial"/>
                <a:ea typeface="Arial"/>
                <a:cs typeface="Arial"/>
                <a:sym typeface="Arial"/>
              </a:rPr>
              <a:t>AWS Firewall Manage:</a:t>
            </a:r>
            <a:r>
              <a:rPr lang="en" sz="1467">
                <a:latin typeface="Arial"/>
                <a:ea typeface="Arial"/>
                <a:cs typeface="Arial"/>
                <a:sym typeface="Arial"/>
              </a:rPr>
              <a:t> It Manages multiple AWS Web Application Firewall Deployments</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b="1">
                <a:latin typeface="Arial"/>
                <a:ea typeface="Arial"/>
                <a:cs typeface="Arial"/>
                <a:sym typeface="Arial"/>
              </a:rPr>
              <a:t>AWS WAF:</a:t>
            </a:r>
            <a:r>
              <a:rPr lang="en" sz="1467">
                <a:latin typeface="Arial"/>
                <a:ea typeface="Arial"/>
                <a:cs typeface="Arial"/>
                <a:sym typeface="Arial"/>
              </a:rPr>
              <a:t> Protect deployed applications from common web exploits.</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b="1">
                <a:latin typeface="Arial"/>
                <a:ea typeface="Arial"/>
                <a:cs typeface="Arial"/>
                <a:sym typeface="Arial"/>
              </a:rPr>
              <a:t>Create a Policy:</a:t>
            </a:r>
            <a:r>
              <a:rPr lang="en" sz="1467">
                <a:latin typeface="Arial"/>
                <a:ea typeface="Arial"/>
                <a:cs typeface="Arial"/>
                <a:sym typeface="Arial"/>
              </a:rPr>
              <a:t> Now you can build your own rules using the visual rule builder.</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b="1">
                <a:latin typeface="Arial"/>
                <a:ea typeface="Arial"/>
                <a:cs typeface="Arial"/>
                <a:sym typeface="Arial"/>
              </a:rPr>
              <a:t>Block Filter:</a:t>
            </a:r>
            <a:r>
              <a:rPr lang="en" sz="1467">
                <a:latin typeface="Arial"/>
                <a:ea typeface="Arial"/>
                <a:cs typeface="Arial"/>
                <a:sym typeface="Arial"/>
              </a:rPr>
              <a:t> Block filters protect against exploits and vulnerabilities attacks.</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b="1">
                <a:latin typeface="Arial"/>
                <a:ea typeface="Arial"/>
                <a:cs typeface="Arial"/>
                <a:sym typeface="Arial"/>
              </a:rPr>
              <a:t>Monitor:</a:t>
            </a:r>
            <a:r>
              <a:rPr lang="en" sz="1467">
                <a:latin typeface="Arial"/>
                <a:ea typeface="Arial"/>
                <a:cs typeface="Arial"/>
                <a:sym typeface="Arial"/>
              </a:rPr>
              <a:t> Use Amazon CloudWatch for incoming traffic metrics &amp; Amazon kinesis firehose for request details, then tune rules based on metrics and log data.</a:t>
            </a:r>
            <a:endParaRPr sz="1467">
              <a:latin typeface="Arial"/>
              <a:ea typeface="Arial"/>
              <a:cs typeface="Arial"/>
              <a:sym typeface="Arial"/>
            </a:endParaRPr>
          </a:p>
          <a:p>
            <a:pPr marL="0" indent="0">
              <a:lnSpc>
                <a:spcPct val="115000"/>
              </a:lnSpc>
              <a:spcBef>
                <a:spcPts val="1600"/>
              </a:spcBef>
              <a:buNone/>
            </a:pPr>
            <a:endParaRPr sz="1467">
              <a:latin typeface="Arial"/>
              <a:ea typeface="Arial"/>
              <a:cs typeface="Arial"/>
              <a:sym typeface="Arial"/>
            </a:endParaRPr>
          </a:p>
          <a:p>
            <a:pPr marL="0" indent="0">
              <a:lnSpc>
                <a:spcPct val="115000"/>
              </a:lnSpc>
              <a:spcBef>
                <a:spcPts val="1600"/>
              </a:spcBef>
              <a:spcAft>
                <a:spcPts val="1600"/>
              </a:spcAft>
              <a:buNone/>
            </a:pPr>
            <a:endParaRPr sz="1467">
              <a:latin typeface="Arial"/>
              <a:ea typeface="Arial"/>
              <a:cs typeface="Arial"/>
              <a:sym typeface="Arial"/>
            </a:endParaRPr>
          </a:p>
        </p:txBody>
      </p:sp>
      <p:pic>
        <p:nvPicPr>
          <p:cNvPr id="247" name="Google Shape;247;p47"/>
          <p:cNvPicPr preferRelativeResize="0"/>
          <p:nvPr/>
        </p:nvPicPr>
        <p:blipFill>
          <a:blip r:embed="rId3">
            <a:alphaModFix/>
          </a:blip>
          <a:stretch>
            <a:fillRect/>
          </a:stretch>
        </p:blipFill>
        <p:spPr>
          <a:xfrm>
            <a:off x="1679000" y="4130534"/>
            <a:ext cx="8834000" cy="24345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8"/>
          <p:cNvSpPr txBox="1">
            <a:spLocks noGrp="1"/>
          </p:cNvSpPr>
          <p:nvPr>
            <p:ph type="title"/>
          </p:nvPr>
        </p:nvSpPr>
        <p:spPr>
          <a:xfrm>
            <a:off x="838200" y="365125"/>
            <a:ext cx="10515600" cy="1325600"/>
          </a:xfrm>
          <a:prstGeom prst="rect">
            <a:avLst/>
          </a:prstGeom>
        </p:spPr>
        <p:txBody>
          <a:bodyPr spcFirstLastPara="1" vert="horz" wrap="square" lIns="91433" tIns="45700" rIns="91433" bIns="45700" rtlCol="0" anchor="ctr" anchorCtr="0">
            <a:normAutofit/>
          </a:bodyPr>
          <a:lstStyle/>
          <a:p>
            <a:pPr>
              <a:spcBef>
                <a:spcPts val="0"/>
              </a:spcBef>
            </a:pPr>
            <a:r>
              <a:rPr lang="en" sz="2400"/>
              <a:t>AWS Web Application Firewall (WAF) - Full feature API</a:t>
            </a:r>
            <a:endParaRPr sz="2400"/>
          </a:p>
        </p:txBody>
      </p:sp>
      <p:sp>
        <p:nvSpPr>
          <p:cNvPr id="253" name="Google Shape;253;p48"/>
          <p:cNvSpPr txBox="1">
            <a:spLocks noGrp="1"/>
          </p:cNvSpPr>
          <p:nvPr>
            <p:ph type="body" idx="1"/>
          </p:nvPr>
        </p:nvSpPr>
        <p:spPr>
          <a:xfrm>
            <a:off x="283167" y="1491900"/>
            <a:ext cx="9132400" cy="4684800"/>
          </a:xfrm>
          <a:prstGeom prst="rect">
            <a:avLst/>
          </a:prstGeom>
        </p:spPr>
        <p:txBody>
          <a:bodyPr spcFirstLastPara="1" vert="horz" wrap="square" lIns="91433" tIns="45700" rIns="91433" bIns="45700" rtlCol="0" anchor="t" anchorCtr="0">
            <a:normAutofit lnSpcReduction="10000"/>
          </a:bodyPr>
          <a:lstStyle/>
          <a:p>
            <a:pPr marL="0" indent="0">
              <a:lnSpc>
                <a:spcPct val="100000"/>
              </a:lnSpc>
              <a:spcBef>
                <a:spcPts val="1067"/>
              </a:spcBef>
              <a:buClr>
                <a:schemeClr val="dk1"/>
              </a:buClr>
              <a:buSzPts val="1100"/>
              <a:buNone/>
            </a:pPr>
            <a:r>
              <a:rPr lang="en" sz="1467">
                <a:latin typeface="Arial"/>
                <a:ea typeface="Arial"/>
                <a:cs typeface="Arial"/>
                <a:sym typeface="Arial"/>
              </a:rPr>
              <a:t>AWS WAF can be completely administered via APIs.</a:t>
            </a:r>
            <a:endParaRPr sz="1467">
              <a:latin typeface="Arial"/>
              <a:ea typeface="Arial"/>
              <a:cs typeface="Arial"/>
              <a:sym typeface="Arial"/>
            </a:endParaRPr>
          </a:p>
          <a:p>
            <a:pPr marL="0" indent="0">
              <a:lnSpc>
                <a:spcPct val="100000"/>
              </a:lnSpc>
              <a:spcBef>
                <a:spcPts val="1600"/>
              </a:spcBef>
              <a:buClr>
                <a:schemeClr val="dk1"/>
              </a:buClr>
              <a:buSzPts val="1100"/>
              <a:buNone/>
            </a:pPr>
            <a:r>
              <a:rPr lang="en" sz="1467">
                <a:latin typeface="Arial"/>
                <a:ea typeface="Arial"/>
                <a:cs typeface="Arial"/>
                <a:sym typeface="Arial"/>
              </a:rPr>
              <a:t>This provides organizations with the ability to create and maintain rules automatically and incorporate them into the development and design process.</a:t>
            </a:r>
            <a:endParaRPr sz="1467">
              <a:latin typeface="Arial"/>
              <a:ea typeface="Arial"/>
              <a:cs typeface="Arial"/>
              <a:sym typeface="Arial"/>
            </a:endParaRPr>
          </a:p>
          <a:p>
            <a:pPr marL="0" indent="0">
              <a:lnSpc>
                <a:spcPct val="100000"/>
              </a:lnSpc>
              <a:spcBef>
                <a:spcPts val="1600"/>
              </a:spcBef>
              <a:buClr>
                <a:schemeClr val="dk1"/>
              </a:buClr>
              <a:buSzPts val="1100"/>
              <a:buNone/>
            </a:pPr>
            <a:r>
              <a:rPr lang="en" sz="1467" b="1" u="sng">
                <a:latin typeface="Arial"/>
                <a:ea typeface="Arial"/>
                <a:cs typeface="Arial"/>
                <a:sym typeface="Arial"/>
              </a:rPr>
              <a:t>For example,</a:t>
            </a:r>
            <a:r>
              <a:rPr lang="en" sz="1467">
                <a:latin typeface="Arial"/>
                <a:ea typeface="Arial"/>
                <a:cs typeface="Arial"/>
                <a:sym typeface="Arial"/>
              </a:rPr>
              <a:t> a developer who has detailed knowledge of the web application could create a security rule as part of the deployment process.</a:t>
            </a:r>
            <a:endParaRPr sz="1467">
              <a:latin typeface="Arial"/>
              <a:ea typeface="Arial"/>
              <a:cs typeface="Arial"/>
              <a:sym typeface="Arial"/>
            </a:endParaRPr>
          </a:p>
          <a:p>
            <a:pPr marL="0" indent="0">
              <a:lnSpc>
                <a:spcPct val="100000"/>
              </a:lnSpc>
              <a:spcBef>
                <a:spcPts val="1600"/>
              </a:spcBef>
              <a:buClr>
                <a:schemeClr val="dk1"/>
              </a:buClr>
              <a:buSzPts val="1100"/>
              <a:buNone/>
            </a:pPr>
            <a:r>
              <a:rPr lang="en" sz="1467">
                <a:latin typeface="Arial"/>
                <a:ea typeface="Arial"/>
                <a:cs typeface="Arial"/>
                <a:sym typeface="Arial"/>
              </a:rPr>
              <a:t>This capability to incorporate security into your development process avoids the need for complex handoffs between application and security teams to make sure rules are kept up to date.</a:t>
            </a:r>
            <a:endParaRPr sz="1467">
              <a:latin typeface="Arial"/>
              <a:ea typeface="Arial"/>
              <a:cs typeface="Arial"/>
              <a:sym typeface="Arial"/>
            </a:endParaRPr>
          </a:p>
          <a:p>
            <a:pPr marL="0" indent="0">
              <a:lnSpc>
                <a:spcPct val="100000"/>
              </a:lnSpc>
              <a:spcBef>
                <a:spcPts val="1600"/>
              </a:spcBef>
              <a:buClr>
                <a:schemeClr val="dk1"/>
              </a:buClr>
              <a:buSzPts val="1100"/>
              <a:buNone/>
            </a:pPr>
            <a:r>
              <a:rPr lang="en" sz="1467">
                <a:latin typeface="Arial"/>
                <a:ea typeface="Arial"/>
                <a:cs typeface="Arial"/>
                <a:sym typeface="Arial"/>
              </a:rPr>
              <a:t>AWS WAF </a:t>
            </a:r>
            <a:r>
              <a:rPr lang="en" sz="1467" b="1">
                <a:latin typeface="Arial"/>
                <a:ea typeface="Arial"/>
                <a:cs typeface="Arial"/>
                <a:sym typeface="Arial"/>
              </a:rPr>
              <a:t>can also be deployed and provisioned automatically with AWS CloudFormation sample templates</a:t>
            </a:r>
            <a:r>
              <a:rPr lang="en" sz="1467">
                <a:latin typeface="Arial"/>
                <a:ea typeface="Arial"/>
                <a:cs typeface="Arial"/>
                <a:sym typeface="Arial"/>
              </a:rPr>
              <a:t> that allow you to describe all security rules you would like to deploy for your web applications delivered by Amazon CloudFront.</a:t>
            </a:r>
            <a:endParaRPr sz="1467">
              <a:latin typeface="Arial"/>
              <a:ea typeface="Arial"/>
              <a:cs typeface="Arial"/>
              <a:sym typeface="Arial"/>
            </a:endParaRPr>
          </a:p>
          <a:p>
            <a:pPr marL="0" indent="0">
              <a:lnSpc>
                <a:spcPct val="100000"/>
              </a:lnSpc>
              <a:spcBef>
                <a:spcPts val="1600"/>
              </a:spcBef>
              <a:buClr>
                <a:schemeClr val="dk1"/>
              </a:buClr>
              <a:buSzPts val="1100"/>
              <a:buNone/>
            </a:pPr>
            <a:r>
              <a:rPr lang="en" sz="1467">
                <a:latin typeface="Arial"/>
                <a:ea typeface="Arial"/>
                <a:cs typeface="Arial"/>
                <a:sym typeface="Arial"/>
              </a:rPr>
              <a:t>AWS WAF </a:t>
            </a:r>
            <a:r>
              <a:rPr lang="en" sz="1467" b="1">
                <a:latin typeface="Arial"/>
                <a:ea typeface="Arial"/>
                <a:cs typeface="Arial"/>
                <a:sym typeface="Arial"/>
              </a:rPr>
              <a:t>is integrated with Amazon CloudFront</a:t>
            </a:r>
            <a:r>
              <a:rPr lang="en" sz="1467">
                <a:latin typeface="Arial"/>
                <a:ea typeface="Arial"/>
                <a:cs typeface="Arial"/>
                <a:sym typeface="Arial"/>
              </a:rPr>
              <a:t>, which supports custom origins outside of AWS – this means you can protect web sites not hosted in AWS.</a:t>
            </a:r>
            <a:endParaRPr sz="1467">
              <a:latin typeface="Arial"/>
              <a:ea typeface="Arial"/>
              <a:cs typeface="Arial"/>
              <a:sym typeface="Arial"/>
            </a:endParaRPr>
          </a:p>
          <a:p>
            <a:pPr marL="0" indent="0">
              <a:lnSpc>
                <a:spcPct val="100000"/>
              </a:lnSpc>
              <a:spcBef>
                <a:spcPts val="1600"/>
              </a:spcBef>
              <a:spcAft>
                <a:spcPts val="1600"/>
              </a:spcAft>
              <a:buNone/>
            </a:pPr>
            <a:r>
              <a:rPr lang="en" sz="1467" b="1">
                <a:latin typeface="Arial"/>
                <a:ea typeface="Arial"/>
                <a:cs typeface="Arial"/>
                <a:sym typeface="Arial"/>
              </a:rPr>
              <a:t>Support for IPv6</a:t>
            </a:r>
            <a:r>
              <a:rPr lang="en" sz="1467">
                <a:latin typeface="Arial"/>
                <a:ea typeface="Arial"/>
                <a:cs typeface="Arial"/>
                <a:sym typeface="Arial"/>
              </a:rPr>
              <a:t> allows the AWS WAF to inspect HTTP/S requests coming from both IPv6 and IPv4 addresses.</a:t>
            </a:r>
            <a:endParaRPr sz="1467">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9"/>
          <p:cNvSpPr txBox="1">
            <a:spLocks noGrp="1"/>
          </p:cNvSpPr>
          <p:nvPr>
            <p:ph type="title"/>
          </p:nvPr>
        </p:nvSpPr>
        <p:spPr>
          <a:xfrm>
            <a:off x="838200" y="365125"/>
            <a:ext cx="10515600" cy="1325600"/>
          </a:xfrm>
          <a:prstGeom prst="rect">
            <a:avLst/>
          </a:prstGeom>
        </p:spPr>
        <p:txBody>
          <a:bodyPr spcFirstLastPara="1" vert="horz" wrap="square" lIns="91433" tIns="45700" rIns="91433" bIns="45700" rtlCol="0" anchor="ctr" anchorCtr="0">
            <a:normAutofit/>
          </a:bodyPr>
          <a:lstStyle/>
          <a:p>
            <a:pPr>
              <a:spcBef>
                <a:spcPts val="0"/>
              </a:spcBef>
            </a:pPr>
            <a:r>
              <a:rPr lang="en" sz="2400"/>
              <a:t>AWS Web Application Firewall (WAF) - Real-time visibility</a:t>
            </a:r>
            <a:endParaRPr sz="2400"/>
          </a:p>
        </p:txBody>
      </p:sp>
      <p:sp>
        <p:nvSpPr>
          <p:cNvPr id="259" name="Google Shape;259;p49"/>
          <p:cNvSpPr txBox="1">
            <a:spLocks noGrp="1"/>
          </p:cNvSpPr>
          <p:nvPr>
            <p:ph type="body" idx="1"/>
          </p:nvPr>
        </p:nvSpPr>
        <p:spPr>
          <a:xfrm>
            <a:off x="283167" y="1825633"/>
            <a:ext cx="9132400" cy="4351200"/>
          </a:xfrm>
          <a:prstGeom prst="rect">
            <a:avLst/>
          </a:prstGeom>
        </p:spPr>
        <p:txBody>
          <a:bodyPr spcFirstLastPara="1" vert="horz" wrap="square" lIns="91433" tIns="45700" rIns="91433" bIns="45700" rtlCol="0" anchor="t" anchorCtr="0">
            <a:normAutofit/>
          </a:bodyPr>
          <a:lstStyle/>
          <a:p>
            <a:pPr marL="0" indent="0">
              <a:lnSpc>
                <a:spcPct val="115000"/>
              </a:lnSpc>
              <a:spcBef>
                <a:spcPts val="1067"/>
              </a:spcBef>
              <a:buClr>
                <a:schemeClr val="dk1"/>
              </a:buClr>
              <a:buSzPts val="1100"/>
              <a:buNone/>
            </a:pPr>
            <a:r>
              <a:rPr lang="en" sz="1467">
                <a:latin typeface="Arial"/>
                <a:ea typeface="Arial"/>
                <a:cs typeface="Arial"/>
                <a:sym typeface="Arial"/>
              </a:rPr>
              <a:t>AWS WAF provides real-time metrics and captures raw requests that include details about IP addresses, geo locations, URIs, User-Agent and Referers.</a:t>
            </a:r>
            <a:endParaRPr sz="1467">
              <a:latin typeface="Arial"/>
              <a:ea typeface="Arial"/>
              <a:cs typeface="Arial"/>
              <a:sym typeface="Arial"/>
            </a:endParaRPr>
          </a:p>
          <a:p>
            <a:pPr marL="0" indent="0">
              <a:lnSpc>
                <a:spcPct val="115000"/>
              </a:lnSpc>
              <a:spcBef>
                <a:spcPts val="1600"/>
              </a:spcBef>
              <a:buClr>
                <a:schemeClr val="dk1"/>
              </a:buClr>
              <a:buSzPts val="1100"/>
              <a:buNone/>
            </a:pPr>
            <a:r>
              <a:rPr lang="en" sz="1467">
                <a:latin typeface="Arial"/>
                <a:ea typeface="Arial"/>
                <a:cs typeface="Arial"/>
                <a:sym typeface="Arial"/>
              </a:rPr>
              <a:t>AWS WAF is fully integrated with Amazon CloudWatch, making it easy to setup custom alarms when thresholds are exceeded, or attacks occur.</a:t>
            </a:r>
            <a:endParaRPr sz="1467">
              <a:latin typeface="Arial"/>
              <a:ea typeface="Arial"/>
              <a:cs typeface="Arial"/>
              <a:sym typeface="Arial"/>
            </a:endParaRPr>
          </a:p>
          <a:p>
            <a:pPr marL="0" indent="0">
              <a:lnSpc>
                <a:spcPct val="115000"/>
              </a:lnSpc>
              <a:spcBef>
                <a:spcPts val="1600"/>
              </a:spcBef>
              <a:buClr>
                <a:schemeClr val="dk1"/>
              </a:buClr>
              <a:buSzPts val="1100"/>
              <a:buNone/>
            </a:pPr>
            <a:r>
              <a:rPr lang="en" sz="1467">
                <a:latin typeface="Arial"/>
                <a:ea typeface="Arial"/>
                <a:cs typeface="Arial"/>
                <a:sym typeface="Arial"/>
              </a:rPr>
              <a:t>This information provides valuable intelligence that can be used to create new rules to better protect applications.</a:t>
            </a:r>
            <a:endParaRPr sz="1467">
              <a:latin typeface="Arial"/>
              <a:ea typeface="Arial"/>
              <a:cs typeface="Arial"/>
              <a:sym typeface="Arial"/>
            </a:endParaRPr>
          </a:p>
          <a:p>
            <a:pPr marL="0" indent="0">
              <a:lnSpc>
                <a:spcPct val="115000"/>
              </a:lnSpc>
              <a:spcBef>
                <a:spcPts val="1600"/>
              </a:spcBef>
              <a:buNone/>
            </a:pPr>
            <a:endParaRPr sz="1467">
              <a:latin typeface="Arial"/>
              <a:ea typeface="Arial"/>
              <a:cs typeface="Arial"/>
              <a:sym typeface="Arial"/>
            </a:endParaRPr>
          </a:p>
          <a:p>
            <a:pPr marL="0" indent="0">
              <a:lnSpc>
                <a:spcPct val="115000"/>
              </a:lnSpc>
              <a:spcBef>
                <a:spcPts val="1600"/>
              </a:spcBef>
              <a:spcAft>
                <a:spcPts val="1600"/>
              </a:spcAft>
              <a:buNone/>
            </a:pPr>
            <a:endParaRPr sz="1467">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2438</Words>
  <Application>Microsoft Macintosh PowerPoint</Application>
  <PresentationFormat>Widescreen</PresentationFormat>
  <Paragraphs>145</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AWS Web Application Firewall (WAF)</vt:lpstr>
      <vt:lpstr>AWS Web Application Firewall (WAF)</vt:lpstr>
      <vt:lpstr>AWS Web Application Firewall (WAF)</vt:lpstr>
      <vt:lpstr>AWS Web Application Firewall (WAF)</vt:lpstr>
      <vt:lpstr>AWS Web Application Firewall (WAF)</vt:lpstr>
      <vt:lpstr>AWS Web Application Firewall (WAF) - Web Traffic Filtering</vt:lpstr>
      <vt:lpstr>AWS Web Application Firewall (WAF)</vt:lpstr>
      <vt:lpstr>AWS Web Application Firewall (WAF) - Full feature API</vt:lpstr>
      <vt:lpstr>AWS Web Application Firewall (WAF) - Real-time visibility</vt:lpstr>
      <vt:lpstr>Types of rules</vt:lpstr>
      <vt:lpstr>AWS Managed Rules rule groups list</vt:lpstr>
      <vt:lpstr>Baseline rule groups</vt:lpstr>
      <vt:lpstr>Use-case specific rule groups</vt:lpstr>
      <vt:lpstr>Use-case specific rule groups</vt:lpstr>
      <vt:lpstr>IP reputation rule groups</vt:lpstr>
      <vt:lpstr>AWS WAF Bot Control rule group</vt:lpstr>
      <vt:lpstr>AWS WAF Architecture diagram</vt:lpstr>
      <vt:lpstr>AWS WAF Features</vt:lpstr>
      <vt:lpstr>AWS Exam take 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Web Application Firewall (WAF)</dc:title>
  <dc:creator>Ilya Chakun</dc:creator>
  <cp:lastModifiedBy>Ilya Chakun</cp:lastModifiedBy>
  <cp:revision>1</cp:revision>
  <dcterms:created xsi:type="dcterms:W3CDTF">2023-08-30T15:22:52Z</dcterms:created>
  <dcterms:modified xsi:type="dcterms:W3CDTF">2023-08-30T15:24:05Z</dcterms:modified>
</cp:coreProperties>
</file>