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61" r:id="rId5"/>
    <p:sldId id="258" r:id="rId6"/>
    <p:sldId id="263" r:id="rId7"/>
    <p:sldId id="265" r:id="rId8"/>
    <p:sldId id="264" r:id="rId9"/>
    <p:sldId id="260" r:id="rId10"/>
    <p:sldId id="266" r:id="rId1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0"/>
    <p:restoredTop sz="94719"/>
  </p:normalViewPr>
  <p:slideViewPr>
    <p:cSldViewPr snapToGrid="0">
      <p:cViewPr varScale="1">
        <p:scale>
          <a:sx n="147" d="100"/>
          <a:sy n="147" d="100"/>
        </p:scale>
        <p:origin x="2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39FB86-4E12-4E28-9CD2-C6DDAE7188AD}"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97753C35-0B1F-46C1-912D-9605CFC227C8}">
      <dgm:prSet/>
      <dgm:spPr/>
      <dgm:t>
        <a:bodyPr/>
        <a:lstStyle/>
        <a:p>
          <a:r>
            <a:rPr lang="en-GB" b="0" i="0"/>
            <a:t>AWS Backup is a fully managed backup service that makes it easy to centralize and automate the backing up of data across AWS services. </a:t>
          </a:r>
          <a:endParaRPr lang="en-US"/>
        </a:p>
      </dgm:t>
    </dgm:pt>
    <dgm:pt modelId="{E8937528-3E9E-455A-BBBB-9379D8CBD14C}" type="parTrans" cxnId="{1B8185EF-8FF9-4FCA-AF09-BBB5EFF7D6B9}">
      <dgm:prSet/>
      <dgm:spPr/>
      <dgm:t>
        <a:bodyPr/>
        <a:lstStyle/>
        <a:p>
          <a:endParaRPr lang="en-US"/>
        </a:p>
      </dgm:t>
    </dgm:pt>
    <dgm:pt modelId="{8ED4D47F-3488-46B1-B1C5-0DF31137DC7F}" type="sibTrans" cxnId="{1B8185EF-8FF9-4FCA-AF09-BBB5EFF7D6B9}">
      <dgm:prSet/>
      <dgm:spPr/>
      <dgm:t>
        <a:bodyPr/>
        <a:lstStyle/>
        <a:p>
          <a:endParaRPr lang="en-US"/>
        </a:p>
      </dgm:t>
    </dgm:pt>
    <dgm:pt modelId="{726C9951-C7F9-4FA8-B183-89DA1AC99876}">
      <dgm:prSet/>
      <dgm:spPr/>
      <dgm:t>
        <a:bodyPr/>
        <a:lstStyle/>
        <a:p>
          <a:r>
            <a:rPr lang="en-GB" b="0" i="0"/>
            <a:t>With AWS Backup, you can create backup policies called </a:t>
          </a:r>
          <a:r>
            <a:rPr lang="en-GB" b="0" i="1"/>
            <a:t>backup plans</a:t>
          </a:r>
          <a:r>
            <a:rPr lang="en-GB" b="0" i="0"/>
            <a:t>. </a:t>
          </a:r>
          <a:endParaRPr lang="en-US"/>
        </a:p>
      </dgm:t>
    </dgm:pt>
    <dgm:pt modelId="{5C2332D3-23A8-4840-825A-587F6D092FD7}" type="parTrans" cxnId="{EE78CF3E-A5C2-4573-8F81-FF8C14EDB4C9}">
      <dgm:prSet/>
      <dgm:spPr/>
      <dgm:t>
        <a:bodyPr/>
        <a:lstStyle/>
        <a:p>
          <a:endParaRPr lang="en-US"/>
        </a:p>
      </dgm:t>
    </dgm:pt>
    <dgm:pt modelId="{9E4E7A70-3CF6-4DB8-BE4C-30BF79B7E752}" type="sibTrans" cxnId="{EE78CF3E-A5C2-4573-8F81-FF8C14EDB4C9}">
      <dgm:prSet/>
      <dgm:spPr/>
      <dgm:t>
        <a:bodyPr/>
        <a:lstStyle/>
        <a:p>
          <a:endParaRPr lang="en-US"/>
        </a:p>
      </dgm:t>
    </dgm:pt>
    <dgm:pt modelId="{5757F49C-7598-4D95-A668-C2DC014E25B6}">
      <dgm:prSet/>
      <dgm:spPr/>
      <dgm:t>
        <a:bodyPr/>
        <a:lstStyle/>
        <a:p>
          <a:r>
            <a:rPr lang="en-GB" b="0" i="0"/>
            <a:t>You can use these plans to define your backup requirements, such as how frequently to back up your data and how long to retain those backups.</a:t>
          </a:r>
          <a:endParaRPr lang="en-US"/>
        </a:p>
      </dgm:t>
    </dgm:pt>
    <dgm:pt modelId="{A5E5E012-9EBD-4403-953F-2BA33A649C6F}" type="parTrans" cxnId="{2C0A6D51-3BED-40C1-8E97-0441C5D53EE0}">
      <dgm:prSet/>
      <dgm:spPr/>
      <dgm:t>
        <a:bodyPr/>
        <a:lstStyle/>
        <a:p>
          <a:endParaRPr lang="en-US"/>
        </a:p>
      </dgm:t>
    </dgm:pt>
    <dgm:pt modelId="{10635584-032D-4E21-8B65-A4625E821098}" type="sibTrans" cxnId="{2C0A6D51-3BED-40C1-8E97-0441C5D53EE0}">
      <dgm:prSet/>
      <dgm:spPr/>
      <dgm:t>
        <a:bodyPr/>
        <a:lstStyle/>
        <a:p>
          <a:endParaRPr lang="en-US"/>
        </a:p>
      </dgm:t>
    </dgm:pt>
    <dgm:pt modelId="{E5F58D5A-FA4B-421E-98C1-330E284BA27D}">
      <dgm:prSet/>
      <dgm:spPr/>
      <dgm:t>
        <a:bodyPr/>
        <a:lstStyle/>
        <a:p>
          <a:r>
            <a:rPr lang="en-GB" b="0" i="0"/>
            <a:t>AWS Backup lets you apply backup plans to your AWS resources by simply tagging them. </a:t>
          </a:r>
          <a:endParaRPr lang="en-US"/>
        </a:p>
      </dgm:t>
    </dgm:pt>
    <dgm:pt modelId="{708EB2B9-B006-41FA-B381-399121B67FAE}" type="parTrans" cxnId="{C0A51575-CFC0-4352-89D3-C38D5053A1F2}">
      <dgm:prSet/>
      <dgm:spPr/>
      <dgm:t>
        <a:bodyPr/>
        <a:lstStyle/>
        <a:p>
          <a:endParaRPr lang="en-US"/>
        </a:p>
      </dgm:t>
    </dgm:pt>
    <dgm:pt modelId="{D7B9F4CE-590B-4133-BE16-00F72AA0F6EE}" type="sibTrans" cxnId="{C0A51575-CFC0-4352-89D3-C38D5053A1F2}">
      <dgm:prSet/>
      <dgm:spPr/>
      <dgm:t>
        <a:bodyPr/>
        <a:lstStyle/>
        <a:p>
          <a:endParaRPr lang="en-US"/>
        </a:p>
      </dgm:t>
    </dgm:pt>
    <dgm:pt modelId="{73DF95C4-392A-4A83-ADCB-A70231668814}">
      <dgm:prSet/>
      <dgm:spPr/>
      <dgm:t>
        <a:bodyPr/>
        <a:lstStyle/>
        <a:p>
          <a:r>
            <a:rPr lang="en-GB" b="0" i="0"/>
            <a:t>AWS Backup then automatically backs up your AWS resources according to the backup plan that you defined.</a:t>
          </a:r>
          <a:endParaRPr lang="en-US"/>
        </a:p>
      </dgm:t>
    </dgm:pt>
    <dgm:pt modelId="{D584D782-19E9-4275-AA72-C9E0CF8E248F}" type="parTrans" cxnId="{A1325C2D-A703-46D7-9F4C-69871580CBFA}">
      <dgm:prSet/>
      <dgm:spPr/>
      <dgm:t>
        <a:bodyPr/>
        <a:lstStyle/>
        <a:p>
          <a:endParaRPr lang="en-US"/>
        </a:p>
      </dgm:t>
    </dgm:pt>
    <dgm:pt modelId="{7F940B26-AF91-4154-82CA-69C9AC2F61C4}" type="sibTrans" cxnId="{A1325C2D-A703-46D7-9F4C-69871580CBFA}">
      <dgm:prSet/>
      <dgm:spPr/>
      <dgm:t>
        <a:bodyPr/>
        <a:lstStyle/>
        <a:p>
          <a:endParaRPr lang="en-US"/>
        </a:p>
      </dgm:t>
    </dgm:pt>
    <dgm:pt modelId="{6CF8E072-684C-8E4E-A617-BD462D1C2DC1}" type="pres">
      <dgm:prSet presAssocID="{7939FB86-4E12-4E28-9CD2-C6DDAE7188AD}" presName="vert0" presStyleCnt="0">
        <dgm:presLayoutVars>
          <dgm:dir/>
          <dgm:animOne val="branch"/>
          <dgm:animLvl val="lvl"/>
        </dgm:presLayoutVars>
      </dgm:prSet>
      <dgm:spPr/>
    </dgm:pt>
    <dgm:pt modelId="{7DF028FE-10C3-2741-8B37-C3AD4B9AFC43}" type="pres">
      <dgm:prSet presAssocID="{97753C35-0B1F-46C1-912D-9605CFC227C8}" presName="thickLine" presStyleLbl="alignNode1" presStyleIdx="0" presStyleCnt="5"/>
      <dgm:spPr/>
    </dgm:pt>
    <dgm:pt modelId="{73FF5B81-2A9C-5A49-9BC7-334C55CE7E26}" type="pres">
      <dgm:prSet presAssocID="{97753C35-0B1F-46C1-912D-9605CFC227C8}" presName="horz1" presStyleCnt="0"/>
      <dgm:spPr/>
    </dgm:pt>
    <dgm:pt modelId="{F719BB05-D8E2-054B-B846-C4285EA7520D}" type="pres">
      <dgm:prSet presAssocID="{97753C35-0B1F-46C1-912D-9605CFC227C8}" presName="tx1" presStyleLbl="revTx" presStyleIdx="0" presStyleCnt="5"/>
      <dgm:spPr/>
    </dgm:pt>
    <dgm:pt modelId="{CD893DDA-594B-9C49-A7F3-BFE971202C9E}" type="pres">
      <dgm:prSet presAssocID="{97753C35-0B1F-46C1-912D-9605CFC227C8}" presName="vert1" presStyleCnt="0"/>
      <dgm:spPr/>
    </dgm:pt>
    <dgm:pt modelId="{45D73E00-C197-B94C-BE6A-0B15895BE6EC}" type="pres">
      <dgm:prSet presAssocID="{726C9951-C7F9-4FA8-B183-89DA1AC99876}" presName="thickLine" presStyleLbl="alignNode1" presStyleIdx="1" presStyleCnt="5"/>
      <dgm:spPr/>
    </dgm:pt>
    <dgm:pt modelId="{D54AEA58-EABC-9E4F-9104-E35BFB49C5C1}" type="pres">
      <dgm:prSet presAssocID="{726C9951-C7F9-4FA8-B183-89DA1AC99876}" presName="horz1" presStyleCnt="0"/>
      <dgm:spPr/>
    </dgm:pt>
    <dgm:pt modelId="{FC66FECE-B08E-AD4C-8F2B-CE964A6E590F}" type="pres">
      <dgm:prSet presAssocID="{726C9951-C7F9-4FA8-B183-89DA1AC99876}" presName="tx1" presStyleLbl="revTx" presStyleIdx="1" presStyleCnt="5"/>
      <dgm:spPr/>
    </dgm:pt>
    <dgm:pt modelId="{8B2E80C9-E8CE-3A48-99D7-DF4AE8FF78BA}" type="pres">
      <dgm:prSet presAssocID="{726C9951-C7F9-4FA8-B183-89DA1AC99876}" presName="vert1" presStyleCnt="0"/>
      <dgm:spPr/>
    </dgm:pt>
    <dgm:pt modelId="{94F8B270-EDAC-B94E-A3FB-2E89346C9CC1}" type="pres">
      <dgm:prSet presAssocID="{5757F49C-7598-4D95-A668-C2DC014E25B6}" presName="thickLine" presStyleLbl="alignNode1" presStyleIdx="2" presStyleCnt="5"/>
      <dgm:spPr/>
    </dgm:pt>
    <dgm:pt modelId="{118C463B-311B-C849-9090-30B7F86ADF57}" type="pres">
      <dgm:prSet presAssocID="{5757F49C-7598-4D95-A668-C2DC014E25B6}" presName="horz1" presStyleCnt="0"/>
      <dgm:spPr/>
    </dgm:pt>
    <dgm:pt modelId="{767500C4-FC01-E345-97CC-6D9C9B557BBA}" type="pres">
      <dgm:prSet presAssocID="{5757F49C-7598-4D95-A668-C2DC014E25B6}" presName="tx1" presStyleLbl="revTx" presStyleIdx="2" presStyleCnt="5"/>
      <dgm:spPr/>
    </dgm:pt>
    <dgm:pt modelId="{5A2150C5-46F9-9947-A501-0B351F1E00E4}" type="pres">
      <dgm:prSet presAssocID="{5757F49C-7598-4D95-A668-C2DC014E25B6}" presName="vert1" presStyleCnt="0"/>
      <dgm:spPr/>
    </dgm:pt>
    <dgm:pt modelId="{E44FF1EA-D458-6D41-9B1D-95A0FB611D8F}" type="pres">
      <dgm:prSet presAssocID="{E5F58D5A-FA4B-421E-98C1-330E284BA27D}" presName="thickLine" presStyleLbl="alignNode1" presStyleIdx="3" presStyleCnt="5"/>
      <dgm:spPr/>
    </dgm:pt>
    <dgm:pt modelId="{7548003F-9D8A-BC41-AB17-0E8D09159DB6}" type="pres">
      <dgm:prSet presAssocID="{E5F58D5A-FA4B-421E-98C1-330E284BA27D}" presName="horz1" presStyleCnt="0"/>
      <dgm:spPr/>
    </dgm:pt>
    <dgm:pt modelId="{F2C053E0-10BE-0949-A01D-F739181065B4}" type="pres">
      <dgm:prSet presAssocID="{E5F58D5A-FA4B-421E-98C1-330E284BA27D}" presName="tx1" presStyleLbl="revTx" presStyleIdx="3" presStyleCnt="5"/>
      <dgm:spPr/>
    </dgm:pt>
    <dgm:pt modelId="{6B6B9B72-51FE-E645-AC66-932D734B5790}" type="pres">
      <dgm:prSet presAssocID="{E5F58D5A-FA4B-421E-98C1-330E284BA27D}" presName="vert1" presStyleCnt="0"/>
      <dgm:spPr/>
    </dgm:pt>
    <dgm:pt modelId="{7F3EBA27-F257-9641-9497-FC24D61AC43D}" type="pres">
      <dgm:prSet presAssocID="{73DF95C4-392A-4A83-ADCB-A70231668814}" presName="thickLine" presStyleLbl="alignNode1" presStyleIdx="4" presStyleCnt="5"/>
      <dgm:spPr/>
    </dgm:pt>
    <dgm:pt modelId="{D10487D6-BB71-C545-8DF3-84F399366533}" type="pres">
      <dgm:prSet presAssocID="{73DF95C4-392A-4A83-ADCB-A70231668814}" presName="horz1" presStyleCnt="0"/>
      <dgm:spPr/>
    </dgm:pt>
    <dgm:pt modelId="{20C058C8-52C6-AF4B-9BD7-71514C3FE7AB}" type="pres">
      <dgm:prSet presAssocID="{73DF95C4-392A-4A83-ADCB-A70231668814}" presName="tx1" presStyleLbl="revTx" presStyleIdx="4" presStyleCnt="5"/>
      <dgm:spPr/>
    </dgm:pt>
    <dgm:pt modelId="{99C2C858-85EA-5E48-B6A3-6FC2739724F5}" type="pres">
      <dgm:prSet presAssocID="{73DF95C4-392A-4A83-ADCB-A70231668814}" presName="vert1" presStyleCnt="0"/>
      <dgm:spPr/>
    </dgm:pt>
  </dgm:ptLst>
  <dgm:cxnLst>
    <dgm:cxn modelId="{ADAFB60A-9278-B04A-805D-5BE6F6036632}" type="presOf" srcId="{7939FB86-4E12-4E28-9CD2-C6DDAE7188AD}" destId="{6CF8E072-684C-8E4E-A617-BD462D1C2DC1}" srcOrd="0" destOrd="0" presId="urn:microsoft.com/office/officeart/2008/layout/LinedList"/>
    <dgm:cxn modelId="{B17E3E21-E471-C141-9A5A-4F4DFAE22614}" type="presOf" srcId="{E5F58D5A-FA4B-421E-98C1-330E284BA27D}" destId="{F2C053E0-10BE-0949-A01D-F739181065B4}" srcOrd="0" destOrd="0" presId="urn:microsoft.com/office/officeart/2008/layout/LinedList"/>
    <dgm:cxn modelId="{43005B27-1868-EE45-BC6B-485ED98E2BE6}" type="presOf" srcId="{97753C35-0B1F-46C1-912D-9605CFC227C8}" destId="{F719BB05-D8E2-054B-B846-C4285EA7520D}" srcOrd="0" destOrd="0" presId="urn:microsoft.com/office/officeart/2008/layout/LinedList"/>
    <dgm:cxn modelId="{A1325C2D-A703-46D7-9F4C-69871580CBFA}" srcId="{7939FB86-4E12-4E28-9CD2-C6DDAE7188AD}" destId="{73DF95C4-392A-4A83-ADCB-A70231668814}" srcOrd="4" destOrd="0" parTransId="{D584D782-19E9-4275-AA72-C9E0CF8E248F}" sibTransId="{7F940B26-AF91-4154-82CA-69C9AC2F61C4}"/>
    <dgm:cxn modelId="{EE78CF3E-A5C2-4573-8F81-FF8C14EDB4C9}" srcId="{7939FB86-4E12-4E28-9CD2-C6DDAE7188AD}" destId="{726C9951-C7F9-4FA8-B183-89DA1AC99876}" srcOrd="1" destOrd="0" parTransId="{5C2332D3-23A8-4840-825A-587F6D092FD7}" sibTransId="{9E4E7A70-3CF6-4DB8-BE4C-30BF79B7E752}"/>
    <dgm:cxn modelId="{2C0A6D51-3BED-40C1-8E97-0441C5D53EE0}" srcId="{7939FB86-4E12-4E28-9CD2-C6DDAE7188AD}" destId="{5757F49C-7598-4D95-A668-C2DC014E25B6}" srcOrd="2" destOrd="0" parTransId="{A5E5E012-9EBD-4403-953F-2BA33A649C6F}" sibTransId="{10635584-032D-4E21-8B65-A4625E821098}"/>
    <dgm:cxn modelId="{C0A51575-CFC0-4352-89D3-C38D5053A1F2}" srcId="{7939FB86-4E12-4E28-9CD2-C6DDAE7188AD}" destId="{E5F58D5A-FA4B-421E-98C1-330E284BA27D}" srcOrd="3" destOrd="0" parTransId="{708EB2B9-B006-41FA-B381-399121B67FAE}" sibTransId="{D7B9F4CE-590B-4133-BE16-00F72AA0F6EE}"/>
    <dgm:cxn modelId="{4678BB9F-A62C-8441-AF15-910D212C086E}" type="presOf" srcId="{726C9951-C7F9-4FA8-B183-89DA1AC99876}" destId="{FC66FECE-B08E-AD4C-8F2B-CE964A6E590F}" srcOrd="0" destOrd="0" presId="urn:microsoft.com/office/officeart/2008/layout/LinedList"/>
    <dgm:cxn modelId="{FC3E03AE-5DD1-644C-BB68-7981DFBDBED3}" type="presOf" srcId="{5757F49C-7598-4D95-A668-C2DC014E25B6}" destId="{767500C4-FC01-E345-97CC-6D9C9B557BBA}" srcOrd="0" destOrd="0" presId="urn:microsoft.com/office/officeart/2008/layout/LinedList"/>
    <dgm:cxn modelId="{1B6054DC-EF25-C144-9769-878E8FFC0EDE}" type="presOf" srcId="{73DF95C4-392A-4A83-ADCB-A70231668814}" destId="{20C058C8-52C6-AF4B-9BD7-71514C3FE7AB}" srcOrd="0" destOrd="0" presId="urn:microsoft.com/office/officeart/2008/layout/LinedList"/>
    <dgm:cxn modelId="{1B8185EF-8FF9-4FCA-AF09-BBB5EFF7D6B9}" srcId="{7939FB86-4E12-4E28-9CD2-C6DDAE7188AD}" destId="{97753C35-0B1F-46C1-912D-9605CFC227C8}" srcOrd="0" destOrd="0" parTransId="{E8937528-3E9E-455A-BBBB-9379D8CBD14C}" sibTransId="{8ED4D47F-3488-46B1-B1C5-0DF31137DC7F}"/>
    <dgm:cxn modelId="{5D96CA04-F434-3E41-B2AF-5A17C6F6CE4C}" type="presParOf" srcId="{6CF8E072-684C-8E4E-A617-BD462D1C2DC1}" destId="{7DF028FE-10C3-2741-8B37-C3AD4B9AFC43}" srcOrd="0" destOrd="0" presId="urn:microsoft.com/office/officeart/2008/layout/LinedList"/>
    <dgm:cxn modelId="{405F9F6B-07C5-AA41-AAA0-0529F67A4EDF}" type="presParOf" srcId="{6CF8E072-684C-8E4E-A617-BD462D1C2DC1}" destId="{73FF5B81-2A9C-5A49-9BC7-334C55CE7E26}" srcOrd="1" destOrd="0" presId="urn:microsoft.com/office/officeart/2008/layout/LinedList"/>
    <dgm:cxn modelId="{96EA278E-B737-8D46-ADF2-9AA8CFD8AACC}" type="presParOf" srcId="{73FF5B81-2A9C-5A49-9BC7-334C55CE7E26}" destId="{F719BB05-D8E2-054B-B846-C4285EA7520D}" srcOrd="0" destOrd="0" presId="urn:microsoft.com/office/officeart/2008/layout/LinedList"/>
    <dgm:cxn modelId="{C60A77B8-9E2A-FE4A-B5E4-4D4E0A0D246A}" type="presParOf" srcId="{73FF5B81-2A9C-5A49-9BC7-334C55CE7E26}" destId="{CD893DDA-594B-9C49-A7F3-BFE971202C9E}" srcOrd="1" destOrd="0" presId="urn:microsoft.com/office/officeart/2008/layout/LinedList"/>
    <dgm:cxn modelId="{1F082BCF-080E-624F-9A1F-A59501FAFECC}" type="presParOf" srcId="{6CF8E072-684C-8E4E-A617-BD462D1C2DC1}" destId="{45D73E00-C197-B94C-BE6A-0B15895BE6EC}" srcOrd="2" destOrd="0" presId="urn:microsoft.com/office/officeart/2008/layout/LinedList"/>
    <dgm:cxn modelId="{4A736BD8-243C-B84F-BE64-B9B67FB4AC0B}" type="presParOf" srcId="{6CF8E072-684C-8E4E-A617-BD462D1C2DC1}" destId="{D54AEA58-EABC-9E4F-9104-E35BFB49C5C1}" srcOrd="3" destOrd="0" presId="urn:microsoft.com/office/officeart/2008/layout/LinedList"/>
    <dgm:cxn modelId="{77BDAE5A-888B-5C4F-8F89-534896971095}" type="presParOf" srcId="{D54AEA58-EABC-9E4F-9104-E35BFB49C5C1}" destId="{FC66FECE-B08E-AD4C-8F2B-CE964A6E590F}" srcOrd="0" destOrd="0" presId="urn:microsoft.com/office/officeart/2008/layout/LinedList"/>
    <dgm:cxn modelId="{C7ECDB73-7DED-1B44-AD2D-3F9FF7A4118F}" type="presParOf" srcId="{D54AEA58-EABC-9E4F-9104-E35BFB49C5C1}" destId="{8B2E80C9-E8CE-3A48-99D7-DF4AE8FF78BA}" srcOrd="1" destOrd="0" presId="urn:microsoft.com/office/officeart/2008/layout/LinedList"/>
    <dgm:cxn modelId="{74A15A02-177B-D54F-BD9D-4B16EB949474}" type="presParOf" srcId="{6CF8E072-684C-8E4E-A617-BD462D1C2DC1}" destId="{94F8B270-EDAC-B94E-A3FB-2E89346C9CC1}" srcOrd="4" destOrd="0" presId="urn:microsoft.com/office/officeart/2008/layout/LinedList"/>
    <dgm:cxn modelId="{F86226C5-2178-1D49-A411-B26C6CE77A9F}" type="presParOf" srcId="{6CF8E072-684C-8E4E-A617-BD462D1C2DC1}" destId="{118C463B-311B-C849-9090-30B7F86ADF57}" srcOrd="5" destOrd="0" presId="urn:microsoft.com/office/officeart/2008/layout/LinedList"/>
    <dgm:cxn modelId="{3E5ECAB7-E286-0046-88E8-B2D85986167E}" type="presParOf" srcId="{118C463B-311B-C849-9090-30B7F86ADF57}" destId="{767500C4-FC01-E345-97CC-6D9C9B557BBA}" srcOrd="0" destOrd="0" presId="urn:microsoft.com/office/officeart/2008/layout/LinedList"/>
    <dgm:cxn modelId="{BC8044C4-FB50-0748-A1A0-B74B7EE02859}" type="presParOf" srcId="{118C463B-311B-C849-9090-30B7F86ADF57}" destId="{5A2150C5-46F9-9947-A501-0B351F1E00E4}" srcOrd="1" destOrd="0" presId="urn:microsoft.com/office/officeart/2008/layout/LinedList"/>
    <dgm:cxn modelId="{E7C9B057-F820-DC48-A902-7B974C4E854E}" type="presParOf" srcId="{6CF8E072-684C-8E4E-A617-BD462D1C2DC1}" destId="{E44FF1EA-D458-6D41-9B1D-95A0FB611D8F}" srcOrd="6" destOrd="0" presId="urn:microsoft.com/office/officeart/2008/layout/LinedList"/>
    <dgm:cxn modelId="{9D0D8535-E473-DE4E-9A4B-2BF4ECCA84D5}" type="presParOf" srcId="{6CF8E072-684C-8E4E-A617-BD462D1C2DC1}" destId="{7548003F-9D8A-BC41-AB17-0E8D09159DB6}" srcOrd="7" destOrd="0" presId="urn:microsoft.com/office/officeart/2008/layout/LinedList"/>
    <dgm:cxn modelId="{FEEBF448-ECB2-DA4C-B1B0-DBD45FE233DC}" type="presParOf" srcId="{7548003F-9D8A-BC41-AB17-0E8D09159DB6}" destId="{F2C053E0-10BE-0949-A01D-F739181065B4}" srcOrd="0" destOrd="0" presId="urn:microsoft.com/office/officeart/2008/layout/LinedList"/>
    <dgm:cxn modelId="{A3FC7696-3117-B94F-B211-D8262EB9CC26}" type="presParOf" srcId="{7548003F-9D8A-BC41-AB17-0E8D09159DB6}" destId="{6B6B9B72-51FE-E645-AC66-932D734B5790}" srcOrd="1" destOrd="0" presId="urn:microsoft.com/office/officeart/2008/layout/LinedList"/>
    <dgm:cxn modelId="{12D9EEE2-7692-3F4B-BD41-528DE4436421}" type="presParOf" srcId="{6CF8E072-684C-8E4E-A617-BD462D1C2DC1}" destId="{7F3EBA27-F257-9641-9497-FC24D61AC43D}" srcOrd="8" destOrd="0" presId="urn:microsoft.com/office/officeart/2008/layout/LinedList"/>
    <dgm:cxn modelId="{1060D742-AC39-3E4F-8A63-AB90246C56D4}" type="presParOf" srcId="{6CF8E072-684C-8E4E-A617-BD462D1C2DC1}" destId="{D10487D6-BB71-C545-8DF3-84F399366533}" srcOrd="9" destOrd="0" presId="urn:microsoft.com/office/officeart/2008/layout/LinedList"/>
    <dgm:cxn modelId="{F43CFCEF-0130-E54B-91BE-5CFBD3C8E653}" type="presParOf" srcId="{D10487D6-BB71-C545-8DF3-84F399366533}" destId="{20C058C8-52C6-AF4B-9BD7-71514C3FE7AB}" srcOrd="0" destOrd="0" presId="urn:microsoft.com/office/officeart/2008/layout/LinedList"/>
    <dgm:cxn modelId="{92EE6EDD-1805-DD49-8CDA-F12FF1BA5099}" type="presParOf" srcId="{D10487D6-BB71-C545-8DF3-84F399366533}" destId="{99C2C858-85EA-5E48-B6A3-6FC2739724F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7EA2CA-7B7B-41D7-BD2C-712E9C65D3E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C414367-C0DE-4544-92B7-7F621293BC3F}">
      <dgm:prSet/>
      <dgm:spPr/>
      <dgm:t>
        <a:bodyPr/>
        <a:lstStyle/>
        <a:p>
          <a:r>
            <a:rPr lang="en-GB" b="0" i="0"/>
            <a:t>Write-Once-Read-Many (WORM)</a:t>
          </a:r>
          <a:endParaRPr lang="en-US"/>
        </a:p>
      </dgm:t>
    </dgm:pt>
    <dgm:pt modelId="{26FBE1B6-4B21-40C2-8131-6925455975D6}" type="parTrans" cxnId="{9B20A1C2-A1C4-4BBF-8125-1D9C67127341}">
      <dgm:prSet/>
      <dgm:spPr/>
      <dgm:t>
        <a:bodyPr/>
        <a:lstStyle/>
        <a:p>
          <a:endParaRPr lang="en-US"/>
        </a:p>
      </dgm:t>
    </dgm:pt>
    <dgm:pt modelId="{5C6E3BAC-B8C4-4516-8135-801ECCD508A4}" type="sibTrans" cxnId="{9B20A1C2-A1C4-4BBF-8125-1D9C67127341}">
      <dgm:prSet/>
      <dgm:spPr/>
      <dgm:t>
        <a:bodyPr/>
        <a:lstStyle/>
        <a:p>
          <a:endParaRPr lang="en-US"/>
        </a:p>
      </dgm:t>
    </dgm:pt>
    <dgm:pt modelId="{6DE76DD8-2127-4DD5-8C05-9723815983C9}">
      <dgm:prSet/>
      <dgm:spPr/>
      <dgm:t>
        <a:bodyPr/>
        <a:lstStyle/>
        <a:p>
          <a:r>
            <a:rPr lang="en-GB" b="0" i="0"/>
            <a:t>AWS Backup Vault Lock is a feature that helps you prevent changes to backup lifecycle as well as prevent manual deletion of backups, helping you meet your compliance requirements. </a:t>
          </a:r>
          <a:endParaRPr lang="en-US"/>
        </a:p>
      </dgm:t>
    </dgm:pt>
    <dgm:pt modelId="{53039739-BBB8-43A0-A008-CEC7CC014B4E}" type="parTrans" cxnId="{6401982D-500A-405D-8DA2-3ACAF5E06154}">
      <dgm:prSet/>
      <dgm:spPr/>
      <dgm:t>
        <a:bodyPr/>
        <a:lstStyle/>
        <a:p>
          <a:endParaRPr lang="en-US"/>
        </a:p>
      </dgm:t>
    </dgm:pt>
    <dgm:pt modelId="{D3087915-5886-4EDD-BE35-F797A62B3BCE}" type="sibTrans" cxnId="{6401982D-500A-405D-8DA2-3ACAF5E06154}">
      <dgm:prSet/>
      <dgm:spPr/>
      <dgm:t>
        <a:bodyPr/>
        <a:lstStyle/>
        <a:p>
          <a:endParaRPr lang="en-US"/>
        </a:p>
      </dgm:t>
    </dgm:pt>
    <dgm:pt modelId="{624169DD-8495-4797-ACC6-F6D3844E182B}">
      <dgm:prSet/>
      <dgm:spPr/>
      <dgm:t>
        <a:bodyPr/>
        <a:lstStyle/>
        <a:p>
          <a:r>
            <a:rPr lang="en-GB" b="0" i="0"/>
            <a:t>AWS Backup Vault Lock implements safeguards that verifies you are storing your backups using a Write-Once-Read-Many (WORM) model.</a:t>
          </a:r>
          <a:endParaRPr lang="en-US"/>
        </a:p>
      </dgm:t>
    </dgm:pt>
    <dgm:pt modelId="{3DE99F20-5D07-4FA1-86C0-13B7618AE692}" type="parTrans" cxnId="{E164957C-CD0A-4140-9B15-803F60617A78}">
      <dgm:prSet/>
      <dgm:spPr/>
      <dgm:t>
        <a:bodyPr/>
        <a:lstStyle/>
        <a:p>
          <a:endParaRPr lang="en-US"/>
        </a:p>
      </dgm:t>
    </dgm:pt>
    <dgm:pt modelId="{B5F7E8AC-5355-420F-9CF5-0DCEE2667846}" type="sibTrans" cxnId="{E164957C-CD0A-4140-9B15-803F60617A78}">
      <dgm:prSet/>
      <dgm:spPr/>
      <dgm:t>
        <a:bodyPr/>
        <a:lstStyle/>
        <a:p>
          <a:endParaRPr lang="en-US"/>
        </a:p>
      </dgm:t>
    </dgm:pt>
    <dgm:pt modelId="{A16FD54C-47FB-4C63-BFC1-3E6DE5A06D00}">
      <dgm:prSet/>
      <dgm:spPr/>
      <dgm:t>
        <a:bodyPr/>
        <a:lstStyle/>
        <a:p>
          <a:r>
            <a:rPr lang="en-GB" b="0" i="0"/>
            <a:t>Why should I use AWS Backup Vault Lock?</a:t>
          </a:r>
          <a:endParaRPr lang="en-US"/>
        </a:p>
      </dgm:t>
    </dgm:pt>
    <dgm:pt modelId="{97A4DF96-B899-4601-95A9-8D62431F29C8}" type="parTrans" cxnId="{948AE536-B4F3-4C56-ADEA-D7F6B7E099C0}">
      <dgm:prSet/>
      <dgm:spPr/>
      <dgm:t>
        <a:bodyPr/>
        <a:lstStyle/>
        <a:p>
          <a:endParaRPr lang="en-US"/>
        </a:p>
      </dgm:t>
    </dgm:pt>
    <dgm:pt modelId="{9AB55240-ED00-45C6-A51D-0F9876A80E34}" type="sibTrans" cxnId="{948AE536-B4F3-4C56-ADEA-D7F6B7E099C0}">
      <dgm:prSet/>
      <dgm:spPr/>
      <dgm:t>
        <a:bodyPr/>
        <a:lstStyle/>
        <a:p>
          <a:endParaRPr lang="en-US"/>
        </a:p>
      </dgm:t>
    </dgm:pt>
    <dgm:pt modelId="{00849F10-B29C-40D1-8367-05BFE8704530}">
      <dgm:prSet/>
      <dgm:spPr/>
      <dgm:t>
        <a:bodyPr/>
        <a:lstStyle/>
        <a:p>
          <a:r>
            <a:rPr lang="en-GB" b="0" i="0"/>
            <a:t>AWS Backup Vault Lock verifies that no user, including administrators or perpetrators of malicious actions, can delete your backups or change their lifecycle settings such as retention periods and transition to cold storage. </a:t>
          </a:r>
          <a:endParaRPr lang="en-US"/>
        </a:p>
      </dgm:t>
    </dgm:pt>
    <dgm:pt modelId="{7AEB5E61-AA9B-41D4-B5F4-7E72CC8E1014}" type="parTrans" cxnId="{F69CD3A3-B211-4AFC-9BF7-25617864C7A0}">
      <dgm:prSet/>
      <dgm:spPr/>
      <dgm:t>
        <a:bodyPr/>
        <a:lstStyle/>
        <a:p>
          <a:endParaRPr lang="en-US"/>
        </a:p>
      </dgm:t>
    </dgm:pt>
    <dgm:pt modelId="{99AFAF83-EC89-4E15-9CF6-EB7404C01349}" type="sibTrans" cxnId="{F69CD3A3-B211-4AFC-9BF7-25617864C7A0}">
      <dgm:prSet/>
      <dgm:spPr/>
      <dgm:t>
        <a:bodyPr/>
        <a:lstStyle/>
        <a:p>
          <a:endParaRPr lang="en-US"/>
        </a:p>
      </dgm:t>
    </dgm:pt>
    <dgm:pt modelId="{71B54D00-60DC-49B4-8A9A-36631EF2BE07}">
      <dgm:prSet/>
      <dgm:spPr/>
      <dgm:t>
        <a:bodyPr/>
        <a:lstStyle/>
        <a:p>
          <a:r>
            <a:rPr lang="en-GB" b="0" i="0"/>
            <a:t>AWS Backup keeps these backups according to your scheduled retention periods, helping you meet your business continuity goals. </a:t>
          </a:r>
          <a:endParaRPr lang="en-US"/>
        </a:p>
      </dgm:t>
    </dgm:pt>
    <dgm:pt modelId="{EC2E5A72-0ED6-47B6-B9A7-4A7D1E42488C}" type="parTrans" cxnId="{12421BD6-E871-4159-90FD-8A9A81AD5D8A}">
      <dgm:prSet/>
      <dgm:spPr/>
      <dgm:t>
        <a:bodyPr/>
        <a:lstStyle/>
        <a:p>
          <a:endParaRPr lang="en-US"/>
        </a:p>
      </dgm:t>
    </dgm:pt>
    <dgm:pt modelId="{8A8F5D0E-3238-4D2A-856F-2413B8593ADF}" type="sibTrans" cxnId="{12421BD6-E871-4159-90FD-8A9A81AD5D8A}">
      <dgm:prSet/>
      <dgm:spPr/>
      <dgm:t>
        <a:bodyPr/>
        <a:lstStyle/>
        <a:p>
          <a:endParaRPr lang="en-US"/>
        </a:p>
      </dgm:t>
    </dgm:pt>
    <dgm:pt modelId="{0EE8BFF7-0C18-4A80-81F3-7A0AA5820564}">
      <dgm:prSet/>
      <dgm:spPr/>
      <dgm:t>
        <a:bodyPr/>
        <a:lstStyle/>
        <a:p>
          <a:r>
            <a:rPr lang="en-GB" b="0" i="0"/>
            <a:t>AWS Backup Vault Lock also works with backup policies such as retention periods, cold storage transitioning, and cross-account/Region copy. </a:t>
          </a:r>
          <a:endParaRPr lang="en-US"/>
        </a:p>
      </dgm:t>
    </dgm:pt>
    <dgm:pt modelId="{B09E12E7-5C62-47D0-9E2F-BD17FB9716DE}" type="parTrans" cxnId="{0E3422E5-82C7-4FD9-A8B5-60BE663DA91D}">
      <dgm:prSet/>
      <dgm:spPr/>
      <dgm:t>
        <a:bodyPr/>
        <a:lstStyle/>
        <a:p>
          <a:endParaRPr lang="en-US"/>
        </a:p>
      </dgm:t>
    </dgm:pt>
    <dgm:pt modelId="{7F359D72-3C2B-406D-8D85-EB03B451FFAE}" type="sibTrans" cxnId="{0E3422E5-82C7-4FD9-A8B5-60BE663DA91D}">
      <dgm:prSet/>
      <dgm:spPr/>
      <dgm:t>
        <a:bodyPr/>
        <a:lstStyle/>
        <a:p>
          <a:endParaRPr lang="en-US"/>
        </a:p>
      </dgm:t>
    </dgm:pt>
    <dgm:pt modelId="{49DC914C-531D-4018-8DB0-CE9F30992863}">
      <dgm:prSet/>
      <dgm:spPr/>
      <dgm:t>
        <a:bodyPr/>
        <a:lstStyle/>
        <a:p>
          <a:r>
            <a:rPr lang="en-GB" b="0" i="0"/>
            <a:t>This provides an additional layer of protection and helps meet your compliance requirements.</a:t>
          </a:r>
          <a:endParaRPr lang="en-US"/>
        </a:p>
      </dgm:t>
    </dgm:pt>
    <dgm:pt modelId="{73BE7D39-80DC-45E4-B887-80AFC8A873DF}" type="parTrans" cxnId="{26218AE1-1DDB-4CBE-8DAC-66FC007D637C}">
      <dgm:prSet/>
      <dgm:spPr/>
      <dgm:t>
        <a:bodyPr/>
        <a:lstStyle/>
        <a:p>
          <a:endParaRPr lang="en-US"/>
        </a:p>
      </dgm:t>
    </dgm:pt>
    <dgm:pt modelId="{39F9E6A6-F087-40BB-AB54-AE97B3A49379}" type="sibTrans" cxnId="{26218AE1-1DDB-4CBE-8DAC-66FC007D637C}">
      <dgm:prSet/>
      <dgm:spPr/>
      <dgm:t>
        <a:bodyPr/>
        <a:lstStyle/>
        <a:p>
          <a:endParaRPr lang="en-US"/>
        </a:p>
      </dgm:t>
    </dgm:pt>
    <dgm:pt modelId="{FE341EBF-7AC5-48AB-A426-FBA9E4C73371}">
      <dgm:prSet/>
      <dgm:spPr/>
      <dgm:t>
        <a:bodyPr/>
        <a:lstStyle/>
        <a:p>
          <a:r>
            <a:rPr lang="en-GB" b="0" i="0"/>
            <a:t>AWS Backup Vault Lock protects you from keeping backups that don’t meet your acceptable minimum and maximum retention periods.</a:t>
          </a:r>
          <a:endParaRPr lang="en-US"/>
        </a:p>
      </dgm:t>
    </dgm:pt>
    <dgm:pt modelId="{096E9CA7-4C1B-450F-894A-25EA2E6EB462}" type="parTrans" cxnId="{362137C9-394D-4F7B-B726-A5F6A7E1743B}">
      <dgm:prSet/>
      <dgm:spPr/>
      <dgm:t>
        <a:bodyPr/>
        <a:lstStyle/>
        <a:p>
          <a:endParaRPr lang="en-US"/>
        </a:p>
      </dgm:t>
    </dgm:pt>
    <dgm:pt modelId="{428D690D-27C9-419D-A778-223C805608F2}" type="sibTrans" cxnId="{362137C9-394D-4F7B-B726-A5F6A7E1743B}">
      <dgm:prSet/>
      <dgm:spPr/>
      <dgm:t>
        <a:bodyPr/>
        <a:lstStyle/>
        <a:p>
          <a:endParaRPr lang="en-US"/>
        </a:p>
      </dgm:t>
    </dgm:pt>
    <dgm:pt modelId="{1A958B71-A2B8-5B44-AB31-FCD71477788E}" type="pres">
      <dgm:prSet presAssocID="{107EA2CA-7B7B-41D7-BD2C-712E9C65D3E7}" presName="linear" presStyleCnt="0">
        <dgm:presLayoutVars>
          <dgm:animLvl val="lvl"/>
          <dgm:resizeHandles val="exact"/>
        </dgm:presLayoutVars>
      </dgm:prSet>
      <dgm:spPr/>
    </dgm:pt>
    <dgm:pt modelId="{ECDA6D31-2001-204F-8D56-CB80D53A54A3}" type="pres">
      <dgm:prSet presAssocID="{3C414367-C0DE-4544-92B7-7F621293BC3F}" presName="parentText" presStyleLbl="node1" presStyleIdx="0" presStyleCnt="2">
        <dgm:presLayoutVars>
          <dgm:chMax val="0"/>
          <dgm:bulletEnabled val="1"/>
        </dgm:presLayoutVars>
      </dgm:prSet>
      <dgm:spPr/>
    </dgm:pt>
    <dgm:pt modelId="{432C6CA7-C783-B344-9319-37E53735EA5C}" type="pres">
      <dgm:prSet presAssocID="{3C414367-C0DE-4544-92B7-7F621293BC3F}" presName="childText" presStyleLbl="revTx" presStyleIdx="0" presStyleCnt="2">
        <dgm:presLayoutVars>
          <dgm:bulletEnabled val="1"/>
        </dgm:presLayoutVars>
      </dgm:prSet>
      <dgm:spPr/>
    </dgm:pt>
    <dgm:pt modelId="{9FA670A8-5785-E247-A358-53791103D6B5}" type="pres">
      <dgm:prSet presAssocID="{A16FD54C-47FB-4C63-BFC1-3E6DE5A06D00}" presName="parentText" presStyleLbl="node1" presStyleIdx="1" presStyleCnt="2">
        <dgm:presLayoutVars>
          <dgm:chMax val="0"/>
          <dgm:bulletEnabled val="1"/>
        </dgm:presLayoutVars>
      </dgm:prSet>
      <dgm:spPr/>
    </dgm:pt>
    <dgm:pt modelId="{F32DE13E-F744-6943-8041-11F84F39DB59}" type="pres">
      <dgm:prSet presAssocID="{A16FD54C-47FB-4C63-BFC1-3E6DE5A06D00}" presName="childText" presStyleLbl="revTx" presStyleIdx="1" presStyleCnt="2">
        <dgm:presLayoutVars>
          <dgm:bulletEnabled val="1"/>
        </dgm:presLayoutVars>
      </dgm:prSet>
      <dgm:spPr/>
    </dgm:pt>
  </dgm:ptLst>
  <dgm:cxnLst>
    <dgm:cxn modelId="{22E9AC09-DBE3-114F-9E27-DED86BDADE93}" type="presOf" srcId="{6DE76DD8-2127-4DD5-8C05-9723815983C9}" destId="{432C6CA7-C783-B344-9319-37E53735EA5C}" srcOrd="0" destOrd="0" presId="urn:microsoft.com/office/officeart/2005/8/layout/vList2"/>
    <dgm:cxn modelId="{FDC0760E-B28A-D648-8598-63BDAACB9CCA}" type="presOf" srcId="{FE341EBF-7AC5-48AB-A426-FBA9E4C73371}" destId="{F32DE13E-F744-6943-8041-11F84F39DB59}" srcOrd="0" destOrd="4" presId="urn:microsoft.com/office/officeart/2005/8/layout/vList2"/>
    <dgm:cxn modelId="{2568AE20-06E6-164A-A877-F6B82750D8F9}" type="presOf" srcId="{71B54D00-60DC-49B4-8A9A-36631EF2BE07}" destId="{F32DE13E-F744-6943-8041-11F84F39DB59}" srcOrd="0" destOrd="1" presId="urn:microsoft.com/office/officeart/2005/8/layout/vList2"/>
    <dgm:cxn modelId="{846E4527-C2BD-CA40-B7A9-51E698A10892}" type="presOf" srcId="{3C414367-C0DE-4544-92B7-7F621293BC3F}" destId="{ECDA6D31-2001-204F-8D56-CB80D53A54A3}" srcOrd="0" destOrd="0" presId="urn:microsoft.com/office/officeart/2005/8/layout/vList2"/>
    <dgm:cxn modelId="{A7DA092C-C26E-C144-84A8-412B4B3967B3}" type="presOf" srcId="{00849F10-B29C-40D1-8367-05BFE8704530}" destId="{F32DE13E-F744-6943-8041-11F84F39DB59}" srcOrd="0" destOrd="0" presId="urn:microsoft.com/office/officeart/2005/8/layout/vList2"/>
    <dgm:cxn modelId="{6401982D-500A-405D-8DA2-3ACAF5E06154}" srcId="{3C414367-C0DE-4544-92B7-7F621293BC3F}" destId="{6DE76DD8-2127-4DD5-8C05-9723815983C9}" srcOrd="0" destOrd="0" parTransId="{53039739-BBB8-43A0-A008-CEC7CC014B4E}" sibTransId="{D3087915-5886-4EDD-BE35-F797A62B3BCE}"/>
    <dgm:cxn modelId="{948AE536-B4F3-4C56-ADEA-D7F6B7E099C0}" srcId="{107EA2CA-7B7B-41D7-BD2C-712E9C65D3E7}" destId="{A16FD54C-47FB-4C63-BFC1-3E6DE5A06D00}" srcOrd="1" destOrd="0" parTransId="{97A4DF96-B899-4601-95A9-8D62431F29C8}" sibTransId="{9AB55240-ED00-45C6-A51D-0F9876A80E34}"/>
    <dgm:cxn modelId="{A4082E57-A883-B34D-B46C-6DF178E22AAC}" type="presOf" srcId="{107EA2CA-7B7B-41D7-BD2C-712E9C65D3E7}" destId="{1A958B71-A2B8-5B44-AB31-FCD71477788E}" srcOrd="0" destOrd="0" presId="urn:microsoft.com/office/officeart/2005/8/layout/vList2"/>
    <dgm:cxn modelId="{702F0171-F985-2146-883D-3774C7DB342B}" type="presOf" srcId="{624169DD-8495-4797-ACC6-F6D3844E182B}" destId="{432C6CA7-C783-B344-9319-37E53735EA5C}" srcOrd="0" destOrd="1" presId="urn:microsoft.com/office/officeart/2005/8/layout/vList2"/>
    <dgm:cxn modelId="{E164957C-CD0A-4140-9B15-803F60617A78}" srcId="{3C414367-C0DE-4544-92B7-7F621293BC3F}" destId="{624169DD-8495-4797-ACC6-F6D3844E182B}" srcOrd="1" destOrd="0" parTransId="{3DE99F20-5D07-4FA1-86C0-13B7618AE692}" sibTransId="{B5F7E8AC-5355-420F-9CF5-0DCEE2667846}"/>
    <dgm:cxn modelId="{F69CD3A3-B211-4AFC-9BF7-25617864C7A0}" srcId="{A16FD54C-47FB-4C63-BFC1-3E6DE5A06D00}" destId="{00849F10-B29C-40D1-8367-05BFE8704530}" srcOrd="0" destOrd="0" parTransId="{7AEB5E61-AA9B-41D4-B5F4-7E72CC8E1014}" sibTransId="{99AFAF83-EC89-4E15-9CF6-EB7404C01349}"/>
    <dgm:cxn modelId="{9B20A1C2-A1C4-4BBF-8125-1D9C67127341}" srcId="{107EA2CA-7B7B-41D7-BD2C-712E9C65D3E7}" destId="{3C414367-C0DE-4544-92B7-7F621293BC3F}" srcOrd="0" destOrd="0" parTransId="{26FBE1B6-4B21-40C2-8131-6925455975D6}" sibTransId="{5C6E3BAC-B8C4-4516-8135-801ECCD508A4}"/>
    <dgm:cxn modelId="{564518C6-58A6-9243-821C-BFAD47EF194F}" type="presOf" srcId="{0EE8BFF7-0C18-4A80-81F3-7A0AA5820564}" destId="{F32DE13E-F744-6943-8041-11F84F39DB59}" srcOrd="0" destOrd="2" presId="urn:microsoft.com/office/officeart/2005/8/layout/vList2"/>
    <dgm:cxn modelId="{362137C9-394D-4F7B-B726-A5F6A7E1743B}" srcId="{A16FD54C-47FB-4C63-BFC1-3E6DE5A06D00}" destId="{FE341EBF-7AC5-48AB-A426-FBA9E4C73371}" srcOrd="4" destOrd="0" parTransId="{096E9CA7-4C1B-450F-894A-25EA2E6EB462}" sibTransId="{428D690D-27C9-419D-A778-223C805608F2}"/>
    <dgm:cxn modelId="{12421BD6-E871-4159-90FD-8A9A81AD5D8A}" srcId="{A16FD54C-47FB-4C63-BFC1-3E6DE5A06D00}" destId="{71B54D00-60DC-49B4-8A9A-36631EF2BE07}" srcOrd="1" destOrd="0" parTransId="{EC2E5A72-0ED6-47B6-B9A7-4A7D1E42488C}" sibTransId="{8A8F5D0E-3238-4D2A-856F-2413B8593ADF}"/>
    <dgm:cxn modelId="{78BBF7DC-A996-7948-A687-9E56E0E4B962}" type="presOf" srcId="{A16FD54C-47FB-4C63-BFC1-3E6DE5A06D00}" destId="{9FA670A8-5785-E247-A358-53791103D6B5}" srcOrd="0" destOrd="0" presId="urn:microsoft.com/office/officeart/2005/8/layout/vList2"/>
    <dgm:cxn modelId="{26218AE1-1DDB-4CBE-8DAC-66FC007D637C}" srcId="{A16FD54C-47FB-4C63-BFC1-3E6DE5A06D00}" destId="{49DC914C-531D-4018-8DB0-CE9F30992863}" srcOrd="3" destOrd="0" parTransId="{73BE7D39-80DC-45E4-B887-80AFC8A873DF}" sibTransId="{39F9E6A6-F087-40BB-AB54-AE97B3A49379}"/>
    <dgm:cxn modelId="{0E3422E5-82C7-4FD9-A8B5-60BE663DA91D}" srcId="{A16FD54C-47FB-4C63-BFC1-3E6DE5A06D00}" destId="{0EE8BFF7-0C18-4A80-81F3-7A0AA5820564}" srcOrd="2" destOrd="0" parTransId="{B09E12E7-5C62-47D0-9E2F-BD17FB9716DE}" sibTransId="{7F359D72-3C2B-406D-8D85-EB03B451FFAE}"/>
    <dgm:cxn modelId="{6A076FEC-B41A-8F48-8893-CA977EAFF00F}" type="presOf" srcId="{49DC914C-531D-4018-8DB0-CE9F30992863}" destId="{F32DE13E-F744-6943-8041-11F84F39DB59}" srcOrd="0" destOrd="3" presId="urn:microsoft.com/office/officeart/2005/8/layout/vList2"/>
    <dgm:cxn modelId="{09874889-9CEF-894E-8B22-30528E9499FC}" type="presParOf" srcId="{1A958B71-A2B8-5B44-AB31-FCD71477788E}" destId="{ECDA6D31-2001-204F-8D56-CB80D53A54A3}" srcOrd="0" destOrd="0" presId="urn:microsoft.com/office/officeart/2005/8/layout/vList2"/>
    <dgm:cxn modelId="{3269701F-F799-CE4A-BAB9-FD5AFFC940D1}" type="presParOf" srcId="{1A958B71-A2B8-5B44-AB31-FCD71477788E}" destId="{432C6CA7-C783-B344-9319-37E53735EA5C}" srcOrd="1" destOrd="0" presId="urn:microsoft.com/office/officeart/2005/8/layout/vList2"/>
    <dgm:cxn modelId="{062DE531-C20B-9342-9794-1561DBDA378F}" type="presParOf" srcId="{1A958B71-A2B8-5B44-AB31-FCD71477788E}" destId="{9FA670A8-5785-E247-A358-53791103D6B5}" srcOrd="2" destOrd="0" presId="urn:microsoft.com/office/officeart/2005/8/layout/vList2"/>
    <dgm:cxn modelId="{F91FED7E-39C3-9A4B-9E1D-6C0BFF2F062D}" type="presParOf" srcId="{1A958B71-A2B8-5B44-AB31-FCD71477788E}" destId="{F32DE13E-F744-6943-8041-11F84F39DB5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028FE-10C3-2741-8B37-C3AD4B9AFC43}">
      <dsp:nvSpPr>
        <dsp:cNvPr id="0" name=""/>
        <dsp:cNvSpPr/>
      </dsp:nvSpPr>
      <dsp:spPr>
        <a:xfrm>
          <a:off x="0" y="665"/>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719BB05-D8E2-054B-B846-C4285EA7520D}">
      <dsp:nvSpPr>
        <dsp:cNvPr id="0" name=""/>
        <dsp:cNvSpPr/>
      </dsp:nvSpPr>
      <dsp:spPr>
        <a:xfrm>
          <a:off x="0" y="665"/>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0" i="0" kern="1200"/>
            <a:t>AWS Backup is a fully managed backup service that makes it easy to centralize and automate the backing up of data across AWS services. </a:t>
          </a:r>
          <a:endParaRPr lang="en-US" sz="2200" kern="1200"/>
        </a:p>
      </dsp:txBody>
      <dsp:txXfrm>
        <a:off x="0" y="665"/>
        <a:ext cx="6666833" cy="1090517"/>
      </dsp:txXfrm>
    </dsp:sp>
    <dsp:sp modelId="{45D73E00-C197-B94C-BE6A-0B15895BE6EC}">
      <dsp:nvSpPr>
        <dsp:cNvPr id="0" name=""/>
        <dsp:cNvSpPr/>
      </dsp:nvSpPr>
      <dsp:spPr>
        <a:xfrm>
          <a:off x="0" y="1091183"/>
          <a:ext cx="6666833" cy="0"/>
        </a:xfrm>
        <a:prstGeom prst="line">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w="6350" cap="flat" cmpd="sng" algn="ctr">
          <a:solidFill>
            <a:schemeClr val="accent2">
              <a:hueOff val="-363841"/>
              <a:satOff val="-20982"/>
              <a:lumOff val="215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C66FECE-B08E-AD4C-8F2B-CE964A6E590F}">
      <dsp:nvSpPr>
        <dsp:cNvPr id="0" name=""/>
        <dsp:cNvSpPr/>
      </dsp:nvSpPr>
      <dsp:spPr>
        <a:xfrm>
          <a:off x="0" y="1091183"/>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0" i="0" kern="1200"/>
            <a:t>With AWS Backup, you can create backup policies called </a:t>
          </a:r>
          <a:r>
            <a:rPr lang="en-GB" sz="2200" b="0" i="1" kern="1200"/>
            <a:t>backup plans</a:t>
          </a:r>
          <a:r>
            <a:rPr lang="en-GB" sz="2200" b="0" i="0" kern="1200"/>
            <a:t>. </a:t>
          </a:r>
          <a:endParaRPr lang="en-US" sz="2200" kern="1200"/>
        </a:p>
      </dsp:txBody>
      <dsp:txXfrm>
        <a:off x="0" y="1091183"/>
        <a:ext cx="6666833" cy="1090517"/>
      </dsp:txXfrm>
    </dsp:sp>
    <dsp:sp modelId="{94F8B270-EDAC-B94E-A3FB-2E89346C9CC1}">
      <dsp:nvSpPr>
        <dsp:cNvPr id="0" name=""/>
        <dsp:cNvSpPr/>
      </dsp:nvSpPr>
      <dsp:spPr>
        <a:xfrm>
          <a:off x="0" y="2181701"/>
          <a:ext cx="6666833"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67500C4-FC01-E345-97CC-6D9C9B557BBA}">
      <dsp:nvSpPr>
        <dsp:cNvPr id="0" name=""/>
        <dsp:cNvSpPr/>
      </dsp:nvSpPr>
      <dsp:spPr>
        <a:xfrm>
          <a:off x="0" y="2181701"/>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0" i="0" kern="1200"/>
            <a:t>You can use these plans to define your backup requirements, such as how frequently to back up your data and how long to retain those backups.</a:t>
          </a:r>
          <a:endParaRPr lang="en-US" sz="2200" kern="1200"/>
        </a:p>
      </dsp:txBody>
      <dsp:txXfrm>
        <a:off x="0" y="2181701"/>
        <a:ext cx="6666833" cy="1090517"/>
      </dsp:txXfrm>
    </dsp:sp>
    <dsp:sp modelId="{E44FF1EA-D458-6D41-9B1D-95A0FB611D8F}">
      <dsp:nvSpPr>
        <dsp:cNvPr id="0" name=""/>
        <dsp:cNvSpPr/>
      </dsp:nvSpPr>
      <dsp:spPr>
        <a:xfrm>
          <a:off x="0" y="3272218"/>
          <a:ext cx="6666833" cy="0"/>
        </a:xfrm>
        <a:prstGeom prst="line">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w="6350" cap="flat" cmpd="sng" algn="ctr">
          <a:solidFill>
            <a:schemeClr val="accent2">
              <a:hueOff val="-1091522"/>
              <a:satOff val="-62946"/>
              <a:lumOff val="647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2C053E0-10BE-0949-A01D-F739181065B4}">
      <dsp:nvSpPr>
        <dsp:cNvPr id="0" name=""/>
        <dsp:cNvSpPr/>
      </dsp:nvSpPr>
      <dsp:spPr>
        <a:xfrm>
          <a:off x="0" y="3272218"/>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0" i="0" kern="1200"/>
            <a:t>AWS Backup lets you apply backup plans to your AWS resources by simply tagging them. </a:t>
          </a:r>
          <a:endParaRPr lang="en-US" sz="2200" kern="1200"/>
        </a:p>
      </dsp:txBody>
      <dsp:txXfrm>
        <a:off x="0" y="3272218"/>
        <a:ext cx="6666833" cy="1090517"/>
      </dsp:txXfrm>
    </dsp:sp>
    <dsp:sp modelId="{7F3EBA27-F257-9641-9497-FC24D61AC43D}">
      <dsp:nvSpPr>
        <dsp:cNvPr id="0" name=""/>
        <dsp:cNvSpPr/>
      </dsp:nvSpPr>
      <dsp:spPr>
        <a:xfrm>
          <a:off x="0" y="4362736"/>
          <a:ext cx="666683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0C058C8-52C6-AF4B-9BD7-71514C3FE7AB}">
      <dsp:nvSpPr>
        <dsp:cNvPr id="0" name=""/>
        <dsp:cNvSpPr/>
      </dsp:nvSpPr>
      <dsp:spPr>
        <a:xfrm>
          <a:off x="0" y="4362736"/>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0" i="0" kern="1200"/>
            <a:t>AWS Backup then automatically backs up your AWS resources according to the backup plan that you defined.</a:t>
          </a:r>
          <a:endParaRPr lang="en-US" sz="2200" kern="1200"/>
        </a:p>
      </dsp:txBody>
      <dsp:txXfrm>
        <a:off x="0" y="4362736"/>
        <a:ext cx="6666833" cy="10905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A6D31-2001-204F-8D56-CB80D53A54A3}">
      <dsp:nvSpPr>
        <dsp:cNvPr id="0" name=""/>
        <dsp:cNvSpPr/>
      </dsp:nvSpPr>
      <dsp:spPr>
        <a:xfrm>
          <a:off x="0" y="234522"/>
          <a:ext cx="6666833" cy="50368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i="0" kern="1200"/>
            <a:t>Write-Once-Read-Many (WORM)</a:t>
          </a:r>
          <a:endParaRPr lang="en-US" sz="2100" kern="1200"/>
        </a:p>
      </dsp:txBody>
      <dsp:txXfrm>
        <a:off x="24588" y="259110"/>
        <a:ext cx="6617657" cy="454509"/>
      </dsp:txXfrm>
    </dsp:sp>
    <dsp:sp modelId="{432C6CA7-C783-B344-9319-37E53735EA5C}">
      <dsp:nvSpPr>
        <dsp:cNvPr id="0" name=""/>
        <dsp:cNvSpPr/>
      </dsp:nvSpPr>
      <dsp:spPr>
        <a:xfrm>
          <a:off x="0" y="738207"/>
          <a:ext cx="6666833" cy="123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GB" sz="1600" b="0" i="0" kern="1200"/>
            <a:t>AWS Backup Vault Lock is a feature that helps you prevent changes to backup lifecycle as well as prevent manual deletion of backups, helping you meet your compliance requirements. </a:t>
          </a:r>
          <a:endParaRPr lang="en-US" sz="1600" kern="1200"/>
        </a:p>
        <a:p>
          <a:pPr marL="171450" lvl="1" indent="-171450" algn="l" defTabSz="711200">
            <a:lnSpc>
              <a:spcPct val="90000"/>
            </a:lnSpc>
            <a:spcBef>
              <a:spcPct val="0"/>
            </a:spcBef>
            <a:spcAft>
              <a:spcPct val="20000"/>
            </a:spcAft>
            <a:buChar char="•"/>
          </a:pPr>
          <a:r>
            <a:rPr lang="en-GB" sz="1600" b="0" i="0" kern="1200"/>
            <a:t>AWS Backup Vault Lock implements safeguards that verifies you are storing your backups using a Write-Once-Read-Many (WORM) model.</a:t>
          </a:r>
          <a:endParaRPr lang="en-US" sz="1600" kern="1200"/>
        </a:p>
      </dsp:txBody>
      <dsp:txXfrm>
        <a:off x="0" y="738207"/>
        <a:ext cx="6666833" cy="1238895"/>
      </dsp:txXfrm>
    </dsp:sp>
    <dsp:sp modelId="{9FA670A8-5785-E247-A358-53791103D6B5}">
      <dsp:nvSpPr>
        <dsp:cNvPr id="0" name=""/>
        <dsp:cNvSpPr/>
      </dsp:nvSpPr>
      <dsp:spPr>
        <a:xfrm>
          <a:off x="0" y="1977102"/>
          <a:ext cx="6666833" cy="503685"/>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i="0" kern="1200"/>
            <a:t>Why should I use AWS Backup Vault Lock?</a:t>
          </a:r>
          <a:endParaRPr lang="en-US" sz="2100" kern="1200"/>
        </a:p>
      </dsp:txBody>
      <dsp:txXfrm>
        <a:off x="24588" y="2001690"/>
        <a:ext cx="6617657" cy="454509"/>
      </dsp:txXfrm>
    </dsp:sp>
    <dsp:sp modelId="{F32DE13E-F744-6943-8041-11F84F39DB59}">
      <dsp:nvSpPr>
        <dsp:cNvPr id="0" name=""/>
        <dsp:cNvSpPr/>
      </dsp:nvSpPr>
      <dsp:spPr>
        <a:xfrm>
          <a:off x="0" y="2480787"/>
          <a:ext cx="6666833" cy="273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GB" sz="1600" b="0" i="0" kern="1200"/>
            <a:t>AWS Backup Vault Lock verifies that no user, including administrators or perpetrators of malicious actions, can delete your backups or change their lifecycle settings such as retention periods and transition to cold storage. </a:t>
          </a:r>
          <a:endParaRPr lang="en-US" sz="1600" kern="1200"/>
        </a:p>
        <a:p>
          <a:pPr marL="171450" lvl="1" indent="-171450" algn="l" defTabSz="711200">
            <a:lnSpc>
              <a:spcPct val="90000"/>
            </a:lnSpc>
            <a:spcBef>
              <a:spcPct val="0"/>
            </a:spcBef>
            <a:spcAft>
              <a:spcPct val="20000"/>
            </a:spcAft>
            <a:buChar char="•"/>
          </a:pPr>
          <a:r>
            <a:rPr lang="en-GB" sz="1600" b="0" i="0" kern="1200"/>
            <a:t>AWS Backup keeps these backups according to your scheduled retention periods, helping you meet your business continuity goals. </a:t>
          </a:r>
          <a:endParaRPr lang="en-US" sz="1600" kern="1200"/>
        </a:p>
        <a:p>
          <a:pPr marL="171450" lvl="1" indent="-171450" algn="l" defTabSz="711200">
            <a:lnSpc>
              <a:spcPct val="90000"/>
            </a:lnSpc>
            <a:spcBef>
              <a:spcPct val="0"/>
            </a:spcBef>
            <a:spcAft>
              <a:spcPct val="20000"/>
            </a:spcAft>
            <a:buChar char="•"/>
          </a:pPr>
          <a:r>
            <a:rPr lang="en-GB" sz="1600" b="0" i="0" kern="1200"/>
            <a:t>AWS Backup Vault Lock also works with backup policies such as retention periods, cold storage transitioning, and cross-account/Region copy. </a:t>
          </a:r>
          <a:endParaRPr lang="en-US" sz="1600" kern="1200"/>
        </a:p>
        <a:p>
          <a:pPr marL="171450" lvl="1" indent="-171450" algn="l" defTabSz="711200">
            <a:lnSpc>
              <a:spcPct val="90000"/>
            </a:lnSpc>
            <a:spcBef>
              <a:spcPct val="0"/>
            </a:spcBef>
            <a:spcAft>
              <a:spcPct val="20000"/>
            </a:spcAft>
            <a:buChar char="•"/>
          </a:pPr>
          <a:r>
            <a:rPr lang="en-GB" sz="1600" b="0" i="0" kern="1200"/>
            <a:t>This provides an additional layer of protection and helps meet your compliance requirements.</a:t>
          </a:r>
          <a:endParaRPr lang="en-US" sz="1600" kern="1200"/>
        </a:p>
        <a:p>
          <a:pPr marL="171450" lvl="1" indent="-171450" algn="l" defTabSz="711200">
            <a:lnSpc>
              <a:spcPct val="90000"/>
            </a:lnSpc>
            <a:spcBef>
              <a:spcPct val="0"/>
            </a:spcBef>
            <a:spcAft>
              <a:spcPct val="20000"/>
            </a:spcAft>
            <a:buChar char="•"/>
          </a:pPr>
          <a:r>
            <a:rPr lang="en-GB" sz="1600" b="0" i="0" kern="1200"/>
            <a:t>AWS Backup Vault Lock protects you from keeping backups that don’t meet your acceptable minimum and maximum retention periods.</a:t>
          </a:r>
          <a:endParaRPr lang="en-US" sz="1600" kern="1200"/>
        </a:p>
      </dsp:txBody>
      <dsp:txXfrm>
        <a:off x="0" y="2480787"/>
        <a:ext cx="6666833" cy="27386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180504-616E-D84E-B1A0-9EEE989296EF}" type="datetimeFigureOut">
              <a:rPr lang="en-CH" smtClean="0"/>
              <a:t>09.09.23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1B815-8FE3-AC40-886A-ADF1C4E5BB96}" type="slidenum">
              <a:rPr lang="en-CH" smtClean="0"/>
              <a:t>‹#›</a:t>
            </a:fld>
            <a:endParaRPr lang="en-CH"/>
          </a:p>
        </p:txBody>
      </p:sp>
    </p:spTree>
    <p:extLst>
      <p:ext uri="{BB962C8B-B14F-4D97-AF65-F5344CB8AC3E}">
        <p14:creationId xmlns:p14="http://schemas.microsoft.com/office/powerpoint/2010/main" val="1502807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CD1B815-8FE3-AC40-886A-ADF1C4E5BB96}" type="slidenum">
              <a:rPr lang="en-CH" smtClean="0"/>
              <a:t>4</a:t>
            </a:fld>
            <a:endParaRPr lang="en-CH"/>
          </a:p>
        </p:txBody>
      </p:sp>
    </p:spTree>
    <p:extLst>
      <p:ext uri="{BB962C8B-B14F-4D97-AF65-F5344CB8AC3E}">
        <p14:creationId xmlns:p14="http://schemas.microsoft.com/office/powerpoint/2010/main" val="2258777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hyperlink" Target="https://docs.aws.amazon.com/AmazonRDS/latest/UserGuide/" TargetMode="External"/><Relationship Id="rId13" Type="http://schemas.openxmlformats.org/officeDocument/2006/relationships/hyperlink" Target="https://docs.aws.amazon.com/documentdb/latest/developerguide/" TargetMode="External"/><Relationship Id="rId18" Type="http://schemas.openxmlformats.org/officeDocument/2006/relationships/hyperlink" Target="http://aws.amazon.com/vmware/outposts/" TargetMode="External"/><Relationship Id="rId3" Type="http://schemas.openxmlformats.org/officeDocument/2006/relationships/hyperlink" Target="https://docs.aws.amazon.com/AWSEC2/latest/WindowsGuide/" TargetMode="External"/><Relationship Id="rId7" Type="http://schemas.openxmlformats.org/officeDocument/2006/relationships/hyperlink" Target="https://docs.aws.amazon.com/amazondynamodb/latest/gettingstartedguide/" TargetMode="External"/><Relationship Id="rId12" Type="http://schemas.openxmlformats.org/officeDocument/2006/relationships/hyperlink" Target="https://docs.aws.amazon.com/storagegateway/latest/userguide/" TargetMode="External"/><Relationship Id="rId17" Type="http://schemas.openxmlformats.org/officeDocument/2006/relationships/hyperlink" Target="http://aws.amazon.com/vmware" TargetMode="External"/><Relationship Id="rId2" Type="http://schemas.openxmlformats.org/officeDocument/2006/relationships/notesSlide" Target="../notesSlides/notesSlide1.xml"/><Relationship Id="rId16" Type="http://schemas.openxmlformats.org/officeDocument/2006/relationships/hyperlink" Target="https://docs.aws.amazon.com/timestream/latest/developerguide/what-is-timestream.html" TargetMode="External"/><Relationship Id="rId20" Type="http://schemas.openxmlformats.org/officeDocument/2006/relationships/hyperlink" Target="https://docs.aws.amazon.com/aws-backup/latest/devguide/backup-saphana.html" TargetMode="External"/><Relationship Id="rId1" Type="http://schemas.openxmlformats.org/officeDocument/2006/relationships/slideLayout" Target="../slideLayouts/slideLayout2.xml"/><Relationship Id="rId6" Type="http://schemas.openxmlformats.org/officeDocument/2006/relationships/hyperlink" Target="https://docs.aws.amazon.com/AWSEC2/latest/UserGuide/AmazonEBS.html" TargetMode="External"/><Relationship Id="rId11" Type="http://schemas.openxmlformats.org/officeDocument/2006/relationships/hyperlink" Target="https://docs.aws.amazon.com/fsx" TargetMode="External"/><Relationship Id="rId5" Type="http://schemas.openxmlformats.org/officeDocument/2006/relationships/hyperlink" Target="https://docs.aws.amazon.com/AmazonS3/latest/user-guide/" TargetMode="External"/><Relationship Id="rId15" Type="http://schemas.openxmlformats.org/officeDocument/2006/relationships/hyperlink" Target="https://docs.aws.amazon.com/redshift/latest/dg/welcome.html" TargetMode="External"/><Relationship Id="rId10" Type="http://schemas.openxmlformats.org/officeDocument/2006/relationships/hyperlink" Target="https://docs.aws.amazon.com/efs/latest/ug/" TargetMode="External"/><Relationship Id="rId19" Type="http://schemas.openxmlformats.org/officeDocument/2006/relationships/hyperlink" Target="https://docs.aws.amazon.com/AWSCloudFormation/latest/UserGuide/stacks.html" TargetMode="External"/><Relationship Id="rId4" Type="http://schemas.openxmlformats.org/officeDocument/2006/relationships/hyperlink" Target="https://docs.aws.amazon.com/AWSEC2/latest/UserGuide/creating-an-ami-instance-store.html" TargetMode="External"/><Relationship Id="rId9" Type="http://schemas.openxmlformats.org/officeDocument/2006/relationships/hyperlink" Target="https://docs.aws.amazon.com/AmazonRDS/latest/AuroraUserGuide/" TargetMode="External"/><Relationship Id="rId14" Type="http://schemas.openxmlformats.org/officeDocument/2006/relationships/hyperlink" Target="https://docs.aws.amazon.com/neptune/latest/userguide/"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7FA66BE-D089-A2FB-E8EF-A4E6B5F1BCFD}"/>
              </a:ext>
            </a:extLst>
          </p:cNvPr>
          <p:cNvSpPr>
            <a:spLocks noGrp="1"/>
          </p:cNvSpPr>
          <p:nvPr>
            <p:ph type="ctrTitle"/>
          </p:nvPr>
        </p:nvSpPr>
        <p:spPr>
          <a:xfrm>
            <a:off x="1314824" y="735106"/>
            <a:ext cx="10053763" cy="2928470"/>
          </a:xfrm>
        </p:spPr>
        <p:txBody>
          <a:bodyPr anchor="b">
            <a:normAutofit/>
          </a:bodyPr>
          <a:lstStyle/>
          <a:p>
            <a:pPr algn="l"/>
            <a:r>
              <a:rPr lang="en-GB" sz="4800" b="0" i="0">
                <a:solidFill>
                  <a:srgbClr val="FFFFFF"/>
                </a:solidFill>
                <a:effectLst/>
                <a:latin typeface="AmazonEmberBold"/>
              </a:rPr>
              <a:t>AWS Backup</a:t>
            </a:r>
            <a:br>
              <a:rPr lang="en-GB" sz="4800" b="0" i="0">
                <a:solidFill>
                  <a:srgbClr val="FFFFFF"/>
                </a:solidFill>
                <a:effectLst/>
                <a:latin typeface="AmazonEmberBold"/>
              </a:rPr>
            </a:br>
            <a:endParaRPr lang="en-CH" sz="4800">
              <a:solidFill>
                <a:srgbClr val="FFFFFF"/>
              </a:solidFill>
            </a:endParaRPr>
          </a:p>
        </p:txBody>
      </p:sp>
      <p:sp>
        <p:nvSpPr>
          <p:cNvPr id="3" name="Subtitle 2">
            <a:extLst>
              <a:ext uri="{FF2B5EF4-FFF2-40B4-BE49-F238E27FC236}">
                <a16:creationId xmlns:a16="http://schemas.microsoft.com/office/drawing/2014/main" id="{6D70B9FC-C193-B992-2C7A-235EB16C3AE7}"/>
              </a:ext>
            </a:extLst>
          </p:cNvPr>
          <p:cNvSpPr>
            <a:spLocks noGrp="1"/>
          </p:cNvSpPr>
          <p:nvPr>
            <p:ph type="subTitle" idx="1"/>
          </p:nvPr>
        </p:nvSpPr>
        <p:spPr>
          <a:xfrm>
            <a:off x="1350682" y="4870824"/>
            <a:ext cx="10005951" cy="1458258"/>
          </a:xfrm>
        </p:spPr>
        <p:txBody>
          <a:bodyPr anchor="ctr">
            <a:normAutofit/>
          </a:bodyPr>
          <a:lstStyle/>
          <a:p>
            <a:pPr algn="l"/>
            <a:r>
              <a:rPr lang="en-GB" b="0" i="0" dirty="0">
                <a:effectLst/>
                <a:latin typeface="AmazonEmber"/>
              </a:rPr>
              <a:t>Centrally manage and automate data protection</a:t>
            </a:r>
            <a:endParaRPr lang="en-CH" dirty="0"/>
          </a:p>
        </p:txBody>
      </p:sp>
    </p:spTree>
    <p:extLst>
      <p:ext uri="{BB962C8B-B14F-4D97-AF65-F5344CB8AC3E}">
        <p14:creationId xmlns:p14="http://schemas.microsoft.com/office/powerpoint/2010/main" val="130901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0;          Diagram showing workflow of restoring and testing backups.&#10;        ">
            <a:extLst>
              <a:ext uri="{FF2B5EF4-FFF2-40B4-BE49-F238E27FC236}">
                <a16:creationId xmlns:a16="http://schemas.microsoft.com/office/drawing/2014/main" id="{F1867B61-7833-51C8-601D-FD00A2C636D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350" r="2082" b="1"/>
          <a:stretch/>
        </p:blipFill>
        <p:spPr bwMode="auto">
          <a:xfrm>
            <a:off x="4038599" y="10"/>
            <a:ext cx="8160026" cy="6875809"/>
          </a:xfrm>
          <a:prstGeom prst="rect">
            <a:avLst/>
          </a:prstGeom>
          <a:noFill/>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53BB9F-B824-D59E-4CFD-38DF8722331F}"/>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AWS Backup Architecture</a:t>
            </a:r>
          </a:p>
        </p:txBody>
      </p:sp>
    </p:spTree>
    <p:extLst>
      <p:ext uri="{BB962C8B-B14F-4D97-AF65-F5344CB8AC3E}">
        <p14:creationId xmlns:p14="http://schemas.microsoft.com/office/powerpoint/2010/main" val="386316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22E62-0B57-65FD-850C-1CD38ED5C27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AWS Backup</a:t>
            </a:r>
          </a:p>
        </p:txBody>
      </p:sp>
      <p:pic>
        <p:nvPicPr>
          <p:cNvPr id="1026" name="Picture 2" descr="Diagram demonstrates how AWS Backup protects data, from creating a backup plan to monitoring, restoring, and reporting.">
            <a:extLst>
              <a:ext uri="{FF2B5EF4-FFF2-40B4-BE49-F238E27FC236}">
                <a16:creationId xmlns:a16="http://schemas.microsoft.com/office/drawing/2014/main" id="{3C465B98-614E-B1D2-A8C1-E8C4D6BEB3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018466"/>
            <a:ext cx="10905066" cy="370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07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55833-9764-BC1C-4DB5-22989F1DDC36}"/>
              </a:ext>
            </a:extLst>
          </p:cNvPr>
          <p:cNvSpPr>
            <a:spLocks noGrp="1"/>
          </p:cNvSpPr>
          <p:nvPr>
            <p:ph type="title"/>
          </p:nvPr>
        </p:nvSpPr>
        <p:spPr>
          <a:xfrm>
            <a:off x="586478" y="1683756"/>
            <a:ext cx="3115265" cy="2396359"/>
          </a:xfrm>
        </p:spPr>
        <p:txBody>
          <a:bodyPr anchor="b">
            <a:normAutofit/>
          </a:bodyPr>
          <a:lstStyle/>
          <a:p>
            <a:pPr algn="r"/>
            <a:r>
              <a:rPr lang="en-CH" sz="4000">
                <a:solidFill>
                  <a:srgbClr val="FFFFFF"/>
                </a:solidFill>
              </a:rPr>
              <a:t>AWS Backup Overview</a:t>
            </a:r>
          </a:p>
        </p:txBody>
      </p:sp>
      <p:graphicFrame>
        <p:nvGraphicFramePr>
          <p:cNvPr id="34" name="Content Placeholder 2">
            <a:extLst>
              <a:ext uri="{FF2B5EF4-FFF2-40B4-BE49-F238E27FC236}">
                <a16:creationId xmlns:a16="http://schemas.microsoft.com/office/drawing/2014/main" id="{34C30E29-45E0-20F4-85AB-F5B605A9CBFB}"/>
              </a:ext>
            </a:extLst>
          </p:cNvPr>
          <p:cNvGraphicFramePr>
            <a:graphicFrameLocks noGrp="1"/>
          </p:cNvGraphicFramePr>
          <p:nvPr>
            <p:ph idx="1"/>
            <p:extLst>
              <p:ext uri="{D42A27DB-BD31-4B8C-83A1-F6EECF244321}">
                <p14:modId xmlns:p14="http://schemas.microsoft.com/office/powerpoint/2010/main" val="412186457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2651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3EB808-F1D6-CFD7-C8FB-915B88B26A33}"/>
              </a:ext>
            </a:extLst>
          </p:cNvPr>
          <p:cNvSpPr>
            <a:spLocks noGrp="1"/>
          </p:cNvSpPr>
          <p:nvPr>
            <p:ph type="title"/>
          </p:nvPr>
        </p:nvSpPr>
        <p:spPr>
          <a:xfrm>
            <a:off x="586478" y="1683756"/>
            <a:ext cx="3115265" cy="2396359"/>
          </a:xfrm>
        </p:spPr>
        <p:txBody>
          <a:bodyPr anchor="b">
            <a:normAutofit/>
          </a:bodyPr>
          <a:lstStyle/>
          <a:p>
            <a:pPr algn="ctr"/>
            <a:r>
              <a:rPr lang="en-CH" sz="4000" dirty="0">
                <a:solidFill>
                  <a:srgbClr val="FFFFFF"/>
                </a:solidFill>
              </a:rPr>
              <a:t>AWS Backup Supported AWS resources</a:t>
            </a:r>
          </a:p>
        </p:txBody>
      </p:sp>
      <p:graphicFrame>
        <p:nvGraphicFramePr>
          <p:cNvPr id="4" name="Content Placeholder 3">
            <a:extLst>
              <a:ext uri="{FF2B5EF4-FFF2-40B4-BE49-F238E27FC236}">
                <a16:creationId xmlns:a16="http://schemas.microsoft.com/office/drawing/2014/main" id="{926BF374-3E04-9A79-C4F2-6EE0B153ED5A}"/>
              </a:ext>
            </a:extLst>
          </p:cNvPr>
          <p:cNvGraphicFramePr>
            <a:graphicFrameLocks noGrp="1"/>
          </p:cNvGraphicFramePr>
          <p:nvPr>
            <p:ph idx="1"/>
            <p:extLst>
              <p:ext uri="{D42A27DB-BD31-4B8C-83A1-F6EECF244321}">
                <p14:modId xmlns:p14="http://schemas.microsoft.com/office/powerpoint/2010/main" val="3566023866"/>
              </p:ext>
            </p:extLst>
          </p:nvPr>
        </p:nvGraphicFramePr>
        <p:xfrm>
          <a:off x="4975162" y="750440"/>
          <a:ext cx="6526614" cy="5486277"/>
        </p:xfrm>
        <a:graphic>
          <a:graphicData uri="http://schemas.openxmlformats.org/drawingml/2006/table">
            <a:tbl>
              <a:tblPr firstRow="1" bandRow="1">
                <a:noFill/>
              </a:tblPr>
              <a:tblGrid>
                <a:gridCol w="3234271">
                  <a:extLst>
                    <a:ext uri="{9D8B030D-6E8A-4147-A177-3AD203B41FA5}">
                      <a16:colId xmlns:a16="http://schemas.microsoft.com/office/drawing/2014/main" val="3020524524"/>
                    </a:ext>
                  </a:extLst>
                </a:gridCol>
                <a:gridCol w="3292343">
                  <a:extLst>
                    <a:ext uri="{9D8B030D-6E8A-4147-A177-3AD203B41FA5}">
                      <a16:colId xmlns:a16="http://schemas.microsoft.com/office/drawing/2014/main" val="3581517787"/>
                    </a:ext>
                  </a:extLst>
                </a:gridCol>
              </a:tblGrid>
              <a:tr h="275576">
                <a:tc>
                  <a:txBody>
                    <a:bodyPr/>
                    <a:lstStyle/>
                    <a:p>
                      <a:pPr algn="l" fontAlgn="t" latinLnBrk="0"/>
                      <a:r>
                        <a:rPr lang="en-GB" sz="1400" b="0" cap="none" spc="60">
                          <a:solidFill>
                            <a:schemeClr val="bg1"/>
                          </a:solidFill>
                          <a:effectLst/>
                        </a:rPr>
                        <a:t>Supported resource</a:t>
                      </a:r>
                    </a:p>
                  </a:txBody>
                  <a:tcPr marL="72614" marR="72614" marT="63479" marB="17428"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t" latinLnBrk="0"/>
                      <a:r>
                        <a:rPr lang="en-GB" sz="1400" b="0" cap="none" spc="60">
                          <a:solidFill>
                            <a:schemeClr val="bg1"/>
                          </a:solidFill>
                          <a:effectLst/>
                        </a:rPr>
                        <a:t>Supported resource type</a:t>
                      </a:r>
                    </a:p>
                  </a:txBody>
                  <a:tcPr marL="72614" marR="72614" marT="63479" marB="17428"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599353664"/>
                  </a:ext>
                </a:extLst>
              </a:tr>
              <a:tr h="251512">
                <a:tc>
                  <a:txBody>
                    <a:bodyPr/>
                    <a:lstStyle/>
                    <a:p>
                      <a:pPr fontAlgn="t" latinLnBrk="0"/>
                      <a:r>
                        <a:rPr lang="en-GB" sz="1100" b="0" u="none" strike="noStrike" cap="none" spc="0">
                          <a:solidFill>
                            <a:schemeClr val="tx1"/>
                          </a:solidFill>
                          <a:effectLst/>
                          <a:hlinkClick r:id="rId3">
                            <a:extLst>
                              <a:ext uri="{A12FA001-AC4F-418D-AE19-62706E023703}">
                                <ahyp:hlinkClr xmlns:ahyp="http://schemas.microsoft.com/office/drawing/2018/hyperlinkcolor" val="tx"/>
                              </a:ext>
                            </a:extLst>
                          </a:hlinkClick>
                        </a:rPr>
                        <a:t>Amazon Elastic Compute Cloud (Amazon EC2)</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38100" cmpd="sng">
                      <a:noFill/>
                    </a:lnT>
                    <a:lnB w="12700" cap="flat" cmpd="sng" algn="ctr">
                      <a:noFill/>
                      <a:prstDash val="solid"/>
                    </a:lnB>
                    <a:noFill/>
                  </a:tcPr>
                </a:tc>
                <a:tc>
                  <a:txBody>
                    <a:bodyPr/>
                    <a:lstStyle/>
                    <a:p>
                      <a:pPr fontAlgn="t" latinLnBrk="0"/>
                      <a:r>
                        <a:rPr lang="en-GB" sz="1100" b="0" cap="none" spc="0">
                          <a:solidFill>
                            <a:schemeClr val="tx1"/>
                          </a:solidFill>
                          <a:effectLst/>
                        </a:rPr>
                        <a:t>Amazon EC2 instances (excluding </a:t>
                      </a:r>
                      <a:r>
                        <a:rPr lang="en-GB" sz="1100" b="0" u="none" strike="noStrike" cap="none" spc="0">
                          <a:solidFill>
                            <a:schemeClr val="tx1"/>
                          </a:solidFill>
                          <a:effectLst/>
                          <a:hlinkClick r:id="rId4">
                            <a:extLst>
                              <a:ext uri="{A12FA001-AC4F-418D-AE19-62706E023703}">
                                <ahyp:hlinkClr xmlns:ahyp="http://schemas.microsoft.com/office/drawing/2018/hyperlinkcolor" val="tx"/>
                              </a:ext>
                            </a:extLst>
                          </a:hlinkClick>
                        </a:rPr>
                        <a:t>store-backed AMIs</a:t>
                      </a:r>
                      <a:r>
                        <a:rPr lang="en-GB" sz="1100" b="0" cap="none" spc="0">
                          <a:solidFill>
                            <a:schemeClr val="tx1"/>
                          </a:solidFill>
                          <a:effectLst/>
                        </a:rPr>
                        <a:t>)</a:t>
                      </a:r>
                    </a:p>
                  </a:txBody>
                  <a:tcPr marL="72614" marR="72614" marT="63479" marB="14523">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703503675"/>
                  </a:ext>
                </a:extLst>
              </a:tr>
              <a:tr h="251512">
                <a:tc>
                  <a:txBody>
                    <a:bodyPr/>
                    <a:lstStyle/>
                    <a:p>
                      <a:pPr fontAlgn="t" latinLnBrk="0"/>
                      <a:r>
                        <a:rPr lang="en-GB" sz="1100" b="0" u="none" strike="noStrike" cap="none" spc="0">
                          <a:solidFill>
                            <a:schemeClr val="tx1"/>
                          </a:solidFill>
                          <a:effectLst/>
                          <a:hlinkClick r:id="rId5">
                            <a:extLst>
                              <a:ext uri="{A12FA001-AC4F-418D-AE19-62706E023703}">
                                <ahyp:hlinkClr xmlns:ahyp="http://schemas.microsoft.com/office/drawing/2018/hyperlinkcolor" val="tx"/>
                              </a:ext>
                            </a:extLst>
                          </a:hlinkClick>
                        </a:rPr>
                        <a:t>Amazon Simple Storage Service (Amazon S3)</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latinLnBrk="0"/>
                      <a:r>
                        <a:rPr lang="en-GB" sz="1100" b="0" cap="none" spc="0">
                          <a:solidFill>
                            <a:schemeClr val="tx1"/>
                          </a:solidFill>
                          <a:effectLst/>
                        </a:rPr>
                        <a:t>Amazon S3 data</a:t>
                      </a: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66185863"/>
                  </a:ext>
                </a:extLst>
              </a:tr>
              <a:tr h="251512">
                <a:tc>
                  <a:txBody>
                    <a:bodyPr/>
                    <a:lstStyle/>
                    <a:p>
                      <a:pPr fontAlgn="t" latinLnBrk="0"/>
                      <a:r>
                        <a:rPr lang="en-GB" sz="1100" b="0" u="none" strike="noStrike" cap="none" spc="0">
                          <a:solidFill>
                            <a:schemeClr val="tx1"/>
                          </a:solidFill>
                          <a:effectLst/>
                          <a:hlinkClick r:id="rId6">
                            <a:extLst>
                              <a:ext uri="{A12FA001-AC4F-418D-AE19-62706E023703}">
                                <ahyp:hlinkClr xmlns:ahyp="http://schemas.microsoft.com/office/drawing/2018/hyperlinkcolor" val="tx"/>
                              </a:ext>
                            </a:extLst>
                          </a:hlinkClick>
                        </a:rPr>
                        <a:t>Amazon Elastic Block Store (Amazon EBS)</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latinLnBrk="0"/>
                      <a:r>
                        <a:rPr lang="en-GB" sz="1100" b="0" cap="none" spc="0">
                          <a:solidFill>
                            <a:schemeClr val="tx1"/>
                          </a:solidFill>
                          <a:effectLst/>
                        </a:rPr>
                        <a:t>Amazon EBS volumes</a:t>
                      </a: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463474685"/>
                  </a:ext>
                </a:extLst>
              </a:tr>
              <a:tr h="251512">
                <a:tc>
                  <a:txBody>
                    <a:bodyPr/>
                    <a:lstStyle/>
                    <a:p>
                      <a:pPr fontAlgn="t" latinLnBrk="0"/>
                      <a:r>
                        <a:rPr lang="en-GB" sz="1100" b="0" u="none" strike="noStrike" cap="none" spc="0">
                          <a:solidFill>
                            <a:schemeClr val="tx1"/>
                          </a:solidFill>
                          <a:effectLst/>
                          <a:hlinkClick r:id="rId7">
                            <a:extLst>
                              <a:ext uri="{A12FA001-AC4F-418D-AE19-62706E023703}">
                                <ahyp:hlinkClr xmlns:ahyp="http://schemas.microsoft.com/office/drawing/2018/hyperlinkcolor" val="tx"/>
                              </a:ext>
                            </a:extLst>
                          </a:hlinkClick>
                        </a:rPr>
                        <a:t>Amazon DynamoDB</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latinLnBrk="0"/>
                      <a:r>
                        <a:rPr lang="en-GB" sz="1100" b="0" cap="none" spc="0">
                          <a:solidFill>
                            <a:schemeClr val="tx1"/>
                          </a:solidFill>
                          <a:effectLst/>
                        </a:rPr>
                        <a:t>Amazon DynamoDB tables</a:t>
                      </a: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687819015"/>
                  </a:ext>
                </a:extLst>
              </a:tr>
              <a:tr h="399630">
                <a:tc>
                  <a:txBody>
                    <a:bodyPr/>
                    <a:lstStyle/>
                    <a:p>
                      <a:pPr fontAlgn="t" latinLnBrk="0"/>
                      <a:r>
                        <a:rPr lang="en-GB" sz="1100" b="0" u="none" strike="noStrike" cap="none" spc="0">
                          <a:solidFill>
                            <a:schemeClr val="tx1"/>
                          </a:solidFill>
                          <a:effectLst/>
                          <a:hlinkClick r:id="rId8">
                            <a:extLst>
                              <a:ext uri="{A12FA001-AC4F-418D-AE19-62706E023703}">
                                <ahyp:hlinkClr xmlns:ahyp="http://schemas.microsoft.com/office/drawing/2018/hyperlinkcolor" val="tx"/>
                              </a:ext>
                            </a:extLst>
                          </a:hlinkClick>
                        </a:rPr>
                        <a:t>Amazon Relational Database Service (Amazon RDS)</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latinLnBrk="0"/>
                      <a:r>
                        <a:rPr lang="en-GB" sz="1100" b="0" cap="none" spc="0">
                          <a:solidFill>
                            <a:schemeClr val="tx1"/>
                          </a:solidFill>
                          <a:effectLst/>
                        </a:rPr>
                        <a:t>Amazon RDS database instances (including all database engines); Multi-Availability Zone clusters</a:t>
                      </a: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350120640"/>
                  </a:ext>
                </a:extLst>
              </a:tr>
              <a:tr h="251512">
                <a:tc>
                  <a:txBody>
                    <a:bodyPr/>
                    <a:lstStyle/>
                    <a:p>
                      <a:pPr fontAlgn="t" latinLnBrk="0"/>
                      <a:r>
                        <a:rPr lang="en-GB" sz="1100" b="0" u="none" strike="noStrike" cap="none" spc="0">
                          <a:solidFill>
                            <a:schemeClr val="tx1"/>
                          </a:solidFill>
                          <a:effectLst/>
                          <a:hlinkClick r:id="rId9">
                            <a:extLst>
                              <a:ext uri="{A12FA001-AC4F-418D-AE19-62706E023703}">
                                <ahyp:hlinkClr xmlns:ahyp="http://schemas.microsoft.com/office/drawing/2018/hyperlinkcolor" val="tx"/>
                              </a:ext>
                            </a:extLst>
                          </a:hlinkClick>
                        </a:rPr>
                        <a:t>Amazon Aurora</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latinLnBrk="0"/>
                      <a:r>
                        <a:rPr lang="en-GB" sz="1100" b="0" cap="none" spc="0">
                          <a:solidFill>
                            <a:schemeClr val="tx1"/>
                          </a:solidFill>
                          <a:effectLst/>
                        </a:rPr>
                        <a:t>Aurora clusters</a:t>
                      </a: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18585929"/>
                  </a:ext>
                </a:extLst>
              </a:tr>
              <a:tr h="251512">
                <a:tc>
                  <a:txBody>
                    <a:bodyPr/>
                    <a:lstStyle/>
                    <a:p>
                      <a:pPr fontAlgn="t" latinLnBrk="0"/>
                      <a:r>
                        <a:rPr lang="en-GB" sz="1100" b="0" u="none" strike="noStrike" cap="none" spc="0">
                          <a:solidFill>
                            <a:schemeClr val="tx1"/>
                          </a:solidFill>
                          <a:effectLst/>
                          <a:hlinkClick r:id="rId10">
                            <a:extLst>
                              <a:ext uri="{A12FA001-AC4F-418D-AE19-62706E023703}">
                                <ahyp:hlinkClr xmlns:ahyp="http://schemas.microsoft.com/office/drawing/2018/hyperlinkcolor" val="tx"/>
                              </a:ext>
                            </a:extLst>
                          </a:hlinkClick>
                        </a:rPr>
                        <a:t>Amazon Elastic File System (Amazon EFS)</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latinLnBrk="0"/>
                      <a:r>
                        <a:rPr lang="en-GB" sz="1100" b="0" cap="none" spc="0">
                          <a:solidFill>
                            <a:schemeClr val="tx1"/>
                          </a:solidFill>
                          <a:effectLst/>
                        </a:rPr>
                        <a:t>Amazon EFS file systems</a:t>
                      </a: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219253865"/>
                  </a:ext>
                </a:extLst>
              </a:tr>
              <a:tr h="251512">
                <a:tc>
                  <a:txBody>
                    <a:bodyPr/>
                    <a:lstStyle/>
                    <a:p>
                      <a:pPr fontAlgn="t" latinLnBrk="0"/>
                      <a:r>
                        <a:rPr lang="en-GB" sz="1100" b="0" u="none" strike="noStrike" cap="none" spc="0">
                          <a:solidFill>
                            <a:schemeClr val="tx1"/>
                          </a:solidFill>
                          <a:effectLst/>
                          <a:hlinkClick r:id="rId11">
                            <a:extLst>
                              <a:ext uri="{A12FA001-AC4F-418D-AE19-62706E023703}">
                                <ahyp:hlinkClr xmlns:ahyp="http://schemas.microsoft.com/office/drawing/2018/hyperlinkcolor" val="tx"/>
                              </a:ext>
                            </a:extLst>
                          </a:hlinkClick>
                        </a:rPr>
                        <a:t>FSx for Lustre</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latinLnBrk="0"/>
                      <a:r>
                        <a:rPr lang="en-GB" sz="1100" b="0" cap="none" spc="0">
                          <a:solidFill>
                            <a:schemeClr val="tx1"/>
                          </a:solidFill>
                          <a:effectLst/>
                        </a:rPr>
                        <a:t>FSx for Lustre file systems</a:t>
                      </a: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67304032"/>
                  </a:ext>
                </a:extLst>
              </a:tr>
              <a:tr h="251512">
                <a:tc>
                  <a:txBody>
                    <a:bodyPr/>
                    <a:lstStyle/>
                    <a:p>
                      <a:pPr fontAlgn="t" latinLnBrk="0"/>
                      <a:r>
                        <a:rPr lang="en-GB" sz="1100" b="0" u="none" strike="noStrike" cap="none" spc="0">
                          <a:solidFill>
                            <a:schemeClr val="tx1"/>
                          </a:solidFill>
                          <a:effectLst/>
                          <a:hlinkClick r:id="rId11">
                            <a:extLst>
                              <a:ext uri="{A12FA001-AC4F-418D-AE19-62706E023703}">
                                <ahyp:hlinkClr xmlns:ahyp="http://schemas.microsoft.com/office/drawing/2018/hyperlinkcolor" val="tx"/>
                              </a:ext>
                            </a:extLst>
                          </a:hlinkClick>
                        </a:rPr>
                        <a:t>FSx for Windows File Server</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latinLnBrk="0"/>
                      <a:r>
                        <a:rPr lang="en-GB" sz="1100" b="0" cap="none" spc="0">
                          <a:solidFill>
                            <a:schemeClr val="tx1"/>
                          </a:solidFill>
                          <a:effectLst/>
                        </a:rPr>
                        <a:t>FSx for Windows File Server file systems</a:t>
                      </a: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61210423"/>
                  </a:ext>
                </a:extLst>
              </a:tr>
              <a:tr h="251512">
                <a:tc>
                  <a:txBody>
                    <a:bodyPr/>
                    <a:lstStyle/>
                    <a:p>
                      <a:pPr fontAlgn="t" latinLnBrk="0"/>
                      <a:r>
                        <a:rPr lang="en-GB" sz="1100" b="0" u="none" strike="noStrike" cap="none" spc="0" dirty="0">
                          <a:solidFill>
                            <a:schemeClr val="tx1"/>
                          </a:solidFill>
                          <a:effectLst/>
                          <a:hlinkClick r:id="rId11">
                            <a:extLst>
                              <a:ext uri="{A12FA001-AC4F-418D-AE19-62706E023703}">
                                <ahyp:hlinkClr xmlns:ahyp="http://schemas.microsoft.com/office/drawing/2018/hyperlinkcolor" val="tx"/>
                              </a:ext>
                            </a:extLst>
                          </a:hlinkClick>
                        </a:rPr>
                        <a:t>Amazon FSx for NetApp ONTAP</a:t>
                      </a:r>
                      <a:endParaRPr lang="en-GB" sz="1100" b="0" cap="none" spc="0" dirty="0">
                        <a:solidFill>
                          <a:schemeClr val="tx1"/>
                        </a:solidFill>
                        <a:effectLst/>
                      </a:endParaRP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latinLnBrk="0"/>
                      <a:r>
                        <a:rPr lang="en-GB" sz="1100" b="0" cap="none" spc="0">
                          <a:solidFill>
                            <a:schemeClr val="tx1"/>
                          </a:solidFill>
                          <a:effectLst/>
                        </a:rPr>
                        <a:t>FSx for ONTAP file systems</a:t>
                      </a: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03728061"/>
                  </a:ext>
                </a:extLst>
              </a:tr>
              <a:tr h="251512">
                <a:tc>
                  <a:txBody>
                    <a:bodyPr/>
                    <a:lstStyle/>
                    <a:p>
                      <a:pPr fontAlgn="t" latinLnBrk="0"/>
                      <a:r>
                        <a:rPr lang="en-GB" sz="1100" b="0" u="none" strike="noStrike" cap="none" spc="0">
                          <a:solidFill>
                            <a:schemeClr val="tx1"/>
                          </a:solidFill>
                          <a:effectLst/>
                          <a:hlinkClick r:id="rId11">
                            <a:extLst>
                              <a:ext uri="{A12FA001-AC4F-418D-AE19-62706E023703}">
                                <ahyp:hlinkClr xmlns:ahyp="http://schemas.microsoft.com/office/drawing/2018/hyperlinkcolor" val="tx"/>
                              </a:ext>
                            </a:extLst>
                          </a:hlinkClick>
                        </a:rPr>
                        <a:t>Amazon FSx for OpenZFS</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latinLnBrk="0"/>
                      <a:r>
                        <a:rPr lang="en-GB" sz="1100" b="0" cap="none" spc="0">
                          <a:solidFill>
                            <a:schemeClr val="tx1"/>
                          </a:solidFill>
                          <a:effectLst/>
                        </a:rPr>
                        <a:t>FSx for OpenZFS file systems</a:t>
                      </a: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955812672"/>
                  </a:ext>
                </a:extLst>
              </a:tr>
              <a:tr h="251512">
                <a:tc>
                  <a:txBody>
                    <a:bodyPr/>
                    <a:lstStyle/>
                    <a:p>
                      <a:pPr fontAlgn="t" latinLnBrk="0"/>
                      <a:r>
                        <a:rPr lang="en-GB" sz="1100" b="0" u="none" strike="noStrike" cap="none" spc="0" dirty="0">
                          <a:solidFill>
                            <a:schemeClr val="tx1"/>
                          </a:solidFill>
                          <a:effectLst/>
                          <a:hlinkClick r:id="rId12">
                            <a:extLst>
                              <a:ext uri="{A12FA001-AC4F-418D-AE19-62706E023703}">
                                <ahyp:hlinkClr xmlns:ahyp="http://schemas.microsoft.com/office/drawing/2018/hyperlinkcolor" val="tx"/>
                              </a:ext>
                            </a:extLst>
                          </a:hlinkClick>
                        </a:rPr>
                        <a:t>AWS Storage Gateway (Volume Gateway)</a:t>
                      </a:r>
                      <a:endParaRPr lang="en-GB" sz="1100" b="0" cap="none" spc="0" dirty="0">
                        <a:solidFill>
                          <a:schemeClr val="tx1"/>
                        </a:solidFill>
                        <a:effectLst/>
                      </a:endParaRP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latinLnBrk="0"/>
                      <a:r>
                        <a:rPr lang="en-GB" sz="1100" b="0" cap="none" spc="0">
                          <a:solidFill>
                            <a:schemeClr val="tx1"/>
                          </a:solidFill>
                          <a:effectLst/>
                        </a:rPr>
                        <a:t>AWS Storage Gateway volumes</a:t>
                      </a: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27179735"/>
                  </a:ext>
                </a:extLst>
              </a:tr>
              <a:tr h="251512">
                <a:tc>
                  <a:txBody>
                    <a:bodyPr/>
                    <a:lstStyle/>
                    <a:p>
                      <a:pPr fontAlgn="t" latinLnBrk="0"/>
                      <a:r>
                        <a:rPr lang="en-GB" sz="1100" b="0" u="none" strike="noStrike" cap="none" spc="0">
                          <a:solidFill>
                            <a:schemeClr val="tx1"/>
                          </a:solidFill>
                          <a:effectLst/>
                          <a:hlinkClick r:id="rId13">
                            <a:extLst>
                              <a:ext uri="{A12FA001-AC4F-418D-AE19-62706E023703}">
                                <ahyp:hlinkClr xmlns:ahyp="http://schemas.microsoft.com/office/drawing/2018/hyperlinkcolor" val="tx"/>
                              </a:ext>
                            </a:extLst>
                          </a:hlinkClick>
                        </a:rPr>
                        <a:t>Amazon DocumentDB</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latinLnBrk="0"/>
                      <a:r>
                        <a:rPr lang="en-GB" sz="1100" b="0" cap="none" spc="0">
                          <a:solidFill>
                            <a:schemeClr val="tx1"/>
                          </a:solidFill>
                          <a:effectLst/>
                        </a:rPr>
                        <a:t>Amazon DocumentDB clusters</a:t>
                      </a: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625457751"/>
                  </a:ext>
                </a:extLst>
              </a:tr>
              <a:tr h="251512">
                <a:tc>
                  <a:txBody>
                    <a:bodyPr/>
                    <a:lstStyle/>
                    <a:p>
                      <a:pPr fontAlgn="t" latinLnBrk="0"/>
                      <a:r>
                        <a:rPr lang="en-GB" sz="1100" b="0" u="none" strike="noStrike" cap="none" spc="0">
                          <a:solidFill>
                            <a:schemeClr val="tx1"/>
                          </a:solidFill>
                          <a:effectLst/>
                          <a:hlinkClick r:id="rId14">
                            <a:extLst>
                              <a:ext uri="{A12FA001-AC4F-418D-AE19-62706E023703}">
                                <ahyp:hlinkClr xmlns:ahyp="http://schemas.microsoft.com/office/drawing/2018/hyperlinkcolor" val="tx"/>
                              </a:ext>
                            </a:extLst>
                          </a:hlinkClick>
                        </a:rPr>
                        <a:t>Amazon Neptune</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latinLnBrk="0"/>
                      <a:r>
                        <a:rPr lang="en-GB" sz="1100" b="0" cap="none" spc="0">
                          <a:solidFill>
                            <a:schemeClr val="tx1"/>
                          </a:solidFill>
                          <a:effectLst/>
                        </a:rPr>
                        <a:t>Amazon Neptune clusters</a:t>
                      </a: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21576144"/>
                  </a:ext>
                </a:extLst>
              </a:tr>
              <a:tr h="251512">
                <a:tc>
                  <a:txBody>
                    <a:bodyPr/>
                    <a:lstStyle/>
                    <a:p>
                      <a:pPr fontAlgn="t" latinLnBrk="0"/>
                      <a:r>
                        <a:rPr lang="en-GB" sz="1100" b="0" u="none" strike="noStrike" cap="none" spc="0">
                          <a:solidFill>
                            <a:schemeClr val="tx1"/>
                          </a:solidFill>
                          <a:effectLst/>
                          <a:hlinkClick r:id="rId15">
                            <a:extLst>
                              <a:ext uri="{A12FA001-AC4F-418D-AE19-62706E023703}">
                                <ahyp:hlinkClr xmlns:ahyp="http://schemas.microsoft.com/office/drawing/2018/hyperlinkcolor" val="tx"/>
                              </a:ext>
                            </a:extLst>
                          </a:hlinkClick>
                        </a:rPr>
                        <a:t>Amazon Redshift</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latinLnBrk="0"/>
                      <a:r>
                        <a:rPr lang="en-GB" sz="1100" b="0" cap="none" spc="0">
                          <a:solidFill>
                            <a:schemeClr val="tx1"/>
                          </a:solidFill>
                          <a:effectLst/>
                        </a:rPr>
                        <a:t>Amazon Redshift clusters</a:t>
                      </a: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781175840"/>
                  </a:ext>
                </a:extLst>
              </a:tr>
              <a:tr h="251512">
                <a:tc>
                  <a:txBody>
                    <a:bodyPr/>
                    <a:lstStyle/>
                    <a:p>
                      <a:pPr fontAlgn="t" latinLnBrk="0"/>
                      <a:r>
                        <a:rPr lang="en-GB" sz="1100" b="0" u="none" strike="noStrike" cap="none" spc="0">
                          <a:solidFill>
                            <a:schemeClr val="tx1"/>
                          </a:solidFill>
                          <a:effectLst/>
                          <a:hlinkClick r:id="rId16">
                            <a:extLst>
                              <a:ext uri="{A12FA001-AC4F-418D-AE19-62706E023703}">
                                <ahyp:hlinkClr xmlns:ahyp="http://schemas.microsoft.com/office/drawing/2018/hyperlinkcolor" val="tx"/>
                              </a:ext>
                            </a:extLst>
                          </a:hlinkClick>
                        </a:rPr>
                        <a:t>Amazon Timestream</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latinLnBrk="0"/>
                      <a:r>
                        <a:rPr lang="en-GB" sz="1100" b="0" cap="none" spc="0">
                          <a:solidFill>
                            <a:schemeClr val="tx1"/>
                          </a:solidFill>
                          <a:effectLst/>
                        </a:rPr>
                        <a:t>Amazon Timestream clusters</a:t>
                      </a: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41590244"/>
                  </a:ext>
                </a:extLst>
              </a:tr>
              <a:tr h="251512">
                <a:tc>
                  <a:txBody>
                    <a:bodyPr/>
                    <a:lstStyle/>
                    <a:p>
                      <a:pPr fontAlgn="t" latinLnBrk="0"/>
                      <a:r>
                        <a:rPr lang="en-GB" sz="1100" b="0" u="none" strike="noStrike" cap="none" spc="0">
                          <a:solidFill>
                            <a:schemeClr val="tx1"/>
                          </a:solidFill>
                          <a:effectLst/>
                          <a:hlinkClick r:id="rId17">
                            <a:extLst>
                              <a:ext uri="{A12FA001-AC4F-418D-AE19-62706E023703}">
                                <ahyp:hlinkClr xmlns:ahyp="http://schemas.microsoft.com/office/drawing/2018/hyperlinkcolor" val="tx"/>
                              </a:ext>
                            </a:extLst>
                          </a:hlinkClick>
                        </a:rPr>
                        <a:t>VMware Cloud™ on AWS</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latinLnBrk="0"/>
                      <a:r>
                        <a:rPr lang="en-GB" sz="1100" b="0" cap="none" spc="0">
                          <a:solidFill>
                            <a:schemeClr val="tx1"/>
                          </a:solidFill>
                          <a:effectLst/>
                        </a:rPr>
                        <a:t>VMware Cloud™ virtual machines on AWS</a:t>
                      </a: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414514902"/>
                  </a:ext>
                </a:extLst>
              </a:tr>
              <a:tr h="251512">
                <a:tc>
                  <a:txBody>
                    <a:bodyPr/>
                    <a:lstStyle/>
                    <a:p>
                      <a:pPr fontAlgn="t" latinLnBrk="0"/>
                      <a:r>
                        <a:rPr lang="en-GB" sz="1100" b="0" u="none" strike="noStrike" cap="none" spc="0">
                          <a:solidFill>
                            <a:schemeClr val="tx1"/>
                          </a:solidFill>
                          <a:effectLst/>
                          <a:hlinkClick r:id="rId18">
                            <a:extLst>
                              <a:ext uri="{A12FA001-AC4F-418D-AE19-62706E023703}">
                                <ahyp:hlinkClr xmlns:ahyp="http://schemas.microsoft.com/office/drawing/2018/hyperlinkcolor" val="tx"/>
                              </a:ext>
                            </a:extLst>
                          </a:hlinkClick>
                        </a:rPr>
                        <a:t>VMware Cloud™ on AWS Outposts</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latinLnBrk="0"/>
                      <a:r>
                        <a:rPr lang="en-GB" sz="1100" b="0" cap="none" spc="0">
                          <a:solidFill>
                            <a:schemeClr val="tx1"/>
                          </a:solidFill>
                          <a:effectLst/>
                        </a:rPr>
                        <a:t>VMware Cloud™ virtual machines on AWS Outposts</a:t>
                      </a: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44478468"/>
                  </a:ext>
                </a:extLst>
              </a:tr>
              <a:tr h="251512">
                <a:tc>
                  <a:txBody>
                    <a:bodyPr/>
                    <a:lstStyle/>
                    <a:p>
                      <a:pPr fontAlgn="t" latinLnBrk="0"/>
                      <a:r>
                        <a:rPr lang="en-GB" sz="1100" b="0" u="none" strike="noStrike" cap="none" spc="0">
                          <a:solidFill>
                            <a:schemeClr val="tx1"/>
                          </a:solidFill>
                          <a:effectLst/>
                          <a:hlinkClick r:id="rId19">
                            <a:extLst>
                              <a:ext uri="{A12FA001-AC4F-418D-AE19-62706E023703}">
                                <ahyp:hlinkClr xmlns:ahyp="http://schemas.microsoft.com/office/drawing/2018/hyperlinkcolor" val="tx"/>
                              </a:ext>
                            </a:extLst>
                          </a:hlinkClick>
                        </a:rPr>
                        <a:t>AWS CloudFormation</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latinLnBrk="0"/>
                      <a:r>
                        <a:rPr lang="en-GB" sz="1100" b="0" cap="none" spc="0">
                          <a:solidFill>
                            <a:schemeClr val="tx1"/>
                          </a:solidFill>
                          <a:effectLst/>
                        </a:rPr>
                        <a:t>AWS CloudFormation stacks</a:t>
                      </a:r>
                    </a:p>
                  </a:txBody>
                  <a:tcPr marL="72614" marR="72614" marT="63479" marB="14523">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199044770"/>
                  </a:ext>
                </a:extLst>
              </a:tr>
              <a:tr h="251512">
                <a:tc>
                  <a:txBody>
                    <a:bodyPr/>
                    <a:lstStyle/>
                    <a:p>
                      <a:pPr fontAlgn="t" latinLnBrk="0"/>
                      <a:r>
                        <a:rPr lang="en-GB" sz="1100" b="0" u="none" strike="noStrike" cap="none" spc="0">
                          <a:solidFill>
                            <a:schemeClr val="tx1"/>
                          </a:solidFill>
                          <a:effectLst/>
                          <a:hlinkClick r:id="rId20">
                            <a:extLst>
                              <a:ext uri="{A12FA001-AC4F-418D-AE19-62706E023703}">
                                <ahyp:hlinkClr xmlns:ahyp="http://schemas.microsoft.com/office/drawing/2018/hyperlinkcolor" val="tx"/>
                              </a:ext>
                            </a:extLst>
                          </a:hlinkClick>
                        </a:rPr>
                        <a:t>SAP HANA databases</a:t>
                      </a:r>
                      <a:endParaRPr lang="en-GB" sz="1100" b="0" cap="none" spc="0">
                        <a:solidFill>
                          <a:schemeClr val="tx1"/>
                        </a:solidFill>
                        <a:effectLst/>
                      </a:endParaRP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latinLnBrk="0"/>
                      <a:r>
                        <a:rPr lang="en-GB" sz="1100" b="0" cap="none" spc="0" dirty="0">
                          <a:solidFill>
                            <a:schemeClr val="tx1"/>
                          </a:solidFill>
                          <a:effectLst/>
                        </a:rPr>
                        <a:t>SAP HANA databases on Amazon EC2 instances</a:t>
                      </a:r>
                    </a:p>
                  </a:txBody>
                  <a:tcPr marL="72614" marR="72614" marT="63479" marB="1452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50357530"/>
                  </a:ext>
                </a:extLst>
              </a:tr>
            </a:tbl>
          </a:graphicData>
        </a:graphic>
      </p:graphicFrame>
    </p:spTree>
    <p:extLst>
      <p:ext uri="{BB962C8B-B14F-4D97-AF65-F5344CB8AC3E}">
        <p14:creationId xmlns:p14="http://schemas.microsoft.com/office/powerpoint/2010/main" val="288713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AF4732-6B7A-BCEE-2042-C631FFF3D511}"/>
              </a:ext>
            </a:extLst>
          </p:cNvPr>
          <p:cNvSpPr>
            <a:spLocks noGrp="1"/>
          </p:cNvSpPr>
          <p:nvPr>
            <p:ph type="title"/>
          </p:nvPr>
        </p:nvSpPr>
        <p:spPr>
          <a:xfrm>
            <a:off x="586478" y="1683756"/>
            <a:ext cx="3115265" cy="2396359"/>
          </a:xfrm>
        </p:spPr>
        <p:txBody>
          <a:bodyPr anchor="b">
            <a:normAutofit/>
          </a:bodyPr>
          <a:lstStyle/>
          <a:p>
            <a:pPr algn="r"/>
            <a:r>
              <a:rPr lang="en-GB" sz="4000" dirty="0">
                <a:solidFill>
                  <a:srgbClr val="FFFFFF"/>
                </a:solidFill>
              </a:rPr>
              <a:t>AWS Backup Vault Lock</a:t>
            </a:r>
            <a:endParaRPr lang="en-CH" sz="4000" dirty="0">
              <a:solidFill>
                <a:srgbClr val="FFFFFF"/>
              </a:solidFill>
            </a:endParaRPr>
          </a:p>
        </p:txBody>
      </p:sp>
      <p:graphicFrame>
        <p:nvGraphicFramePr>
          <p:cNvPr id="5" name="Content Placeholder 2">
            <a:extLst>
              <a:ext uri="{FF2B5EF4-FFF2-40B4-BE49-F238E27FC236}">
                <a16:creationId xmlns:a16="http://schemas.microsoft.com/office/drawing/2014/main" id="{0B236BA3-8C39-C050-6397-9CC4EBDB2B61}"/>
              </a:ext>
            </a:extLst>
          </p:cNvPr>
          <p:cNvGraphicFramePr>
            <a:graphicFrameLocks noGrp="1"/>
          </p:cNvGraphicFramePr>
          <p:nvPr>
            <p:ph idx="1"/>
            <p:extLst>
              <p:ext uri="{D42A27DB-BD31-4B8C-83A1-F6EECF244321}">
                <p14:modId xmlns:p14="http://schemas.microsoft.com/office/powerpoint/2010/main" val="122468286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08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4" name="Rectangle 308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C8F43-6939-12B5-9BCC-7C136A7F32B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AWS Backup Vault Lock</a:t>
            </a:r>
          </a:p>
        </p:txBody>
      </p:sp>
      <p:sp>
        <p:nvSpPr>
          <p:cNvPr id="308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Give Backup Vault a Name">
            <a:extLst>
              <a:ext uri="{FF2B5EF4-FFF2-40B4-BE49-F238E27FC236}">
                <a16:creationId xmlns:a16="http://schemas.microsoft.com/office/drawing/2014/main" id="{78C31B44-7E63-D0C4-3BA2-208770F03E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3915" y="2069609"/>
            <a:ext cx="4408337" cy="433119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Under the My account section, select Backup Vaults. Then, select Create Backup vault">
            <a:extLst>
              <a:ext uri="{FF2B5EF4-FFF2-40B4-BE49-F238E27FC236}">
                <a16:creationId xmlns:a16="http://schemas.microsoft.com/office/drawing/2014/main" id="{BB06C9DB-B5D2-4547-4714-36686741A2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65138" y="3429000"/>
            <a:ext cx="6679620" cy="175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42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DA2B-AEC2-C20C-6123-239025FF8094}"/>
              </a:ext>
            </a:extLst>
          </p:cNvPr>
          <p:cNvSpPr>
            <a:spLocks noGrp="1"/>
          </p:cNvSpPr>
          <p:nvPr>
            <p:ph type="title"/>
          </p:nvPr>
        </p:nvSpPr>
        <p:spPr/>
        <p:txBody>
          <a:bodyPr/>
          <a:lstStyle/>
          <a:p>
            <a:r>
              <a:rPr lang="en-CH" dirty="0"/>
              <a:t>AWS Backup Valut lock modes</a:t>
            </a:r>
          </a:p>
        </p:txBody>
      </p:sp>
      <p:sp>
        <p:nvSpPr>
          <p:cNvPr id="3" name="Content Placeholder 2">
            <a:extLst>
              <a:ext uri="{FF2B5EF4-FFF2-40B4-BE49-F238E27FC236}">
                <a16:creationId xmlns:a16="http://schemas.microsoft.com/office/drawing/2014/main" id="{BD496707-D8A6-DBEE-474A-C826637AA58A}"/>
              </a:ext>
            </a:extLst>
          </p:cNvPr>
          <p:cNvSpPr>
            <a:spLocks noGrp="1"/>
          </p:cNvSpPr>
          <p:nvPr>
            <p:ph idx="1"/>
          </p:nvPr>
        </p:nvSpPr>
        <p:spPr/>
        <p:txBody>
          <a:bodyPr>
            <a:normAutofit fontScale="77500" lnSpcReduction="20000"/>
          </a:bodyPr>
          <a:lstStyle/>
          <a:p>
            <a:pPr algn="l"/>
            <a:r>
              <a:rPr lang="en-GB" b="1" i="0" dirty="0">
                <a:solidFill>
                  <a:srgbClr val="16191F"/>
                </a:solidFill>
                <a:effectLst/>
                <a:latin typeface="Amazon Ember"/>
              </a:rPr>
              <a:t>Governance mode</a:t>
            </a:r>
            <a:endParaRPr lang="en-GB" dirty="0">
              <a:solidFill>
                <a:srgbClr val="16191F"/>
              </a:solidFill>
              <a:latin typeface="Amazon Ember"/>
            </a:endParaRPr>
          </a:p>
          <a:p>
            <a:pPr lvl="1"/>
            <a:r>
              <a:rPr lang="en-GB" b="1" i="0" dirty="0">
                <a:solidFill>
                  <a:srgbClr val="16191F"/>
                </a:solidFill>
                <a:effectLst/>
                <a:highlight>
                  <a:srgbClr val="FFFF00"/>
                </a:highlight>
                <a:latin typeface="Amazon Ember"/>
              </a:rPr>
              <a:t>Governance mode </a:t>
            </a:r>
            <a:r>
              <a:rPr lang="en-GB" b="0" i="0" dirty="0">
                <a:solidFill>
                  <a:srgbClr val="16191F"/>
                </a:solidFill>
                <a:effectLst/>
                <a:latin typeface="Amazon Ember"/>
              </a:rPr>
              <a:t>is intended to allow a vault to be managed only by users with sufficient IAM privileges. </a:t>
            </a:r>
          </a:p>
          <a:p>
            <a:pPr lvl="1"/>
            <a:r>
              <a:rPr lang="en-GB" b="0" i="0" dirty="0">
                <a:solidFill>
                  <a:srgbClr val="16191F"/>
                </a:solidFill>
                <a:effectLst/>
                <a:latin typeface="Amazon Ember"/>
              </a:rPr>
              <a:t>Governance mode helps an organization meet governance requirements, ensuring only designated personnel can make changes to a backup vault. </a:t>
            </a:r>
          </a:p>
          <a:p>
            <a:r>
              <a:rPr lang="en-GB" b="1" i="0" dirty="0">
                <a:solidFill>
                  <a:srgbClr val="16191F"/>
                </a:solidFill>
                <a:effectLst/>
                <a:latin typeface="Amazon Ember"/>
              </a:rPr>
              <a:t>Compliance mode</a:t>
            </a:r>
            <a:endParaRPr lang="en-GB" b="0" i="0" dirty="0">
              <a:solidFill>
                <a:srgbClr val="16191F"/>
              </a:solidFill>
              <a:effectLst/>
              <a:latin typeface="Amazon Ember"/>
            </a:endParaRPr>
          </a:p>
          <a:p>
            <a:pPr lvl="1"/>
            <a:r>
              <a:rPr lang="en-GB" b="0" i="0" dirty="0">
                <a:solidFill>
                  <a:srgbClr val="16191F"/>
                </a:solidFill>
                <a:effectLst/>
                <a:latin typeface="Amazon Ember"/>
              </a:rPr>
              <a:t>Compliance mode is intended for backup vaults in which the vault (and by extension, its contents) is expected to never be deleted or altered until the data retention period is complete.</a:t>
            </a:r>
          </a:p>
          <a:p>
            <a:pPr lvl="1"/>
            <a:r>
              <a:rPr lang="en-GB" b="0" i="0" dirty="0">
                <a:solidFill>
                  <a:srgbClr val="16191F"/>
                </a:solidFill>
                <a:effectLst/>
                <a:highlight>
                  <a:srgbClr val="FFFF00"/>
                </a:highlight>
                <a:latin typeface="Amazon Ember"/>
              </a:rPr>
              <a:t>Once a vault in compliance mode is locked, it is </a:t>
            </a:r>
            <a:r>
              <a:rPr lang="en-GB" b="1" i="0" dirty="0">
                <a:solidFill>
                  <a:srgbClr val="16191F"/>
                </a:solidFill>
                <a:effectLst/>
                <a:highlight>
                  <a:srgbClr val="FFFF00"/>
                </a:highlight>
                <a:latin typeface="Amazon Ember"/>
              </a:rPr>
              <a:t>immutable</a:t>
            </a:r>
            <a:r>
              <a:rPr lang="en-GB" b="0" i="0" dirty="0">
                <a:solidFill>
                  <a:srgbClr val="16191F"/>
                </a:solidFill>
                <a:effectLst/>
                <a:highlight>
                  <a:srgbClr val="FFFF00"/>
                </a:highlight>
                <a:latin typeface="Amazon Ember"/>
              </a:rPr>
              <a:t>, meaning the lock </a:t>
            </a:r>
            <a:r>
              <a:rPr lang="en-GB" b="0" i="1" dirty="0">
                <a:solidFill>
                  <a:srgbClr val="16191F"/>
                </a:solidFill>
                <a:effectLst/>
                <a:highlight>
                  <a:srgbClr val="FFFF00"/>
                </a:highlight>
                <a:latin typeface="Amazon Ember"/>
              </a:rPr>
              <a:t>cannot be removed</a:t>
            </a:r>
            <a:r>
              <a:rPr lang="en-GB" b="0" i="0" dirty="0">
                <a:solidFill>
                  <a:srgbClr val="16191F"/>
                </a:solidFill>
                <a:effectLst/>
                <a:highlight>
                  <a:srgbClr val="FFFF00"/>
                </a:highlight>
                <a:latin typeface="Amazon Ember"/>
              </a:rPr>
              <a:t>.</a:t>
            </a:r>
          </a:p>
          <a:p>
            <a:pPr algn="l"/>
            <a:r>
              <a:rPr lang="en-GB" b="0" i="0" dirty="0">
                <a:solidFill>
                  <a:srgbClr val="16191F"/>
                </a:solidFill>
                <a:effectLst/>
                <a:latin typeface="Amazon Ember"/>
              </a:rPr>
              <a:t>A vault locked in Governance mode can be managed or deleted by users who have the appropriate IAM permissions.</a:t>
            </a:r>
          </a:p>
          <a:p>
            <a:pPr algn="l"/>
            <a:r>
              <a:rPr lang="en-GB" b="0" i="0" dirty="0">
                <a:solidFill>
                  <a:srgbClr val="16191F"/>
                </a:solidFill>
                <a:effectLst/>
                <a:latin typeface="Amazon Ember"/>
              </a:rPr>
              <a:t>A vault lock in Compliance mode cannot be altered or deleted by any user or by AWS. A vault lock in compliance mode has a grace time period you set before it locks and becomes immutable.</a:t>
            </a:r>
          </a:p>
        </p:txBody>
      </p:sp>
    </p:spTree>
    <p:extLst>
      <p:ext uri="{BB962C8B-B14F-4D97-AF65-F5344CB8AC3E}">
        <p14:creationId xmlns:p14="http://schemas.microsoft.com/office/powerpoint/2010/main" val="309324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7697-A413-1F37-B463-6E50FF32BD34}"/>
              </a:ext>
            </a:extLst>
          </p:cNvPr>
          <p:cNvSpPr>
            <a:spLocks noGrp="1"/>
          </p:cNvSpPr>
          <p:nvPr>
            <p:ph type="title"/>
          </p:nvPr>
        </p:nvSpPr>
        <p:spPr/>
        <p:txBody>
          <a:bodyPr>
            <a:normAutofit/>
          </a:bodyPr>
          <a:lstStyle/>
          <a:p>
            <a:r>
              <a:rPr lang="en-US" sz="3200" dirty="0"/>
              <a:t>AWS Backup Vault </a:t>
            </a:r>
            <a:r>
              <a:rPr lang="en-GB" sz="3200" b="1" i="0" dirty="0">
                <a:solidFill>
                  <a:srgbClr val="16191F"/>
                </a:solidFill>
                <a:effectLst/>
                <a:latin typeface="Amazon Ember"/>
              </a:rPr>
              <a:t>Lock a backup vault programmatically</a:t>
            </a:r>
            <a:endParaRPr lang="en-CH" sz="3200" dirty="0"/>
          </a:p>
        </p:txBody>
      </p:sp>
      <p:sp>
        <p:nvSpPr>
          <p:cNvPr id="3" name="Content Placeholder 2">
            <a:extLst>
              <a:ext uri="{FF2B5EF4-FFF2-40B4-BE49-F238E27FC236}">
                <a16:creationId xmlns:a16="http://schemas.microsoft.com/office/drawing/2014/main" id="{CF0DD299-8AD4-5C24-40C7-00D4A0C45A2E}"/>
              </a:ext>
            </a:extLst>
          </p:cNvPr>
          <p:cNvSpPr>
            <a:spLocks noGrp="1"/>
          </p:cNvSpPr>
          <p:nvPr>
            <p:ph idx="1"/>
          </p:nvPr>
        </p:nvSpPr>
        <p:spPr/>
        <p:txBody>
          <a:bodyPr/>
          <a:lstStyle/>
          <a:p>
            <a:r>
              <a:rPr lang="en-CH" dirty="0"/>
              <a:t>Compiance mode:</a:t>
            </a:r>
          </a:p>
          <a:p>
            <a:pPr lvl="1"/>
            <a:r>
              <a:rPr lang="en-GB" dirty="0" err="1"/>
              <a:t>aws</a:t>
            </a:r>
            <a:r>
              <a:rPr lang="en-GB" dirty="0"/>
              <a:t> backup put-backup-vault-lock-configuration \ --backup-vault-name </a:t>
            </a:r>
            <a:r>
              <a:rPr lang="en-GB" dirty="0" err="1"/>
              <a:t>my_vault_to_lock</a:t>
            </a:r>
            <a:r>
              <a:rPr lang="en-GB" dirty="0"/>
              <a:t> \ --changeable-for-days 3 \ --min-retention-days 7 \ --max-retention-days 30</a:t>
            </a:r>
          </a:p>
          <a:p>
            <a:r>
              <a:rPr lang="en-GB" dirty="0">
                <a:solidFill>
                  <a:srgbClr val="16191F"/>
                </a:solidFill>
                <a:latin typeface="Amazon Ember"/>
              </a:rPr>
              <a:t>G</a:t>
            </a:r>
            <a:r>
              <a:rPr lang="en-GB" b="0" i="0" dirty="0">
                <a:solidFill>
                  <a:srgbClr val="16191F"/>
                </a:solidFill>
                <a:effectLst/>
                <a:latin typeface="Amazon Ember"/>
              </a:rPr>
              <a:t>overnance mode</a:t>
            </a:r>
          </a:p>
          <a:p>
            <a:pPr lvl="1"/>
            <a:r>
              <a:rPr lang="en-GB" dirty="0" err="1"/>
              <a:t>aws</a:t>
            </a:r>
            <a:r>
              <a:rPr lang="en-GB" dirty="0"/>
              <a:t> backup put-backup-vault-lock-configuration \ --backup-vault-name </a:t>
            </a:r>
            <a:r>
              <a:rPr lang="en-GB" dirty="0" err="1"/>
              <a:t>my_vault_to_lock</a:t>
            </a:r>
            <a:r>
              <a:rPr lang="en-GB" dirty="0"/>
              <a:t> \ --min-retention-days 7 \ --max-retention-days 30</a:t>
            </a:r>
            <a:endParaRPr lang="en-CH" dirty="0"/>
          </a:p>
        </p:txBody>
      </p:sp>
    </p:spTree>
    <p:extLst>
      <p:ext uri="{BB962C8B-B14F-4D97-AF65-F5344CB8AC3E}">
        <p14:creationId xmlns:p14="http://schemas.microsoft.com/office/powerpoint/2010/main" val="368958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52A0A-FDC8-B979-C94D-C6DFCAAE5869}"/>
              </a:ext>
            </a:extLst>
          </p:cNvPr>
          <p:cNvSpPr>
            <a:spLocks noGrp="1"/>
          </p:cNvSpPr>
          <p:nvPr>
            <p:ph type="title"/>
          </p:nvPr>
        </p:nvSpPr>
        <p:spPr>
          <a:xfrm>
            <a:off x="1371599" y="294538"/>
            <a:ext cx="9895951" cy="1033669"/>
          </a:xfrm>
        </p:spPr>
        <p:txBody>
          <a:bodyPr>
            <a:normAutofit/>
          </a:bodyPr>
          <a:lstStyle/>
          <a:p>
            <a:r>
              <a:rPr lang="en-CH" sz="4000">
                <a:solidFill>
                  <a:srgbClr val="FFFFFF"/>
                </a:solidFill>
              </a:rPr>
              <a:t>AWS Backup Use Cases</a:t>
            </a:r>
          </a:p>
        </p:txBody>
      </p:sp>
      <p:sp>
        <p:nvSpPr>
          <p:cNvPr id="3" name="Content Placeholder 2">
            <a:extLst>
              <a:ext uri="{FF2B5EF4-FFF2-40B4-BE49-F238E27FC236}">
                <a16:creationId xmlns:a16="http://schemas.microsoft.com/office/drawing/2014/main" id="{4E7351C1-69FF-6812-F3B8-73016B79CC20}"/>
              </a:ext>
            </a:extLst>
          </p:cNvPr>
          <p:cNvSpPr>
            <a:spLocks noGrp="1"/>
          </p:cNvSpPr>
          <p:nvPr>
            <p:ph idx="1"/>
          </p:nvPr>
        </p:nvSpPr>
        <p:spPr>
          <a:xfrm>
            <a:off x="1371599" y="2318197"/>
            <a:ext cx="9724031" cy="3683358"/>
          </a:xfrm>
        </p:spPr>
        <p:txBody>
          <a:bodyPr anchor="ctr">
            <a:normAutofit/>
          </a:bodyPr>
          <a:lstStyle/>
          <a:p>
            <a:pPr>
              <a:buFont typeface="+mj-lt"/>
              <a:buAutoNum type="arabicPeriod"/>
            </a:pPr>
            <a:r>
              <a:rPr lang="en-GB" sz="1400" b="1" i="0" dirty="0">
                <a:effectLst/>
                <a:latin typeface="Söhne"/>
              </a:rPr>
              <a:t>Healthcare Data Compliance</a:t>
            </a:r>
            <a:r>
              <a:rPr lang="en-GB" sz="1400" b="0" i="0" dirty="0">
                <a:effectLst/>
                <a:latin typeface="Söhne"/>
              </a:rPr>
              <a:t>: Healthcare institutions can use AWS Backup to create automated backup routines that adhere to regulatory requirements, ensuring the integrity and availability of sensitive healthcare data while facilitating compliance with laws like HIPAA.</a:t>
            </a:r>
          </a:p>
          <a:p>
            <a:pPr>
              <a:buFont typeface="+mj-lt"/>
              <a:buAutoNum type="arabicPeriod"/>
            </a:pPr>
            <a:r>
              <a:rPr lang="en-GB" sz="1400" b="1" i="0" dirty="0">
                <a:effectLst/>
                <a:latin typeface="Söhne"/>
              </a:rPr>
              <a:t>Enterprise Database Backup</a:t>
            </a:r>
            <a:r>
              <a:rPr lang="en-GB" sz="1400" b="0" i="0" dirty="0">
                <a:effectLst/>
                <a:latin typeface="Söhne"/>
              </a:rPr>
              <a:t>: Large enterprises can utilize AWS Backup to automate the backup of their extensive databases, ensuring data consistency and reducing the operational burden of database backups, while adding a layer of security through encryption and monitoring features.</a:t>
            </a:r>
          </a:p>
          <a:p>
            <a:pPr>
              <a:buFont typeface="+mj-lt"/>
              <a:buAutoNum type="arabicPeriod"/>
            </a:pPr>
            <a:r>
              <a:rPr lang="en-GB" sz="1400" b="1" i="0" dirty="0">
                <a:effectLst/>
                <a:latin typeface="Söhne"/>
              </a:rPr>
              <a:t>Educational Institutions Resource Backup</a:t>
            </a:r>
            <a:r>
              <a:rPr lang="en-GB" sz="1400" b="0" i="0" dirty="0">
                <a:effectLst/>
                <a:latin typeface="Söhne"/>
              </a:rPr>
              <a:t>: Educational institutions can leverage AWS Backup to safeguard their digital resources, including learning materials and student records, thus ensuring the accessibility and safety of educational data, while benefiting from cost-effective and centralized backup solutions.</a:t>
            </a:r>
          </a:p>
          <a:p>
            <a:pPr>
              <a:buFont typeface="+mj-lt"/>
              <a:buAutoNum type="arabicPeriod"/>
            </a:pPr>
            <a:r>
              <a:rPr lang="en-GB" sz="1400" b="1" i="0" dirty="0">
                <a:effectLst/>
                <a:latin typeface="Söhne"/>
              </a:rPr>
              <a:t>Financial Services Data Retention</a:t>
            </a:r>
            <a:r>
              <a:rPr lang="en-GB" sz="1400" b="0" i="0" dirty="0">
                <a:effectLst/>
                <a:latin typeface="Söhne"/>
              </a:rPr>
              <a:t>: Financial service companies can deploy AWS Backup to meet stringent data retention requirements, creating a reliable and secure backup solution that helps in safeguarding critical financial data and facilitating rapid recovery in the event of data loss.</a:t>
            </a:r>
          </a:p>
          <a:p>
            <a:pPr>
              <a:buFont typeface="+mj-lt"/>
              <a:buAutoNum type="arabicPeriod"/>
            </a:pPr>
            <a:r>
              <a:rPr lang="en-GB" sz="1400" b="1" i="0" dirty="0">
                <a:effectLst/>
                <a:latin typeface="Söhne"/>
              </a:rPr>
              <a:t>E-commerce Transaction Records Backup</a:t>
            </a:r>
            <a:r>
              <a:rPr lang="en-GB" sz="1400" b="0" i="0" dirty="0">
                <a:effectLst/>
                <a:latin typeface="Söhne"/>
              </a:rPr>
              <a:t>: E-commerce platforms can use AWS Backup to routinely back up transaction records and customer data, enhancing data security through encryption and providing a scalable solution to manage increasing volumes of transaction data as the business grows.</a:t>
            </a:r>
          </a:p>
        </p:txBody>
      </p:sp>
    </p:spTree>
    <p:extLst>
      <p:ext uri="{BB962C8B-B14F-4D97-AF65-F5344CB8AC3E}">
        <p14:creationId xmlns:p14="http://schemas.microsoft.com/office/powerpoint/2010/main" val="1345592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942</Words>
  <Application>Microsoft Macintosh PowerPoint</Application>
  <PresentationFormat>Widescreen</PresentationFormat>
  <Paragraphs>85</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Amazon Ember</vt:lpstr>
      <vt:lpstr>AmazonEmber</vt:lpstr>
      <vt:lpstr>AmazonEmberBold</vt:lpstr>
      <vt:lpstr>Arial</vt:lpstr>
      <vt:lpstr>Calibri</vt:lpstr>
      <vt:lpstr>Calibri Light</vt:lpstr>
      <vt:lpstr>Söhne</vt:lpstr>
      <vt:lpstr>Office Theme</vt:lpstr>
      <vt:lpstr>AWS Backup </vt:lpstr>
      <vt:lpstr>AWS Backup</vt:lpstr>
      <vt:lpstr>AWS Backup Overview</vt:lpstr>
      <vt:lpstr>AWS Backup Supported AWS resources</vt:lpstr>
      <vt:lpstr>AWS Backup Vault Lock</vt:lpstr>
      <vt:lpstr>AWS Backup Vault Lock</vt:lpstr>
      <vt:lpstr>AWS Backup Valut lock modes</vt:lpstr>
      <vt:lpstr>AWS Backup Vault Lock a backup vault programmatically</vt:lpstr>
      <vt:lpstr>AWS Backup Use Cases</vt:lpstr>
      <vt:lpstr>AWS Backup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8</cp:revision>
  <dcterms:created xsi:type="dcterms:W3CDTF">2023-08-06T12:53:09Z</dcterms:created>
  <dcterms:modified xsi:type="dcterms:W3CDTF">2023-09-09T14:46:33Z</dcterms:modified>
</cp:coreProperties>
</file>