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60" r:id="rId4"/>
    <p:sldId id="261" r:id="rId5"/>
    <p:sldId id="262" r:id="rId6"/>
    <p:sldId id="259" r:id="rId7"/>
    <p:sldId id="263" r:id="rId8"/>
    <p:sldId id="258" r:id="rId9"/>
    <p:sldId id="264" r:id="rId10"/>
    <p:sldId id="265" r:id="rId11"/>
    <p:sldId id="266" r:id="rId12"/>
    <p:sldId id="268" r:id="rId13"/>
    <p:sldId id="270" r:id="rId14"/>
    <p:sldId id="271" r:id="rId15"/>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43"/>
    <p:restoredTop sz="94694"/>
  </p:normalViewPr>
  <p:slideViewPr>
    <p:cSldViewPr snapToGrid="0">
      <p:cViewPr varScale="1">
        <p:scale>
          <a:sx n="121" d="100"/>
          <a:sy n="121" d="100"/>
        </p:scale>
        <p:origin x="8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180504-616E-D84E-B1A0-9EEE989296EF}" type="datetimeFigureOut">
              <a:rPr lang="en-CH" smtClean="0"/>
              <a:t>09.09.23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D1B815-8FE3-AC40-886A-ADF1C4E5BB96}" type="slidenum">
              <a:rPr lang="en-CH" smtClean="0"/>
              <a:t>‹#›</a:t>
            </a:fld>
            <a:endParaRPr lang="en-CH"/>
          </a:p>
        </p:txBody>
      </p:sp>
    </p:spTree>
    <p:extLst>
      <p:ext uri="{BB962C8B-B14F-4D97-AF65-F5344CB8AC3E}">
        <p14:creationId xmlns:p14="http://schemas.microsoft.com/office/powerpoint/2010/main" val="1502807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CF7B-BC99-DF18-CE0D-FDE15A29DB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2D84D4C9-17E3-F7CE-1BE1-28C188E4F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3C4FF75-85A0-D3D8-C2C6-3C579A3AC3C7}"/>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5" name="Footer Placeholder 4">
            <a:extLst>
              <a:ext uri="{FF2B5EF4-FFF2-40B4-BE49-F238E27FC236}">
                <a16:creationId xmlns:a16="http://schemas.microsoft.com/office/drawing/2014/main" id="{50FECE30-1BA0-E91E-E69B-EBBDD0D33C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E308F0-B5A7-CB50-32C7-23CF8953BB01}"/>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42839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29AA-C576-75DE-05C7-3761B884425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EFAAEFB-943D-EA63-92B1-D47C97432D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1C13001-E9B2-B896-7FE6-E33DC7895F37}"/>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5" name="Footer Placeholder 4">
            <a:extLst>
              <a:ext uri="{FF2B5EF4-FFF2-40B4-BE49-F238E27FC236}">
                <a16:creationId xmlns:a16="http://schemas.microsoft.com/office/drawing/2014/main" id="{C089020C-EFBE-9711-DB6A-2C1F9102A9A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C5BD7D3-A42E-33ED-DE4C-296F280ABEEA}"/>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67096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1CB33-C99C-73B8-ADAC-E381FD38D9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96DC8E-DA32-428A-3838-21630E5EF0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BBE0F9-EE75-F498-8C44-9633991F48CA}"/>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5" name="Footer Placeholder 4">
            <a:extLst>
              <a:ext uri="{FF2B5EF4-FFF2-40B4-BE49-F238E27FC236}">
                <a16:creationId xmlns:a16="http://schemas.microsoft.com/office/drawing/2014/main" id="{ABADD194-B54F-383D-43CC-DCCFDD29B04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99EC78-1D9B-755E-D4B7-E6EAA4C898D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95834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260-2540-D64D-2528-D7346228E6A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79D9037-D1AD-02DD-5275-6C219E0332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6360EAD-2229-9A4A-81B7-57EEAEA4ABA1}"/>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5" name="Footer Placeholder 4">
            <a:extLst>
              <a:ext uri="{FF2B5EF4-FFF2-40B4-BE49-F238E27FC236}">
                <a16:creationId xmlns:a16="http://schemas.microsoft.com/office/drawing/2014/main" id="{1B78B1F6-87FB-24E5-4291-4E759A0492B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B78C72F-B6E7-5926-8E0A-09EF6B3EAB3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8683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F950-C753-EED1-64A3-7909EBC965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F3EBA2A-BBA3-343B-3922-3B6B9CED7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C301F9-9C97-D1E6-4444-3F84DEF4F0AE}"/>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5" name="Footer Placeholder 4">
            <a:extLst>
              <a:ext uri="{FF2B5EF4-FFF2-40B4-BE49-F238E27FC236}">
                <a16:creationId xmlns:a16="http://schemas.microsoft.com/office/drawing/2014/main" id="{F25858E8-CA9D-D3B8-BE46-A6DC94F89D3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BF5689-72EC-5C6A-7361-8574FBBEE380}"/>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90116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43F8-E718-1850-AD03-80F64C9BD6E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1AE6A76-3A24-4160-B0BF-C09050E5B8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3F019C5-E78B-A00C-7B6E-B3316322A3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817061B6-C92E-2B4D-D16F-A3327F66BCDE}"/>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6" name="Footer Placeholder 5">
            <a:extLst>
              <a:ext uri="{FF2B5EF4-FFF2-40B4-BE49-F238E27FC236}">
                <a16:creationId xmlns:a16="http://schemas.microsoft.com/office/drawing/2014/main" id="{404275D0-6991-7E5B-2AE8-596ECC22C7F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A7F5ED2-894A-C254-FF98-843BCE87DE33}"/>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2275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F018-3716-0252-E5F8-A058BAE279D6}"/>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5BBA4A2-03EB-84B1-E67F-B6ABC71D9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1E446-5167-5471-D41D-B910841216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71440AA-BBA1-CFE9-1485-16E0F70E6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96D822-6CDA-40DB-D58E-07A5CF831C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D17D69-A4DD-F8CC-A675-E64114F84752}"/>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8" name="Footer Placeholder 7">
            <a:extLst>
              <a:ext uri="{FF2B5EF4-FFF2-40B4-BE49-F238E27FC236}">
                <a16:creationId xmlns:a16="http://schemas.microsoft.com/office/drawing/2014/main" id="{EF67C424-9E5C-1F7A-F0D9-4FA8676123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79C7C-8E73-4AD1-B045-E284A145688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59516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EFF6-21F5-45EC-9F3B-B2FD4A4CBAD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9F9B50A-575F-13A9-1DA7-F60D25BEE074}"/>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4" name="Footer Placeholder 3">
            <a:extLst>
              <a:ext uri="{FF2B5EF4-FFF2-40B4-BE49-F238E27FC236}">
                <a16:creationId xmlns:a16="http://schemas.microsoft.com/office/drawing/2014/main" id="{41DB648E-BF9D-5DF0-C66C-641C1918C2B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8E8585-E870-6735-1A1A-6994328DA7B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82569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5436E-D0EE-EE45-81E6-39A398A84036}"/>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3" name="Footer Placeholder 2">
            <a:extLst>
              <a:ext uri="{FF2B5EF4-FFF2-40B4-BE49-F238E27FC236}">
                <a16:creationId xmlns:a16="http://schemas.microsoft.com/office/drawing/2014/main" id="{2852AA8B-967C-42E6-AC46-7A17828C917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03EA0FFF-DEDB-4884-988E-94D68BB499C8}"/>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00428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2665-57D5-2C5C-BF79-CA9624CF44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26030588-F0AD-53F9-3DDD-FAB7C18CE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677AD8C-8C0B-62CD-EA6E-8E96EA602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3D3239-311A-A5ED-4100-B9769073A96B}"/>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6" name="Footer Placeholder 5">
            <a:extLst>
              <a:ext uri="{FF2B5EF4-FFF2-40B4-BE49-F238E27FC236}">
                <a16:creationId xmlns:a16="http://schemas.microsoft.com/office/drawing/2014/main" id="{3EE56C61-A9F3-D6C0-28B7-0C49A712FDF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5CA4E72-26E9-44CD-050D-E99BD885E422}"/>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77878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776-D002-8C3B-1063-5C779623AE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79B032B-FA75-BAFB-E08C-1181B66EA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F387D7-1A19-5105-A490-0D0AA6B2C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F0B1FE-009E-AFA6-4F97-708940B34FFC}"/>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6" name="Footer Placeholder 5">
            <a:extLst>
              <a:ext uri="{FF2B5EF4-FFF2-40B4-BE49-F238E27FC236}">
                <a16:creationId xmlns:a16="http://schemas.microsoft.com/office/drawing/2014/main" id="{EAA75DAD-BB92-30B2-A3C6-4D80BD74CD0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1E91FFA-4FA0-5FBE-BDCF-0AF8A2E71EC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8160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1D697-D1DB-9013-3FB9-AB1CD55C8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EBD13D2-C6C7-A236-3F68-5559321F9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399E4B4-8FE7-DFF0-FB1C-AF817A100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9020-58D6-4B4B-AE71-CBBD8D6FD410}" type="datetimeFigureOut">
              <a:rPr lang="en-CH" smtClean="0"/>
              <a:t>09.09.23</a:t>
            </a:fld>
            <a:endParaRPr lang="en-CH"/>
          </a:p>
        </p:txBody>
      </p:sp>
      <p:sp>
        <p:nvSpPr>
          <p:cNvPr id="5" name="Footer Placeholder 4">
            <a:extLst>
              <a:ext uri="{FF2B5EF4-FFF2-40B4-BE49-F238E27FC236}">
                <a16:creationId xmlns:a16="http://schemas.microsoft.com/office/drawing/2014/main" id="{9F10B890-5F67-33B6-3F06-5BCAC7208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5750A08-4A65-4B25-B7EF-9485EF230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51453-4106-7949-847C-1FA663AA342B}" type="slidenum">
              <a:rPr lang="en-CH" smtClean="0"/>
              <a:t>‹#›</a:t>
            </a:fld>
            <a:endParaRPr lang="en-CH"/>
          </a:p>
        </p:txBody>
      </p:sp>
    </p:spTree>
    <p:extLst>
      <p:ext uri="{BB962C8B-B14F-4D97-AF65-F5344CB8AC3E}">
        <p14:creationId xmlns:p14="http://schemas.microsoft.com/office/powerpoint/2010/main" val="262887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pages.awscloud.com/rs/112-TZM-766/images/GEN_disaster-recovery-plan-checklist_May-2020.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clouds on a blue background&#10;&#10;Description automatically generated">
            <a:extLst>
              <a:ext uri="{FF2B5EF4-FFF2-40B4-BE49-F238E27FC236}">
                <a16:creationId xmlns:a16="http://schemas.microsoft.com/office/drawing/2014/main" id="{E32BADCB-8F95-0695-CADF-2C03A8080654}"/>
              </a:ext>
            </a:extLst>
          </p:cNvPr>
          <p:cNvPicPr>
            <a:picLocks noChangeAspect="1"/>
          </p:cNvPicPr>
          <p:nvPr/>
        </p:nvPicPr>
        <p:blipFill rotWithShape="1">
          <a:blip r:embed="rId2"/>
          <a:srcRect r="-1" b="20885"/>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8EF364-F824-1C46-ADB2-5EE33AD795F0}"/>
              </a:ext>
            </a:extLst>
          </p:cNvPr>
          <p:cNvSpPr>
            <a:spLocks noGrp="1"/>
          </p:cNvSpPr>
          <p:nvPr>
            <p:ph type="ctrTitle"/>
          </p:nvPr>
        </p:nvSpPr>
        <p:spPr>
          <a:xfrm>
            <a:off x="477981" y="1122363"/>
            <a:ext cx="4023360" cy="3204134"/>
          </a:xfrm>
        </p:spPr>
        <p:txBody>
          <a:bodyPr anchor="b">
            <a:normAutofit/>
          </a:bodyPr>
          <a:lstStyle/>
          <a:p>
            <a:pPr algn="l"/>
            <a:r>
              <a:rPr lang="en-GB" sz="4800" b="0" i="0">
                <a:solidFill>
                  <a:schemeClr val="bg1"/>
                </a:solidFill>
                <a:effectLst/>
                <a:latin typeface="Amazon Ember"/>
              </a:rPr>
              <a:t>Disaster recovery options in the cloud</a:t>
            </a:r>
            <a:endParaRPr lang="en-CH" sz="4800">
              <a:solidFill>
                <a:schemeClr val="bg1"/>
              </a:solidFill>
            </a:endParaRPr>
          </a:p>
        </p:txBody>
      </p:sp>
      <p:sp>
        <p:nvSpPr>
          <p:cNvPr id="3" name="Subtitle 2">
            <a:extLst>
              <a:ext uri="{FF2B5EF4-FFF2-40B4-BE49-F238E27FC236}">
                <a16:creationId xmlns:a16="http://schemas.microsoft.com/office/drawing/2014/main" id="{0BA40A30-AE86-1F74-6DF9-714EBEB845B3}"/>
              </a:ext>
            </a:extLst>
          </p:cNvPr>
          <p:cNvSpPr>
            <a:spLocks noGrp="1"/>
          </p:cNvSpPr>
          <p:nvPr>
            <p:ph type="subTitle" idx="1"/>
          </p:nvPr>
        </p:nvSpPr>
        <p:spPr>
          <a:xfrm>
            <a:off x="477980" y="4872922"/>
            <a:ext cx="4023359" cy="1208141"/>
          </a:xfrm>
        </p:spPr>
        <p:txBody>
          <a:bodyPr>
            <a:normAutofit/>
          </a:bodyPr>
          <a:lstStyle/>
          <a:p>
            <a:pPr algn="l"/>
            <a:r>
              <a:rPr lang="en-GB" sz="2000" b="0" i="0" dirty="0">
                <a:solidFill>
                  <a:schemeClr val="bg1"/>
                </a:solidFill>
                <a:effectLst/>
                <a:latin typeface="Amazon Ember"/>
              </a:rPr>
              <a:t>Disaster recovery is the process of preparing for and recovering from a disaster</a:t>
            </a:r>
            <a:endParaRPr lang="en-CH" sz="2000" dirty="0">
              <a:solidFill>
                <a:schemeClr val="bg1"/>
              </a:solidFill>
            </a:endParaRP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4481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3224A2-3E98-1823-E8BE-D4F3DB2C4AC9}"/>
              </a:ext>
            </a:extLst>
          </p:cNvPr>
          <p:cNvSpPr>
            <a:spLocks noGrp="1"/>
          </p:cNvSpPr>
          <p:nvPr>
            <p:ph type="title"/>
          </p:nvPr>
        </p:nvSpPr>
        <p:spPr>
          <a:xfrm>
            <a:off x="630936" y="639520"/>
            <a:ext cx="3429000" cy="1719072"/>
          </a:xfrm>
        </p:spPr>
        <p:txBody>
          <a:bodyPr anchor="b">
            <a:normAutofit/>
          </a:bodyPr>
          <a:lstStyle/>
          <a:p>
            <a:r>
              <a:rPr lang="en-GB" sz="5000" b="1" i="0">
                <a:effectLst/>
                <a:latin typeface="Amazon Ember"/>
              </a:rPr>
              <a:t>Backup and restore</a:t>
            </a:r>
            <a:endParaRPr lang="en-CH" sz="5000"/>
          </a:p>
        </p:txBody>
      </p:sp>
      <p:sp>
        <p:nvSpPr>
          <p:cNvPr id="717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0959128-C75E-88DB-1656-B3F0001DEE4B}"/>
              </a:ext>
            </a:extLst>
          </p:cNvPr>
          <p:cNvSpPr>
            <a:spLocks noGrp="1"/>
          </p:cNvSpPr>
          <p:nvPr>
            <p:ph idx="1"/>
          </p:nvPr>
        </p:nvSpPr>
        <p:spPr>
          <a:xfrm>
            <a:off x="630936" y="2744146"/>
            <a:ext cx="3331484" cy="3759232"/>
          </a:xfrm>
        </p:spPr>
        <p:txBody>
          <a:bodyPr anchor="t">
            <a:normAutofit/>
          </a:bodyPr>
          <a:lstStyle/>
          <a:p>
            <a:r>
              <a:rPr lang="en-GB" sz="2200" b="0" i="0">
                <a:effectLst/>
                <a:latin typeface="Amazon Ember"/>
              </a:rPr>
              <a:t>Backup and restore is a suitable approach for mitigating against data loss or corruption</a:t>
            </a:r>
          </a:p>
          <a:p>
            <a:r>
              <a:rPr lang="en-GB" sz="2200">
                <a:latin typeface="Amazon Ember"/>
              </a:rPr>
              <a:t>For quick redeployment use IaC: CloudFormation, CDK, Terraform </a:t>
            </a:r>
          </a:p>
          <a:p>
            <a:pPr marL="0" indent="0">
              <a:buNone/>
            </a:pPr>
            <a:endParaRPr lang="en-CH" sz="2200"/>
          </a:p>
        </p:txBody>
      </p:sp>
      <p:pic>
        <p:nvPicPr>
          <p:cNvPr id="7170" name="Picture 2" descr="&#10;        Architecture diagram showing backup and restore architecture&#10;      ">
            <a:extLst>
              <a:ext uri="{FF2B5EF4-FFF2-40B4-BE49-F238E27FC236}">
                <a16:creationId xmlns:a16="http://schemas.microsoft.com/office/drawing/2014/main" id="{9C690693-F873-3E45-EC2D-0B5D152976B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59936" y="1906159"/>
            <a:ext cx="8041654" cy="4061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748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1" name="Rectangle 820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1" name="Rectangle 820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2" name="Rectangle 820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3" name="Rectangle 820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5CC9DD-FFCB-DB72-E534-908A165D17B0}"/>
              </a:ext>
            </a:extLst>
          </p:cNvPr>
          <p:cNvSpPr>
            <a:spLocks noGrp="1"/>
          </p:cNvSpPr>
          <p:nvPr>
            <p:ph type="title"/>
          </p:nvPr>
        </p:nvSpPr>
        <p:spPr>
          <a:xfrm>
            <a:off x="1371599" y="5510253"/>
            <a:ext cx="9895951" cy="1033669"/>
          </a:xfrm>
        </p:spPr>
        <p:txBody>
          <a:bodyPr>
            <a:normAutofit/>
          </a:bodyPr>
          <a:lstStyle/>
          <a:p>
            <a:r>
              <a:rPr lang="en-GB" sz="4000" b="1" i="0">
                <a:solidFill>
                  <a:srgbClr val="FFFFFF"/>
                </a:solidFill>
                <a:effectLst/>
                <a:latin typeface="Amazon Ember"/>
              </a:rPr>
              <a:t>Pilot light</a:t>
            </a:r>
            <a:endParaRPr lang="en-CH" sz="4000">
              <a:solidFill>
                <a:srgbClr val="FFFFFF"/>
              </a:solidFill>
            </a:endParaRPr>
          </a:p>
        </p:txBody>
      </p:sp>
      <p:pic>
        <p:nvPicPr>
          <p:cNvPr id="8194" name="Picture 2" descr="&#10;        Reference architecture diagram for pilot light architecture&#10;      ">
            <a:extLst>
              <a:ext uri="{FF2B5EF4-FFF2-40B4-BE49-F238E27FC236}">
                <a16:creationId xmlns:a16="http://schemas.microsoft.com/office/drawing/2014/main" id="{1F8B64C0-459F-08BF-FBE9-71F105BE6C6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36852" y="186491"/>
            <a:ext cx="9441813" cy="495695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5B6CA75-BB36-FB4D-21A7-028EDAB80D38}"/>
              </a:ext>
            </a:extLst>
          </p:cNvPr>
          <p:cNvSpPr>
            <a:spLocks noGrp="1"/>
          </p:cNvSpPr>
          <p:nvPr>
            <p:ph idx="1"/>
          </p:nvPr>
        </p:nvSpPr>
        <p:spPr>
          <a:xfrm>
            <a:off x="0" y="274426"/>
            <a:ext cx="2627586" cy="4201906"/>
          </a:xfrm>
        </p:spPr>
        <p:txBody>
          <a:bodyPr anchor="ctr">
            <a:normAutofit/>
          </a:bodyPr>
          <a:lstStyle/>
          <a:p>
            <a:pPr marL="0" indent="0" algn="ctr">
              <a:buNone/>
            </a:pPr>
            <a:r>
              <a:rPr lang="en-GB" sz="2000" b="0" i="0" dirty="0">
                <a:effectLst/>
                <a:latin typeface="Amazon Ember"/>
              </a:rPr>
              <a:t>With the </a:t>
            </a:r>
            <a:r>
              <a:rPr lang="en-GB" sz="2000" b="0" i="1" dirty="0">
                <a:effectLst/>
                <a:latin typeface="Amazon Ember"/>
              </a:rPr>
              <a:t>pilot light</a:t>
            </a:r>
            <a:r>
              <a:rPr lang="en-GB" sz="2000" b="0" i="0" dirty="0">
                <a:effectLst/>
                <a:latin typeface="Amazon Ember"/>
              </a:rPr>
              <a:t> approach, you replicate your data from one Region to another and provision a copy </a:t>
            </a:r>
            <a:r>
              <a:rPr lang="en-GB" sz="2000" i="0" dirty="0">
                <a:effectLst/>
                <a:latin typeface="Amazon Ember"/>
              </a:rPr>
              <a:t>of</a:t>
            </a:r>
            <a:r>
              <a:rPr lang="en-GB" sz="2000" b="1" i="0" dirty="0">
                <a:effectLst/>
                <a:latin typeface="Amazon Ember"/>
              </a:rPr>
              <a:t> </a:t>
            </a:r>
            <a:r>
              <a:rPr lang="en-GB" sz="2000" b="1" i="0" dirty="0">
                <a:effectLst/>
                <a:highlight>
                  <a:srgbClr val="FFFF00"/>
                </a:highlight>
                <a:latin typeface="Amazon Ember"/>
              </a:rPr>
              <a:t>your core workload infrastructure.</a:t>
            </a:r>
          </a:p>
          <a:p>
            <a:pPr algn="ctr"/>
            <a:endParaRPr lang="en-CH" sz="2000" b="1" dirty="0">
              <a:highlight>
                <a:srgbClr val="FFFF00"/>
              </a:highlight>
            </a:endParaRPr>
          </a:p>
        </p:txBody>
      </p:sp>
    </p:spTree>
    <p:extLst>
      <p:ext uri="{BB962C8B-B14F-4D97-AF65-F5344CB8AC3E}">
        <p14:creationId xmlns:p14="http://schemas.microsoft.com/office/powerpoint/2010/main" val="273662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1" name="Rectangle 820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1" name="Rectangle 820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2" name="Rectangle 820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3" name="Rectangle 820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5CC9DD-FFCB-DB72-E534-908A165D17B0}"/>
              </a:ext>
            </a:extLst>
          </p:cNvPr>
          <p:cNvSpPr>
            <a:spLocks noGrp="1"/>
          </p:cNvSpPr>
          <p:nvPr>
            <p:ph type="title"/>
          </p:nvPr>
        </p:nvSpPr>
        <p:spPr>
          <a:xfrm>
            <a:off x="1371599" y="5510253"/>
            <a:ext cx="9895951" cy="1033669"/>
          </a:xfrm>
        </p:spPr>
        <p:txBody>
          <a:bodyPr>
            <a:normAutofit/>
          </a:bodyPr>
          <a:lstStyle/>
          <a:p>
            <a:r>
              <a:rPr lang="en-GB" sz="4000" b="1" i="0" dirty="0">
                <a:solidFill>
                  <a:srgbClr val="FFFFFF"/>
                </a:solidFill>
                <a:effectLst/>
                <a:latin typeface="Amazon Ember"/>
              </a:rPr>
              <a:t>Warm standby</a:t>
            </a:r>
            <a:endParaRPr lang="en-CH" sz="4000" dirty="0">
              <a:solidFill>
                <a:srgbClr val="FFFFFF"/>
              </a:solidFill>
            </a:endParaRPr>
          </a:p>
        </p:txBody>
      </p:sp>
      <p:sp>
        <p:nvSpPr>
          <p:cNvPr id="3" name="Content Placeholder 2">
            <a:extLst>
              <a:ext uri="{FF2B5EF4-FFF2-40B4-BE49-F238E27FC236}">
                <a16:creationId xmlns:a16="http://schemas.microsoft.com/office/drawing/2014/main" id="{35B6CA75-BB36-FB4D-21A7-028EDAB80D38}"/>
              </a:ext>
            </a:extLst>
          </p:cNvPr>
          <p:cNvSpPr>
            <a:spLocks noGrp="1"/>
          </p:cNvSpPr>
          <p:nvPr>
            <p:ph idx="1"/>
          </p:nvPr>
        </p:nvSpPr>
        <p:spPr>
          <a:xfrm>
            <a:off x="0" y="274426"/>
            <a:ext cx="2627586" cy="4201906"/>
          </a:xfrm>
        </p:spPr>
        <p:txBody>
          <a:bodyPr anchor="ctr">
            <a:normAutofit/>
          </a:bodyPr>
          <a:lstStyle/>
          <a:p>
            <a:pPr marL="0" indent="0" algn="ctr">
              <a:buNone/>
            </a:pPr>
            <a:r>
              <a:rPr lang="en-GB" sz="1600" b="0" i="0" dirty="0">
                <a:solidFill>
                  <a:srgbClr val="16191F"/>
                </a:solidFill>
                <a:effectLst/>
                <a:latin typeface="Amazon Ember"/>
              </a:rPr>
              <a:t>The </a:t>
            </a:r>
            <a:r>
              <a:rPr lang="en-GB" sz="1600" b="0" i="1" dirty="0">
                <a:solidFill>
                  <a:srgbClr val="16191F"/>
                </a:solidFill>
                <a:effectLst/>
                <a:latin typeface="Amazon Ember"/>
              </a:rPr>
              <a:t>warm standby</a:t>
            </a:r>
            <a:r>
              <a:rPr lang="en-GB" sz="1600" b="0" i="0" dirty="0">
                <a:solidFill>
                  <a:srgbClr val="16191F"/>
                </a:solidFill>
                <a:effectLst/>
                <a:latin typeface="Amazon Ember"/>
              </a:rPr>
              <a:t> approach involves ensuring that there is a scaled down, but fully functional, copy of your production environment in another Region. </a:t>
            </a:r>
          </a:p>
          <a:p>
            <a:pPr marL="0" indent="0" algn="ctr">
              <a:buNone/>
            </a:pPr>
            <a:endParaRPr lang="en-GB" sz="1600" dirty="0">
              <a:solidFill>
                <a:srgbClr val="16191F"/>
              </a:solidFill>
              <a:latin typeface="Amazon Ember"/>
            </a:endParaRPr>
          </a:p>
          <a:p>
            <a:pPr marL="0" indent="0" algn="ctr">
              <a:buNone/>
            </a:pPr>
            <a:r>
              <a:rPr lang="en-GB" sz="1600" b="0" i="0" dirty="0">
                <a:solidFill>
                  <a:srgbClr val="16191F"/>
                </a:solidFill>
                <a:effectLst/>
                <a:latin typeface="Amazon Ember"/>
              </a:rPr>
              <a:t>This approach extends the pilot light concept and decreases the time to recovery because your workload is always-on in another Region.</a:t>
            </a:r>
            <a:endParaRPr lang="en-CH" sz="2400" b="1" dirty="0">
              <a:highlight>
                <a:srgbClr val="FFFF00"/>
              </a:highlight>
            </a:endParaRPr>
          </a:p>
        </p:txBody>
      </p:sp>
      <p:pic>
        <p:nvPicPr>
          <p:cNvPr id="10242" name="Picture 2" descr="&#10;        Architecture diagram showing warm standby architecture.&#10;      ">
            <a:extLst>
              <a:ext uri="{FF2B5EF4-FFF2-40B4-BE49-F238E27FC236}">
                <a16:creationId xmlns:a16="http://schemas.microsoft.com/office/drawing/2014/main" id="{9B357E52-787D-3183-0D0D-DC9693A1B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4446" y="117946"/>
            <a:ext cx="9564219" cy="4990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498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1" name="Rectangle 820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1" name="Rectangle 820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2" name="Rectangle 820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3" name="Rectangle 820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5CC9DD-FFCB-DB72-E534-908A165D17B0}"/>
              </a:ext>
            </a:extLst>
          </p:cNvPr>
          <p:cNvSpPr>
            <a:spLocks noGrp="1"/>
          </p:cNvSpPr>
          <p:nvPr>
            <p:ph type="title"/>
          </p:nvPr>
        </p:nvSpPr>
        <p:spPr>
          <a:xfrm>
            <a:off x="1371599" y="5510253"/>
            <a:ext cx="9895951" cy="1033669"/>
          </a:xfrm>
        </p:spPr>
        <p:txBody>
          <a:bodyPr>
            <a:normAutofit/>
          </a:bodyPr>
          <a:lstStyle/>
          <a:p>
            <a:r>
              <a:rPr lang="en-GB" sz="4000" b="1" i="0" dirty="0">
                <a:solidFill>
                  <a:srgbClr val="FFFFFF"/>
                </a:solidFill>
                <a:effectLst/>
                <a:latin typeface="Amazon Ember"/>
              </a:rPr>
              <a:t>Multi-site  active/active</a:t>
            </a:r>
            <a:endParaRPr lang="en-CH" sz="4000" dirty="0">
              <a:solidFill>
                <a:srgbClr val="FFFFFF"/>
              </a:solidFill>
            </a:endParaRPr>
          </a:p>
        </p:txBody>
      </p:sp>
      <p:sp>
        <p:nvSpPr>
          <p:cNvPr id="3" name="Content Placeholder 2">
            <a:extLst>
              <a:ext uri="{FF2B5EF4-FFF2-40B4-BE49-F238E27FC236}">
                <a16:creationId xmlns:a16="http://schemas.microsoft.com/office/drawing/2014/main" id="{35B6CA75-BB36-FB4D-21A7-028EDAB80D38}"/>
              </a:ext>
            </a:extLst>
          </p:cNvPr>
          <p:cNvSpPr>
            <a:spLocks noGrp="1"/>
          </p:cNvSpPr>
          <p:nvPr>
            <p:ph idx="1"/>
          </p:nvPr>
        </p:nvSpPr>
        <p:spPr>
          <a:xfrm>
            <a:off x="0" y="274426"/>
            <a:ext cx="2627586" cy="4201906"/>
          </a:xfrm>
        </p:spPr>
        <p:txBody>
          <a:bodyPr anchor="ctr">
            <a:normAutofit/>
          </a:bodyPr>
          <a:lstStyle/>
          <a:p>
            <a:pPr marL="0" indent="0" algn="ctr">
              <a:buNone/>
            </a:pPr>
            <a:r>
              <a:rPr lang="en-GB" sz="1600" dirty="0">
                <a:solidFill>
                  <a:srgbClr val="16191F"/>
                </a:solidFill>
                <a:latin typeface="Amazon Ember"/>
              </a:rPr>
              <a:t>R</a:t>
            </a:r>
            <a:r>
              <a:rPr lang="en-GB" sz="1600" b="0" i="0" dirty="0">
                <a:solidFill>
                  <a:srgbClr val="16191F"/>
                </a:solidFill>
                <a:effectLst/>
                <a:latin typeface="Amazon Ember"/>
              </a:rPr>
              <a:t>un your workload simultaneously in multiple Regions as part of a </a:t>
            </a:r>
            <a:r>
              <a:rPr lang="en-GB" sz="1600" b="0" i="1" dirty="0">
                <a:solidFill>
                  <a:srgbClr val="16191F"/>
                </a:solidFill>
                <a:effectLst/>
                <a:latin typeface="Amazon Ember"/>
              </a:rPr>
              <a:t>multi-site active/active</a:t>
            </a:r>
            <a:r>
              <a:rPr lang="en-GB" sz="1600" b="0" i="0" dirty="0">
                <a:solidFill>
                  <a:srgbClr val="16191F"/>
                </a:solidFill>
                <a:effectLst/>
                <a:latin typeface="Amazon Ember"/>
              </a:rPr>
              <a:t> or </a:t>
            </a:r>
            <a:r>
              <a:rPr lang="en-GB" sz="1600" b="0" i="1" dirty="0">
                <a:solidFill>
                  <a:srgbClr val="16191F"/>
                </a:solidFill>
                <a:effectLst/>
                <a:latin typeface="Amazon Ember"/>
              </a:rPr>
              <a:t>hot standby active/passive</a:t>
            </a:r>
            <a:r>
              <a:rPr lang="en-GB" sz="1600" b="0" i="0" dirty="0">
                <a:solidFill>
                  <a:srgbClr val="16191F"/>
                </a:solidFill>
                <a:effectLst/>
                <a:latin typeface="Amazon Ember"/>
              </a:rPr>
              <a:t> strategy.</a:t>
            </a:r>
          </a:p>
          <a:p>
            <a:pPr marL="0" indent="0" algn="ctr">
              <a:buNone/>
            </a:pPr>
            <a:r>
              <a:rPr lang="en-GB" sz="1600" b="0" i="0" dirty="0">
                <a:solidFill>
                  <a:srgbClr val="16191F"/>
                </a:solidFill>
                <a:effectLst/>
                <a:latin typeface="Amazon Ember"/>
              </a:rPr>
              <a:t> Multi-site active/active serves traffic from all regions to which it is deployed, whereas hot standby serves traffic only from a single region, and the other Region(s) are only used for disaster recovery</a:t>
            </a:r>
            <a:endParaRPr lang="en-CH" sz="3600" b="1" dirty="0">
              <a:highlight>
                <a:srgbClr val="FFFF00"/>
              </a:highlight>
            </a:endParaRPr>
          </a:p>
        </p:txBody>
      </p:sp>
      <p:pic>
        <p:nvPicPr>
          <p:cNvPr id="12290" name="Picture 2" descr="&#10;        Architecture diagram showing multi-site active/active architecture (change one&#10;          Active path to Inactive for hot standby)&#10;      ">
            <a:extLst>
              <a:ext uri="{FF2B5EF4-FFF2-40B4-BE49-F238E27FC236}">
                <a16:creationId xmlns:a16="http://schemas.microsoft.com/office/drawing/2014/main" id="{A4A4D20A-6841-57B4-0CA8-5B5C1742E4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8428" y="-1007"/>
            <a:ext cx="9610238" cy="5198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426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1135-6941-E60F-6D20-8F8EEB4F1C16}"/>
              </a:ext>
            </a:extLst>
          </p:cNvPr>
          <p:cNvSpPr>
            <a:spLocks noGrp="1"/>
          </p:cNvSpPr>
          <p:nvPr>
            <p:ph type="title"/>
          </p:nvPr>
        </p:nvSpPr>
        <p:spPr/>
        <p:txBody>
          <a:bodyPr/>
          <a:lstStyle/>
          <a:p>
            <a:r>
              <a:rPr lang="en-CH" dirty="0"/>
              <a:t>Disaster recovery plan checklist</a:t>
            </a:r>
          </a:p>
        </p:txBody>
      </p:sp>
      <p:sp>
        <p:nvSpPr>
          <p:cNvPr id="3" name="Content Placeholder 2">
            <a:extLst>
              <a:ext uri="{FF2B5EF4-FFF2-40B4-BE49-F238E27FC236}">
                <a16:creationId xmlns:a16="http://schemas.microsoft.com/office/drawing/2014/main" id="{461B8C9B-3CA0-455D-A2A3-98E2B483DF0C}"/>
              </a:ext>
            </a:extLst>
          </p:cNvPr>
          <p:cNvSpPr>
            <a:spLocks noGrp="1"/>
          </p:cNvSpPr>
          <p:nvPr>
            <p:ph idx="1"/>
          </p:nvPr>
        </p:nvSpPr>
        <p:spPr/>
        <p:txBody>
          <a:bodyPr>
            <a:normAutofit fontScale="77500" lnSpcReduction="20000"/>
          </a:bodyPr>
          <a:lstStyle/>
          <a:p>
            <a:r>
              <a:rPr lang="en-GB" dirty="0"/>
              <a:t>Determine recovery objectives (RTO and RPO) </a:t>
            </a:r>
          </a:p>
          <a:p>
            <a:r>
              <a:rPr lang="en-GB" dirty="0"/>
              <a:t>Identify stakeholders </a:t>
            </a:r>
          </a:p>
          <a:p>
            <a:r>
              <a:rPr lang="en-GB" dirty="0"/>
              <a:t> Establish communication channels </a:t>
            </a:r>
          </a:p>
          <a:p>
            <a:r>
              <a:rPr lang="en-GB" dirty="0"/>
              <a:t>Collect all infrastructure documentation </a:t>
            </a:r>
          </a:p>
          <a:p>
            <a:r>
              <a:rPr lang="en-GB" dirty="0"/>
              <a:t>Choose the right technology </a:t>
            </a:r>
          </a:p>
          <a:p>
            <a:r>
              <a:rPr lang="en-GB" dirty="0"/>
              <a:t>Define incident response procedure </a:t>
            </a:r>
          </a:p>
          <a:p>
            <a:r>
              <a:rPr lang="en-GB" dirty="0"/>
              <a:t>Define action response procedure and verification process </a:t>
            </a:r>
          </a:p>
          <a:p>
            <a:r>
              <a:rPr lang="en-GB" dirty="0"/>
              <a:t>Perform regular disaster recovery drills </a:t>
            </a:r>
          </a:p>
          <a:p>
            <a:r>
              <a:rPr lang="en-GB" dirty="0"/>
              <a:t>Stay up to date </a:t>
            </a:r>
          </a:p>
          <a:p>
            <a:r>
              <a:rPr lang="en-GB" dirty="0"/>
              <a:t>Prepare for failback to primary environment</a:t>
            </a:r>
          </a:p>
          <a:p>
            <a:r>
              <a:rPr lang="en-GB" dirty="0">
                <a:hlinkClick r:id="rId2"/>
              </a:rPr>
              <a:t>https://pages.awscloud.com/rs/112-TZM-766/images/GEN_disaster-recovery-plan-checklist_May-2020.pdf</a:t>
            </a:r>
            <a:endParaRPr lang="en-GB" dirty="0"/>
          </a:p>
          <a:p>
            <a:endParaRPr lang="en-GB" dirty="0"/>
          </a:p>
        </p:txBody>
      </p:sp>
    </p:spTree>
    <p:extLst>
      <p:ext uri="{BB962C8B-B14F-4D97-AF65-F5344CB8AC3E}">
        <p14:creationId xmlns:p14="http://schemas.microsoft.com/office/powerpoint/2010/main" val="3307363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33" name="Arc 103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4FF7F95-9DE1-2174-CB77-C57F663EFD23}"/>
              </a:ext>
            </a:extLst>
          </p:cNvPr>
          <p:cNvSpPr>
            <a:spLocks noGrp="1"/>
          </p:cNvSpPr>
          <p:nvPr>
            <p:ph type="title"/>
          </p:nvPr>
        </p:nvSpPr>
        <p:spPr>
          <a:xfrm>
            <a:off x="5894962" y="479493"/>
            <a:ext cx="5458838" cy="1325563"/>
          </a:xfrm>
        </p:spPr>
        <p:txBody>
          <a:bodyPr>
            <a:normAutofit/>
          </a:bodyPr>
          <a:lstStyle/>
          <a:p>
            <a:r>
              <a:rPr lang="en-CH"/>
              <a:t>Introduction</a:t>
            </a:r>
          </a:p>
        </p:txBody>
      </p:sp>
      <p:sp>
        <p:nvSpPr>
          <p:cNvPr id="1035" name="Freeform: Shape 103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10;        Image showing resiliency objectives for disaster recovery (RTO, RPO) and&#10;          Availability (MTBF, MTTR).&#10;      ">
            <a:extLst>
              <a:ext uri="{FF2B5EF4-FFF2-40B4-BE49-F238E27FC236}">
                <a16:creationId xmlns:a16="http://schemas.microsoft.com/office/drawing/2014/main" id="{FF51DBA9-D936-712D-A5FF-0979818D443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1761621"/>
            <a:ext cx="4777381" cy="316501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EE93294-3C49-7F0C-2870-3A37AD1397B6}"/>
              </a:ext>
            </a:extLst>
          </p:cNvPr>
          <p:cNvSpPr>
            <a:spLocks noGrp="1"/>
          </p:cNvSpPr>
          <p:nvPr>
            <p:ph idx="1"/>
          </p:nvPr>
        </p:nvSpPr>
        <p:spPr>
          <a:xfrm>
            <a:off x="5894962" y="1984443"/>
            <a:ext cx="5458838" cy="4192520"/>
          </a:xfrm>
        </p:spPr>
        <p:txBody>
          <a:bodyPr>
            <a:normAutofit/>
          </a:bodyPr>
          <a:lstStyle/>
          <a:p>
            <a:r>
              <a:rPr lang="en-GB" sz="2000" b="1" i="0">
                <a:effectLst/>
                <a:highlight>
                  <a:srgbClr val="FFFF00"/>
                </a:highlight>
                <a:latin typeface="Amazon Ember"/>
              </a:rPr>
              <a:t>You must architect for </a:t>
            </a:r>
            <a:r>
              <a:rPr lang="en-GB" sz="2000" b="1" i="1">
                <a:effectLst/>
                <a:highlight>
                  <a:srgbClr val="FFFF00"/>
                </a:highlight>
                <a:latin typeface="Amazon Ember"/>
              </a:rPr>
              <a:t>resiliency</a:t>
            </a:r>
            <a:r>
              <a:rPr lang="en-GB" sz="2000" b="1" i="0">
                <a:effectLst/>
                <a:highlight>
                  <a:srgbClr val="FFFF00"/>
                </a:highlight>
                <a:latin typeface="Amazon Ember"/>
              </a:rPr>
              <a:t>. </a:t>
            </a:r>
          </a:p>
          <a:p>
            <a:r>
              <a:rPr lang="en-GB" sz="2000" b="0" i="0">
                <a:effectLst/>
                <a:latin typeface="Amazon Ember"/>
              </a:rPr>
              <a:t>Resiliency is the ability of a workload to recover from infrastructure, service, or application disruptions, dynamically acquire computing resources to meet demand, and mitigate disruptions, such as misconfigurations or transient network issues.</a:t>
            </a:r>
          </a:p>
          <a:p>
            <a:r>
              <a:rPr lang="en-GB" sz="2000" b="0" i="0">
                <a:effectLst/>
                <a:latin typeface="Amazon Ember"/>
              </a:rPr>
              <a:t>Disaster recovery can be compared to </a:t>
            </a:r>
            <a:r>
              <a:rPr lang="en-GB" sz="2000" b="0" i="1">
                <a:effectLst/>
                <a:latin typeface="Amazon Ember"/>
              </a:rPr>
              <a:t>availability</a:t>
            </a:r>
            <a:r>
              <a:rPr lang="en-GB" sz="2000" b="0" i="0">
                <a:effectLst/>
                <a:latin typeface="Amazon Ember"/>
              </a:rPr>
              <a:t>, which is another important component of your resiliency strategy. </a:t>
            </a:r>
          </a:p>
          <a:p>
            <a:r>
              <a:rPr lang="en-GB" sz="2000" b="0" i="0">
                <a:effectLst/>
                <a:latin typeface="Amazon Ember"/>
              </a:rPr>
              <a:t>Whereas disaster recovery measures objectives for one-time events, availability objectives measure mean values over a period of time.</a:t>
            </a:r>
          </a:p>
          <a:p>
            <a:pPr marL="0" indent="0">
              <a:buNone/>
            </a:pPr>
            <a:endParaRPr lang="en-GB" sz="2000" b="0" i="0">
              <a:effectLst/>
              <a:latin typeface="Amazon Ember"/>
            </a:endParaRPr>
          </a:p>
          <a:p>
            <a:pPr marL="0" indent="0">
              <a:buNone/>
            </a:pPr>
            <a:endParaRPr lang="en-CH" sz="2000"/>
          </a:p>
        </p:txBody>
      </p:sp>
    </p:spTree>
    <p:extLst>
      <p:ext uri="{BB962C8B-B14F-4D97-AF65-F5344CB8AC3E}">
        <p14:creationId xmlns:p14="http://schemas.microsoft.com/office/powerpoint/2010/main" val="1384407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4" name="Rectangle 2093">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6" name="Rectangle 2095">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98" name="Group 2097">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099" name="Oval 2098">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0" name="Oval 2099">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1" name="Oval 2100">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2" name="Oval 2101">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3" name="Oval 2102">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4" name="Oval 2103">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06" name="Rectangle 2105">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08" name="Group 2107">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109" name="Straight Connector 2108">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114" name="Rectangle 2113">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16" name="Group 2115">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2117" name="Straight Connector 2116">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C518E58-1AD0-BE38-E826-ED82CBC09496}"/>
              </a:ext>
            </a:extLst>
          </p:cNvPr>
          <p:cNvSpPr>
            <a:spLocks noGrp="1"/>
          </p:cNvSpPr>
          <p:nvPr>
            <p:ph type="title"/>
          </p:nvPr>
        </p:nvSpPr>
        <p:spPr>
          <a:xfrm>
            <a:off x="630935" y="4018137"/>
            <a:ext cx="5071221" cy="2129586"/>
          </a:xfrm>
          <a:noFill/>
        </p:spPr>
        <p:txBody>
          <a:bodyPr anchor="t">
            <a:normAutofit/>
          </a:bodyPr>
          <a:lstStyle/>
          <a:p>
            <a:r>
              <a:rPr lang="en-CH" sz="4800">
                <a:solidFill>
                  <a:schemeClr val="bg1"/>
                </a:solidFill>
              </a:rPr>
              <a:t>Availability</a:t>
            </a:r>
          </a:p>
        </p:txBody>
      </p:sp>
      <p:pic>
        <p:nvPicPr>
          <p:cNvPr id="2050" name="Picture 2" descr="&#10;        Availability equals Available for Use Time divided by Total Time equals MTBF divided&#10;          by MTBF plus MTTR.&#10;      ">
            <a:extLst>
              <a:ext uri="{FF2B5EF4-FFF2-40B4-BE49-F238E27FC236}">
                <a16:creationId xmlns:a16="http://schemas.microsoft.com/office/drawing/2014/main" id="{B75C7096-1FFC-232A-7024-59CECE7A2BE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1359" y="1369404"/>
            <a:ext cx="10843065" cy="1761998"/>
          </a:xfrm>
          <a:prstGeom prst="rect">
            <a:avLst/>
          </a:prstGeom>
          <a:noFill/>
          <a:extLst>
            <a:ext uri="{909E8E84-426E-40DD-AFC4-6F175D3DCCD1}">
              <a14:hiddenFill xmlns:a14="http://schemas.microsoft.com/office/drawing/2010/main">
                <a:solidFill>
                  <a:srgbClr val="FFFFFF"/>
                </a:solidFill>
              </a14:hiddenFill>
            </a:ext>
          </a:extLst>
        </p:spPr>
      </p:pic>
      <p:grpSp>
        <p:nvGrpSpPr>
          <p:cNvPr id="2122" name="Group 2121">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2123" name="Straight Connector 2122">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128" name="Oval 2127">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8F6862-199E-7EE6-92CF-CB90E7006278}"/>
              </a:ext>
            </a:extLst>
          </p:cNvPr>
          <p:cNvSpPr>
            <a:spLocks noGrp="1"/>
          </p:cNvSpPr>
          <p:nvPr>
            <p:ph idx="1"/>
          </p:nvPr>
        </p:nvSpPr>
        <p:spPr>
          <a:xfrm>
            <a:off x="5925304" y="4018143"/>
            <a:ext cx="5549111" cy="2129599"/>
          </a:xfrm>
          <a:noFill/>
        </p:spPr>
        <p:txBody>
          <a:bodyPr anchor="t">
            <a:normAutofit/>
          </a:bodyPr>
          <a:lstStyle/>
          <a:p>
            <a:pPr marL="0" indent="0">
              <a:buNone/>
            </a:pPr>
            <a:r>
              <a:rPr lang="en-GB" sz="1800" b="0" i="0" dirty="0">
                <a:solidFill>
                  <a:schemeClr val="bg1"/>
                </a:solidFill>
                <a:effectLst/>
                <a:latin typeface="Amazon Ember"/>
              </a:rPr>
              <a:t>Availability is calculated using Mean Time Between Failures (MTBF) and Mean Time to Recover (MTTR)</a:t>
            </a:r>
          </a:p>
          <a:p>
            <a:pPr marL="0" indent="0">
              <a:buNone/>
            </a:pPr>
            <a:endParaRPr lang="en-CH" sz="1800" dirty="0">
              <a:solidFill>
                <a:schemeClr val="bg1"/>
              </a:solidFill>
            </a:endParaRPr>
          </a:p>
        </p:txBody>
      </p:sp>
    </p:spTree>
    <p:extLst>
      <p:ext uri="{BB962C8B-B14F-4D97-AF65-F5344CB8AC3E}">
        <p14:creationId xmlns:p14="http://schemas.microsoft.com/office/powerpoint/2010/main" val="186942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4" name="Rectangle 308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213971-44BE-0333-6C9A-E7DA7E1C943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Availability in “Nines”</a:t>
            </a:r>
          </a:p>
        </p:txBody>
      </p:sp>
      <p:pic>
        <p:nvPicPr>
          <p:cNvPr id="3076" name="Picture 4" descr="Design for Availability – Game of 9s – Manish's – Thoughts and Learnings">
            <a:extLst>
              <a:ext uri="{FF2B5EF4-FFF2-40B4-BE49-F238E27FC236}">
                <a16:creationId xmlns:a16="http://schemas.microsoft.com/office/drawing/2014/main" id="{9C83CA3F-12BD-1DB5-94F2-D37CFFE9E6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35618" y="1675227"/>
            <a:ext cx="9520764"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768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9767D4-1F1F-E9C3-D169-691E957CB219}"/>
              </a:ext>
            </a:extLst>
          </p:cNvPr>
          <p:cNvSpPr>
            <a:spLocks noGrp="1"/>
          </p:cNvSpPr>
          <p:nvPr>
            <p:ph type="title"/>
          </p:nvPr>
        </p:nvSpPr>
        <p:spPr>
          <a:xfrm>
            <a:off x="838200" y="365125"/>
            <a:ext cx="10515600" cy="1325563"/>
          </a:xfrm>
        </p:spPr>
        <p:txBody>
          <a:bodyPr>
            <a:normAutofit/>
          </a:bodyPr>
          <a:lstStyle/>
          <a:p>
            <a:r>
              <a:rPr lang="en-GB" sz="5400" b="0" i="0">
                <a:effectLst/>
                <a:latin typeface="Amazon Ember"/>
              </a:rPr>
              <a:t>Business Continuity Plan (BCP)</a:t>
            </a:r>
            <a:endParaRPr lang="en-CH"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D4B0F3-1A7D-8418-698A-C0CD1F277160}"/>
              </a:ext>
            </a:extLst>
          </p:cNvPr>
          <p:cNvSpPr>
            <a:spLocks noGrp="1"/>
          </p:cNvSpPr>
          <p:nvPr>
            <p:ph idx="1"/>
          </p:nvPr>
        </p:nvSpPr>
        <p:spPr>
          <a:xfrm>
            <a:off x="838200" y="1929384"/>
            <a:ext cx="10515600" cy="4251960"/>
          </a:xfrm>
        </p:spPr>
        <p:txBody>
          <a:bodyPr>
            <a:normAutofit/>
          </a:bodyPr>
          <a:lstStyle/>
          <a:p>
            <a:r>
              <a:rPr lang="en-GB" sz="1700" b="0" i="0" dirty="0">
                <a:effectLst/>
                <a:latin typeface="Amazon Ember"/>
              </a:rPr>
              <a:t>Your disaster recovery plan should be a subset of your organization’s </a:t>
            </a:r>
            <a:r>
              <a:rPr lang="en-GB" sz="1700" b="0" i="1" dirty="0">
                <a:effectLst/>
                <a:latin typeface="Amazon Ember"/>
              </a:rPr>
              <a:t>business continuity plan</a:t>
            </a:r>
            <a:r>
              <a:rPr lang="en-GB" sz="1700" b="0" i="0" dirty="0">
                <a:effectLst/>
                <a:latin typeface="Amazon Ember"/>
              </a:rPr>
              <a:t> (BCP), it should not be a standalone document.</a:t>
            </a:r>
          </a:p>
          <a:p>
            <a:r>
              <a:rPr lang="en-GB" sz="1700" b="0" i="0" dirty="0">
                <a:effectLst/>
                <a:latin typeface="Amazon Ember"/>
              </a:rPr>
              <a:t>Your DR strategy should be based on business requirements, priorities, and context.</a:t>
            </a:r>
          </a:p>
          <a:p>
            <a:r>
              <a:rPr lang="en-GB" sz="1700" b="0" i="0" dirty="0">
                <a:effectLst/>
                <a:latin typeface="Amazon Ember"/>
              </a:rPr>
              <a:t>The analysis should help to determine how quickly the workload needs to be made available and how much data loss can be tolerated.</a:t>
            </a:r>
          </a:p>
          <a:p>
            <a:r>
              <a:rPr lang="en-GB" sz="1700" b="0" i="0" dirty="0">
                <a:effectLst/>
                <a:latin typeface="Amazon Ember"/>
              </a:rPr>
              <a:t>For highly critical workloads, you might consider deploying infrastructure across multiple Regions with data replication and continuous backups in place to minimize business impact. </a:t>
            </a:r>
          </a:p>
          <a:p>
            <a:r>
              <a:rPr lang="en-GB" sz="1700" b="0" i="0" dirty="0">
                <a:effectLst/>
                <a:latin typeface="Amazon Ember"/>
              </a:rPr>
              <a:t>For less critical workloads, a valid strategy may be not to have any disaster recovery in place at all. </a:t>
            </a:r>
          </a:p>
          <a:p>
            <a:r>
              <a:rPr lang="en-GB" sz="1700" b="0" i="0" dirty="0">
                <a:effectLst/>
                <a:latin typeface="Amazon Ember"/>
              </a:rPr>
              <a:t>And for some disaster scenarios, it is also valid not to have any disaster recovery strategy in place as an informed decision based on a low probability of the disaster occurring.</a:t>
            </a:r>
          </a:p>
          <a:p>
            <a:r>
              <a:rPr lang="en-GB" sz="1700" b="0" i="0" dirty="0">
                <a:effectLst/>
                <a:latin typeface="Amazon Ember"/>
              </a:rPr>
              <a:t>Remember that Availability Zones within an AWS Region are already designed with meaningful distance between them, and careful planning of location, such that most common disasters should only impact one zone and not the others. </a:t>
            </a:r>
          </a:p>
          <a:p>
            <a:r>
              <a:rPr lang="en-GB" sz="1700" b="0" i="0" dirty="0">
                <a:effectLst/>
                <a:latin typeface="Amazon Ember"/>
              </a:rPr>
              <a:t>Therefore, a multi-AZ architecture within an AWS Region may already meet much of your risk mitigation needs.</a:t>
            </a:r>
            <a:endParaRPr lang="en-CH" sz="1700" dirty="0"/>
          </a:p>
        </p:txBody>
      </p:sp>
    </p:spTree>
    <p:extLst>
      <p:ext uri="{BB962C8B-B14F-4D97-AF65-F5344CB8AC3E}">
        <p14:creationId xmlns:p14="http://schemas.microsoft.com/office/powerpoint/2010/main" val="3942194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9" name="Rectangle 4102">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AEF31F-41FB-5C37-E535-24ADC01AAD65}"/>
              </a:ext>
            </a:extLst>
          </p:cNvPr>
          <p:cNvSpPr>
            <a:spLocks noGrp="1"/>
          </p:cNvSpPr>
          <p:nvPr>
            <p:ph type="title"/>
          </p:nvPr>
        </p:nvSpPr>
        <p:spPr>
          <a:xfrm>
            <a:off x="630936" y="502920"/>
            <a:ext cx="3419856" cy="1463040"/>
          </a:xfrm>
        </p:spPr>
        <p:txBody>
          <a:bodyPr anchor="ctr">
            <a:normAutofit/>
          </a:bodyPr>
          <a:lstStyle/>
          <a:p>
            <a:r>
              <a:rPr lang="en-CH" sz="3000"/>
              <a:t>Recovery Objectives: RTO and PRO</a:t>
            </a:r>
          </a:p>
        </p:txBody>
      </p:sp>
      <p:sp>
        <p:nvSpPr>
          <p:cNvPr id="4110"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16D9FD-692A-5E78-CB9B-3047831E3FB6}"/>
              </a:ext>
            </a:extLst>
          </p:cNvPr>
          <p:cNvSpPr>
            <a:spLocks noGrp="1"/>
          </p:cNvSpPr>
          <p:nvPr>
            <p:ph idx="1"/>
          </p:nvPr>
        </p:nvSpPr>
        <p:spPr>
          <a:xfrm>
            <a:off x="4654295" y="502920"/>
            <a:ext cx="6894576" cy="1463040"/>
          </a:xfrm>
        </p:spPr>
        <p:txBody>
          <a:bodyPr anchor="ctr">
            <a:normAutofit/>
          </a:bodyPr>
          <a:lstStyle/>
          <a:p>
            <a:pPr marL="0" indent="0">
              <a:buNone/>
            </a:pPr>
            <a:r>
              <a:rPr lang="en-GB" sz="2200" b="0" i="0" dirty="0">
                <a:effectLst/>
                <a:latin typeface="Amazon Ember"/>
              </a:rPr>
              <a:t>Recovery Time Objective (RTO) </a:t>
            </a:r>
          </a:p>
          <a:p>
            <a:pPr marL="0" indent="0">
              <a:buNone/>
            </a:pPr>
            <a:r>
              <a:rPr lang="en-GB" sz="2200" b="0" i="0" dirty="0">
                <a:effectLst/>
                <a:latin typeface="Amazon Ember"/>
              </a:rPr>
              <a:t>Recovery Point Objective (RPO).</a:t>
            </a:r>
          </a:p>
        </p:txBody>
      </p:sp>
      <p:pic>
        <p:nvPicPr>
          <p:cNvPr id="4098" name="Picture 2" descr="&#10;        Image showing relationship of recovery objectives.&#10;      ">
            <a:extLst>
              <a:ext uri="{FF2B5EF4-FFF2-40B4-BE49-F238E27FC236}">
                <a16:creationId xmlns:a16="http://schemas.microsoft.com/office/drawing/2014/main" id="{69208C91-499D-2886-C36A-CED25850E3B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86949" y="2290936"/>
            <a:ext cx="8205909" cy="3959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050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A1E013-A6F9-91D2-EAD5-565C81ECBCC6}"/>
              </a:ext>
            </a:extLst>
          </p:cNvPr>
          <p:cNvSpPr>
            <a:spLocks noGrp="1"/>
          </p:cNvSpPr>
          <p:nvPr>
            <p:ph type="title"/>
          </p:nvPr>
        </p:nvSpPr>
        <p:spPr>
          <a:xfrm>
            <a:off x="4572001" y="601744"/>
            <a:ext cx="6781800" cy="1338696"/>
          </a:xfrm>
        </p:spPr>
        <p:txBody>
          <a:bodyPr>
            <a:normAutofit/>
          </a:bodyPr>
          <a:lstStyle/>
          <a:p>
            <a:r>
              <a:rPr lang="en-CH" dirty="0"/>
              <a:t>RTO &amp; RPO</a:t>
            </a:r>
          </a:p>
        </p:txBody>
      </p:sp>
      <p:pic>
        <p:nvPicPr>
          <p:cNvPr id="5" name="Picture 4" descr="A blue wall clock showing the time 11:59">
            <a:extLst>
              <a:ext uri="{FF2B5EF4-FFF2-40B4-BE49-F238E27FC236}">
                <a16:creationId xmlns:a16="http://schemas.microsoft.com/office/drawing/2014/main" id="{945BD320-B699-40BB-565E-BDABD0A0D027}"/>
              </a:ext>
            </a:extLst>
          </p:cNvPr>
          <p:cNvPicPr>
            <a:picLocks noChangeAspect="1"/>
          </p:cNvPicPr>
          <p:nvPr/>
        </p:nvPicPr>
        <p:blipFill rotWithShape="1">
          <a:blip r:embed="rId2"/>
          <a:srcRect l="9613" r="53978"/>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16479719-EF77-C336-1D64-F556F61E056D}"/>
              </a:ext>
            </a:extLst>
          </p:cNvPr>
          <p:cNvSpPr>
            <a:spLocks noGrp="1"/>
          </p:cNvSpPr>
          <p:nvPr>
            <p:ph idx="1"/>
          </p:nvPr>
        </p:nvSpPr>
        <p:spPr>
          <a:xfrm>
            <a:off x="4572001" y="2201958"/>
            <a:ext cx="6781800" cy="3900730"/>
          </a:xfrm>
        </p:spPr>
        <p:txBody>
          <a:bodyPr anchor="t">
            <a:normAutofit/>
          </a:bodyPr>
          <a:lstStyle/>
          <a:p>
            <a:r>
              <a:rPr lang="en-GB" sz="2000" b="1" i="0">
                <a:effectLst/>
                <a:latin typeface="Amazon Ember"/>
              </a:rPr>
              <a:t>Recovery Time Objective (RTO)</a:t>
            </a:r>
            <a:r>
              <a:rPr lang="en-GB" sz="2000" b="0" i="0">
                <a:effectLst/>
                <a:latin typeface="Amazon Ember"/>
              </a:rPr>
              <a:t> is the maximum acceptable delay between the interruption of service and restoration of service. </a:t>
            </a:r>
          </a:p>
          <a:p>
            <a:pPr lvl="1"/>
            <a:r>
              <a:rPr lang="en-GB" sz="2000" b="0" i="0">
                <a:effectLst/>
                <a:latin typeface="Amazon Ember"/>
              </a:rPr>
              <a:t>This objective determines what is considered an acceptable time window when service is unavailable and is defined by the organization.</a:t>
            </a:r>
            <a:endParaRPr lang="en-GB" sz="2000">
              <a:latin typeface="Amazon Ember"/>
            </a:endParaRPr>
          </a:p>
          <a:p>
            <a:r>
              <a:rPr lang="en-GB" sz="2000" b="1" i="0">
                <a:effectLst/>
                <a:latin typeface="Amazon Ember"/>
              </a:rPr>
              <a:t>Recovery Point Objective (RPO)</a:t>
            </a:r>
            <a:r>
              <a:rPr lang="en-GB" sz="2000" b="0" i="0">
                <a:effectLst/>
                <a:latin typeface="Amazon Ember"/>
              </a:rPr>
              <a:t> is the maximum acceptable amount of time since the last data recovery point. </a:t>
            </a:r>
          </a:p>
          <a:p>
            <a:pPr lvl="1"/>
            <a:r>
              <a:rPr lang="en-GB" sz="2000" b="0" i="0">
                <a:effectLst/>
                <a:latin typeface="Amazon Ember"/>
              </a:rPr>
              <a:t>This objective determines what is considered an acceptable loss of data between the last recovery point and the interruption of service and is defined by the organization.</a:t>
            </a:r>
          </a:p>
          <a:p>
            <a:endParaRPr lang="en-CH" sz="2000"/>
          </a:p>
        </p:txBody>
      </p:sp>
    </p:spTree>
    <p:extLst>
      <p:ext uri="{BB962C8B-B14F-4D97-AF65-F5344CB8AC3E}">
        <p14:creationId xmlns:p14="http://schemas.microsoft.com/office/powerpoint/2010/main" val="1981441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21508C-20F0-E0C2-854C-8ADE8901881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0" i="0" kern="1200">
                <a:solidFill>
                  <a:schemeClr val="bg1"/>
                </a:solidFill>
                <a:effectLst/>
                <a:latin typeface="+mj-lt"/>
                <a:ea typeface="+mj-ea"/>
                <a:cs typeface="+mj-cs"/>
              </a:rPr>
              <a:t>Shared Responsibility Model for Resiliency</a:t>
            </a:r>
            <a:endParaRPr lang="en-US" sz="3200" kern="1200">
              <a:solidFill>
                <a:schemeClr val="bg1"/>
              </a:solidFill>
              <a:latin typeface="+mj-lt"/>
              <a:ea typeface="+mj-ea"/>
              <a:cs typeface="+mj-cs"/>
            </a:endParaRPr>
          </a:p>
        </p:txBody>
      </p:sp>
      <p:pic>
        <p:nvPicPr>
          <p:cNvPr id="5122" name="Picture 2" descr="&#10;        Diagram showing how resiliency is a shared responsibility between AWS and the&#10;          customer. &#10;      ">
            <a:extLst>
              <a:ext uri="{FF2B5EF4-FFF2-40B4-BE49-F238E27FC236}">
                <a16:creationId xmlns:a16="http://schemas.microsoft.com/office/drawing/2014/main" id="{30AD4C11-BB06-DC8A-740D-99FE2A21BB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91027" y="1675227"/>
            <a:ext cx="8409946"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402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A00DE6-3CD7-6865-BA9E-1C4FCEC3BD1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0" i="0" kern="1200">
                <a:solidFill>
                  <a:schemeClr val="bg1"/>
                </a:solidFill>
                <a:effectLst/>
                <a:latin typeface="+mj-lt"/>
                <a:ea typeface="+mj-ea"/>
                <a:cs typeface="+mj-cs"/>
              </a:rPr>
              <a:t>Disaster recovery options in the cloud</a:t>
            </a:r>
            <a:endParaRPr lang="en-US" sz="3200" kern="1200">
              <a:solidFill>
                <a:schemeClr val="bg1"/>
              </a:solidFill>
              <a:latin typeface="+mj-lt"/>
              <a:ea typeface="+mj-ea"/>
              <a:cs typeface="+mj-cs"/>
            </a:endParaRPr>
          </a:p>
        </p:txBody>
      </p:sp>
      <p:pic>
        <p:nvPicPr>
          <p:cNvPr id="6146" name="Picture 2" descr="&#10;      Graph showing disaster recovery strategies and highlights of each strategy.&#10;    ">
            <a:extLst>
              <a:ext uri="{FF2B5EF4-FFF2-40B4-BE49-F238E27FC236}">
                <a16:creationId xmlns:a16="http://schemas.microsoft.com/office/drawing/2014/main" id="{7B7B3BDA-3DC6-128F-B1CF-B2864EBB4F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13556" y="1675227"/>
            <a:ext cx="9764887"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081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701</Words>
  <Application>Microsoft Macintosh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Amazon Ember</vt:lpstr>
      <vt:lpstr>Arial</vt:lpstr>
      <vt:lpstr>Calibri</vt:lpstr>
      <vt:lpstr>Calibri Light</vt:lpstr>
      <vt:lpstr>Office Theme</vt:lpstr>
      <vt:lpstr>Disaster recovery options in the cloud</vt:lpstr>
      <vt:lpstr>Introduction</vt:lpstr>
      <vt:lpstr>Availability</vt:lpstr>
      <vt:lpstr>Availability in “Nines”</vt:lpstr>
      <vt:lpstr>Business Continuity Plan (BCP)</vt:lpstr>
      <vt:lpstr>Recovery Objectives: RTO and PRO</vt:lpstr>
      <vt:lpstr>RTO &amp; RPO</vt:lpstr>
      <vt:lpstr>Shared Responsibility Model for Resiliency</vt:lpstr>
      <vt:lpstr>Disaster recovery options in the cloud</vt:lpstr>
      <vt:lpstr>Backup and restore</vt:lpstr>
      <vt:lpstr>Pilot light</vt:lpstr>
      <vt:lpstr>Warm standby</vt:lpstr>
      <vt:lpstr>Multi-site  active/active</vt:lpstr>
      <vt:lpstr>Disaster recovery plan checklist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Ilya Chakun</dc:creator>
  <cp:lastModifiedBy>Ilya Chakun</cp:lastModifiedBy>
  <cp:revision>9</cp:revision>
  <dcterms:created xsi:type="dcterms:W3CDTF">2023-08-06T12:53:09Z</dcterms:created>
  <dcterms:modified xsi:type="dcterms:W3CDTF">2023-09-09T15:12:35Z</dcterms:modified>
</cp:coreProperties>
</file>