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1"/>
  </p:notesMasterIdLst>
  <p:sldIdLst>
    <p:sldId id="279" r:id="rId2"/>
    <p:sldId id="269" r:id="rId3"/>
    <p:sldId id="264" r:id="rId4"/>
    <p:sldId id="270" r:id="rId5"/>
    <p:sldId id="276" r:id="rId6"/>
    <p:sldId id="271" r:id="rId7"/>
    <p:sldId id="280" r:id="rId8"/>
    <p:sldId id="272" r:id="rId9"/>
    <p:sldId id="265" r:id="rId10"/>
    <p:sldId id="274" r:id="rId11"/>
    <p:sldId id="281" r:id="rId12"/>
    <p:sldId id="266" r:id="rId13"/>
    <p:sldId id="278" r:id="rId14"/>
    <p:sldId id="275" r:id="rId15"/>
    <p:sldId id="277" r:id="rId16"/>
    <p:sldId id="282" r:id="rId17"/>
    <p:sldId id="267" r:id="rId18"/>
    <p:sldId id="273" r:id="rId19"/>
    <p:sldId id="268" r:id="rId20"/>
  </p:sldIdLst>
  <p:sldSz cx="12192000" cy="6858000"/>
  <p:notesSz cx="6858000" cy="9144000"/>
  <p:defaultTextStyle>
    <a:defPPr>
      <a:defRPr lang="en-C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718"/>
    <p:restoredTop sz="94720"/>
  </p:normalViewPr>
  <p:slideViewPr>
    <p:cSldViewPr snapToGrid="0">
      <p:cViewPr varScale="1">
        <p:scale>
          <a:sx n="211" d="100"/>
          <a:sy n="211" d="100"/>
        </p:scale>
        <p:origin x="1552" y="2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338573-6D86-FE4E-BA3C-CF99651A2D99}" type="datetimeFigureOut">
              <a:rPr lang="en-CH" smtClean="0"/>
              <a:t>10.09.23</a:t>
            </a:fld>
            <a:endParaRPr lang="en-C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E65E5FE-F39D-3849-8550-66CEC6D4679C}" type="slidenum">
              <a:rPr lang="en-CH" smtClean="0"/>
              <a:t>‹#›</a:t>
            </a:fld>
            <a:endParaRPr lang="en-CH"/>
          </a:p>
        </p:txBody>
      </p:sp>
    </p:spTree>
    <p:extLst>
      <p:ext uri="{BB962C8B-B14F-4D97-AF65-F5344CB8AC3E}">
        <p14:creationId xmlns:p14="http://schemas.microsoft.com/office/powerpoint/2010/main" val="19116080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H" dirty="0"/>
          </a:p>
        </p:txBody>
      </p:sp>
      <p:sp>
        <p:nvSpPr>
          <p:cNvPr id="4" name="Slide Number Placeholder 3"/>
          <p:cNvSpPr>
            <a:spLocks noGrp="1"/>
          </p:cNvSpPr>
          <p:nvPr>
            <p:ph type="sldNum" sz="quarter" idx="5"/>
          </p:nvPr>
        </p:nvSpPr>
        <p:spPr/>
        <p:txBody>
          <a:bodyPr/>
          <a:lstStyle/>
          <a:p>
            <a:fld id="{AE65E5FE-F39D-3849-8550-66CEC6D4679C}" type="slidenum">
              <a:rPr lang="en-CH" smtClean="0"/>
              <a:t>4</a:t>
            </a:fld>
            <a:endParaRPr lang="en-CH"/>
          </a:p>
        </p:txBody>
      </p:sp>
    </p:spTree>
    <p:extLst>
      <p:ext uri="{BB962C8B-B14F-4D97-AF65-F5344CB8AC3E}">
        <p14:creationId xmlns:p14="http://schemas.microsoft.com/office/powerpoint/2010/main" val="37085587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6CF7B-BC99-DF18-CE0D-FDE15A29DB3F}"/>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CH"/>
          </a:p>
        </p:txBody>
      </p:sp>
      <p:sp>
        <p:nvSpPr>
          <p:cNvPr id="3" name="Subtitle 2">
            <a:extLst>
              <a:ext uri="{FF2B5EF4-FFF2-40B4-BE49-F238E27FC236}">
                <a16:creationId xmlns:a16="http://schemas.microsoft.com/office/drawing/2014/main" id="{2D84D4C9-17E3-F7CE-1BE1-28C188E4FCF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CH"/>
          </a:p>
        </p:txBody>
      </p:sp>
      <p:sp>
        <p:nvSpPr>
          <p:cNvPr id="4" name="Date Placeholder 3">
            <a:extLst>
              <a:ext uri="{FF2B5EF4-FFF2-40B4-BE49-F238E27FC236}">
                <a16:creationId xmlns:a16="http://schemas.microsoft.com/office/drawing/2014/main" id="{43C4FF75-85A0-D3D8-C2C6-3C579A3AC3C7}"/>
              </a:ext>
            </a:extLst>
          </p:cNvPr>
          <p:cNvSpPr>
            <a:spLocks noGrp="1"/>
          </p:cNvSpPr>
          <p:nvPr>
            <p:ph type="dt" sz="half" idx="10"/>
          </p:nvPr>
        </p:nvSpPr>
        <p:spPr/>
        <p:txBody>
          <a:bodyPr/>
          <a:lstStyle/>
          <a:p>
            <a:fld id="{322C9020-58D6-4B4B-AE71-CBBD8D6FD410}" type="datetimeFigureOut">
              <a:rPr lang="en-CH" smtClean="0"/>
              <a:t>10.09.23</a:t>
            </a:fld>
            <a:endParaRPr lang="en-CH"/>
          </a:p>
        </p:txBody>
      </p:sp>
      <p:sp>
        <p:nvSpPr>
          <p:cNvPr id="5" name="Footer Placeholder 4">
            <a:extLst>
              <a:ext uri="{FF2B5EF4-FFF2-40B4-BE49-F238E27FC236}">
                <a16:creationId xmlns:a16="http://schemas.microsoft.com/office/drawing/2014/main" id="{50FECE30-1BA0-E91E-E69B-EBBDD0D33C48}"/>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07E308F0-B5A7-CB50-32C7-23CF8953BB01}"/>
              </a:ext>
            </a:extLst>
          </p:cNvPr>
          <p:cNvSpPr>
            <a:spLocks noGrp="1"/>
          </p:cNvSpPr>
          <p:nvPr>
            <p:ph type="sldNum" sz="quarter" idx="12"/>
          </p:nvPr>
        </p:nvSpPr>
        <p:spPr/>
        <p:txBody>
          <a:bodyPr/>
          <a:lstStyle/>
          <a:p>
            <a:fld id="{44A51453-4106-7949-847C-1FA663AA342B}" type="slidenum">
              <a:rPr lang="en-CH" smtClean="0"/>
              <a:t>‹#›</a:t>
            </a:fld>
            <a:endParaRPr lang="en-CH"/>
          </a:p>
        </p:txBody>
      </p:sp>
    </p:spTree>
    <p:extLst>
      <p:ext uri="{BB962C8B-B14F-4D97-AF65-F5344CB8AC3E}">
        <p14:creationId xmlns:p14="http://schemas.microsoft.com/office/powerpoint/2010/main" val="14283919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F29AA-C576-75DE-05C7-3761B884425A}"/>
              </a:ext>
            </a:extLst>
          </p:cNvPr>
          <p:cNvSpPr>
            <a:spLocks noGrp="1"/>
          </p:cNvSpPr>
          <p:nvPr>
            <p:ph type="title"/>
          </p:nvPr>
        </p:nvSpPr>
        <p:spPr/>
        <p:txBody>
          <a:bodyPr/>
          <a:lstStyle/>
          <a:p>
            <a:r>
              <a:rPr lang="en-GB"/>
              <a:t>Click to edit Master title style</a:t>
            </a:r>
            <a:endParaRPr lang="en-CH"/>
          </a:p>
        </p:txBody>
      </p:sp>
      <p:sp>
        <p:nvSpPr>
          <p:cNvPr id="3" name="Vertical Text Placeholder 2">
            <a:extLst>
              <a:ext uri="{FF2B5EF4-FFF2-40B4-BE49-F238E27FC236}">
                <a16:creationId xmlns:a16="http://schemas.microsoft.com/office/drawing/2014/main" id="{BEFAAEFB-943D-EA63-92B1-D47C97432D99}"/>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31C13001-E9B2-B896-7FE6-E33DC7895F37}"/>
              </a:ext>
            </a:extLst>
          </p:cNvPr>
          <p:cNvSpPr>
            <a:spLocks noGrp="1"/>
          </p:cNvSpPr>
          <p:nvPr>
            <p:ph type="dt" sz="half" idx="10"/>
          </p:nvPr>
        </p:nvSpPr>
        <p:spPr/>
        <p:txBody>
          <a:bodyPr/>
          <a:lstStyle/>
          <a:p>
            <a:fld id="{322C9020-58D6-4B4B-AE71-CBBD8D6FD410}" type="datetimeFigureOut">
              <a:rPr lang="en-CH" smtClean="0"/>
              <a:t>10.09.23</a:t>
            </a:fld>
            <a:endParaRPr lang="en-CH"/>
          </a:p>
        </p:txBody>
      </p:sp>
      <p:sp>
        <p:nvSpPr>
          <p:cNvPr id="5" name="Footer Placeholder 4">
            <a:extLst>
              <a:ext uri="{FF2B5EF4-FFF2-40B4-BE49-F238E27FC236}">
                <a16:creationId xmlns:a16="http://schemas.microsoft.com/office/drawing/2014/main" id="{C089020C-EFBE-9711-DB6A-2C1F9102A9AF}"/>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9C5BD7D3-A42E-33ED-DE4C-296F280ABEEA}"/>
              </a:ext>
            </a:extLst>
          </p:cNvPr>
          <p:cNvSpPr>
            <a:spLocks noGrp="1"/>
          </p:cNvSpPr>
          <p:nvPr>
            <p:ph type="sldNum" sz="quarter" idx="12"/>
          </p:nvPr>
        </p:nvSpPr>
        <p:spPr/>
        <p:txBody>
          <a:bodyPr/>
          <a:lstStyle/>
          <a:p>
            <a:fld id="{44A51453-4106-7949-847C-1FA663AA342B}" type="slidenum">
              <a:rPr lang="en-CH" smtClean="0"/>
              <a:t>‹#›</a:t>
            </a:fld>
            <a:endParaRPr lang="en-CH"/>
          </a:p>
        </p:txBody>
      </p:sp>
    </p:spTree>
    <p:extLst>
      <p:ext uri="{BB962C8B-B14F-4D97-AF65-F5344CB8AC3E}">
        <p14:creationId xmlns:p14="http://schemas.microsoft.com/office/powerpoint/2010/main" val="36709682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E31CB33-C99C-73B8-ADAC-E381FD38D94B}"/>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CH"/>
          </a:p>
        </p:txBody>
      </p:sp>
      <p:sp>
        <p:nvSpPr>
          <p:cNvPr id="3" name="Vertical Text Placeholder 2">
            <a:extLst>
              <a:ext uri="{FF2B5EF4-FFF2-40B4-BE49-F238E27FC236}">
                <a16:creationId xmlns:a16="http://schemas.microsoft.com/office/drawing/2014/main" id="{5B96DC8E-DA32-428A-3838-21630E5EF066}"/>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AEBBE0F9-EE75-F498-8C44-9633991F48CA}"/>
              </a:ext>
            </a:extLst>
          </p:cNvPr>
          <p:cNvSpPr>
            <a:spLocks noGrp="1"/>
          </p:cNvSpPr>
          <p:nvPr>
            <p:ph type="dt" sz="half" idx="10"/>
          </p:nvPr>
        </p:nvSpPr>
        <p:spPr/>
        <p:txBody>
          <a:bodyPr/>
          <a:lstStyle/>
          <a:p>
            <a:fld id="{322C9020-58D6-4B4B-AE71-CBBD8D6FD410}" type="datetimeFigureOut">
              <a:rPr lang="en-CH" smtClean="0"/>
              <a:t>10.09.23</a:t>
            </a:fld>
            <a:endParaRPr lang="en-CH"/>
          </a:p>
        </p:txBody>
      </p:sp>
      <p:sp>
        <p:nvSpPr>
          <p:cNvPr id="5" name="Footer Placeholder 4">
            <a:extLst>
              <a:ext uri="{FF2B5EF4-FFF2-40B4-BE49-F238E27FC236}">
                <a16:creationId xmlns:a16="http://schemas.microsoft.com/office/drawing/2014/main" id="{ABADD194-B54F-383D-43CC-DCCFDD29B04B}"/>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2E99EC78-1D9B-755E-D4B7-E6EAA4C898D4}"/>
              </a:ext>
            </a:extLst>
          </p:cNvPr>
          <p:cNvSpPr>
            <a:spLocks noGrp="1"/>
          </p:cNvSpPr>
          <p:nvPr>
            <p:ph type="sldNum" sz="quarter" idx="12"/>
          </p:nvPr>
        </p:nvSpPr>
        <p:spPr/>
        <p:txBody>
          <a:bodyPr/>
          <a:lstStyle/>
          <a:p>
            <a:fld id="{44A51453-4106-7949-847C-1FA663AA342B}" type="slidenum">
              <a:rPr lang="en-CH" smtClean="0"/>
              <a:t>‹#›</a:t>
            </a:fld>
            <a:endParaRPr lang="en-CH"/>
          </a:p>
        </p:txBody>
      </p:sp>
    </p:spTree>
    <p:extLst>
      <p:ext uri="{BB962C8B-B14F-4D97-AF65-F5344CB8AC3E}">
        <p14:creationId xmlns:p14="http://schemas.microsoft.com/office/powerpoint/2010/main" val="29583458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247260-2540-D64D-2528-D7346228E6A2}"/>
              </a:ext>
            </a:extLst>
          </p:cNvPr>
          <p:cNvSpPr>
            <a:spLocks noGrp="1"/>
          </p:cNvSpPr>
          <p:nvPr>
            <p:ph type="title"/>
          </p:nvPr>
        </p:nvSpPr>
        <p:spPr/>
        <p:txBody>
          <a:bodyPr/>
          <a:lstStyle/>
          <a:p>
            <a:r>
              <a:rPr lang="en-GB"/>
              <a:t>Click to edit Master title style</a:t>
            </a:r>
            <a:endParaRPr lang="en-CH"/>
          </a:p>
        </p:txBody>
      </p:sp>
      <p:sp>
        <p:nvSpPr>
          <p:cNvPr id="3" name="Content Placeholder 2">
            <a:extLst>
              <a:ext uri="{FF2B5EF4-FFF2-40B4-BE49-F238E27FC236}">
                <a16:creationId xmlns:a16="http://schemas.microsoft.com/office/drawing/2014/main" id="{E79D9037-D1AD-02DD-5275-6C219E03328D}"/>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36360EAD-2229-9A4A-81B7-57EEAEA4ABA1}"/>
              </a:ext>
            </a:extLst>
          </p:cNvPr>
          <p:cNvSpPr>
            <a:spLocks noGrp="1"/>
          </p:cNvSpPr>
          <p:nvPr>
            <p:ph type="dt" sz="half" idx="10"/>
          </p:nvPr>
        </p:nvSpPr>
        <p:spPr/>
        <p:txBody>
          <a:bodyPr/>
          <a:lstStyle/>
          <a:p>
            <a:fld id="{322C9020-58D6-4B4B-AE71-CBBD8D6FD410}" type="datetimeFigureOut">
              <a:rPr lang="en-CH" smtClean="0"/>
              <a:t>10.09.23</a:t>
            </a:fld>
            <a:endParaRPr lang="en-CH"/>
          </a:p>
        </p:txBody>
      </p:sp>
      <p:sp>
        <p:nvSpPr>
          <p:cNvPr id="5" name="Footer Placeholder 4">
            <a:extLst>
              <a:ext uri="{FF2B5EF4-FFF2-40B4-BE49-F238E27FC236}">
                <a16:creationId xmlns:a16="http://schemas.microsoft.com/office/drawing/2014/main" id="{1B78B1F6-87FB-24E5-4291-4E759A0492B3}"/>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7B78C72F-B6E7-5926-8E0A-09EF6B3EAB36}"/>
              </a:ext>
            </a:extLst>
          </p:cNvPr>
          <p:cNvSpPr>
            <a:spLocks noGrp="1"/>
          </p:cNvSpPr>
          <p:nvPr>
            <p:ph type="sldNum" sz="quarter" idx="12"/>
          </p:nvPr>
        </p:nvSpPr>
        <p:spPr/>
        <p:txBody>
          <a:bodyPr/>
          <a:lstStyle/>
          <a:p>
            <a:fld id="{44A51453-4106-7949-847C-1FA663AA342B}" type="slidenum">
              <a:rPr lang="en-CH" smtClean="0"/>
              <a:t>‹#›</a:t>
            </a:fld>
            <a:endParaRPr lang="en-CH"/>
          </a:p>
        </p:txBody>
      </p:sp>
    </p:spTree>
    <p:extLst>
      <p:ext uri="{BB962C8B-B14F-4D97-AF65-F5344CB8AC3E}">
        <p14:creationId xmlns:p14="http://schemas.microsoft.com/office/powerpoint/2010/main" val="8683999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8EF950-C753-EED1-64A3-7909EBC965D1}"/>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CH"/>
          </a:p>
        </p:txBody>
      </p:sp>
      <p:sp>
        <p:nvSpPr>
          <p:cNvPr id="3" name="Text Placeholder 2">
            <a:extLst>
              <a:ext uri="{FF2B5EF4-FFF2-40B4-BE49-F238E27FC236}">
                <a16:creationId xmlns:a16="http://schemas.microsoft.com/office/drawing/2014/main" id="{0F3EBA2A-BBA3-343B-3922-3B6B9CED7D9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B4C301F9-9C97-D1E6-4444-3F84DEF4F0AE}"/>
              </a:ext>
            </a:extLst>
          </p:cNvPr>
          <p:cNvSpPr>
            <a:spLocks noGrp="1"/>
          </p:cNvSpPr>
          <p:nvPr>
            <p:ph type="dt" sz="half" idx="10"/>
          </p:nvPr>
        </p:nvSpPr>
        <p:spPr/>
        <p:txBody>
          <a:bodyPr/>
          <a:lstStyle/>
          <a:p>
            <a:fld id="{322C9020-58D6-4B4B-AE71-CBBD8D6FD410}" type="datetimeFigureOut">
              <a:rPr lang="en-CH" smtClean="0"/>
              <a:t>10.09.23</a:t>
            </a:fld>
            <a:endParaRPr lang="en-CH"/>
          </a:p>
        </p:txBody>
      </p:sp>
      <p:sp>
        <p:nvSpPr>
          <p:cNvPr id="5" name="Footer Placeholder 4">
            <a:extLst>
              <a:ext uri="{FF2B5EF4-FFF2-40B4-BE49-F238E27FC236}">
                <a16:creationId xmlns:a16="http://schemas.microsoft.com/office/drawing/2014/main" id="{F25858E8-CA9D-D3B8-BE46-A6DC94F89D32}"/>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FDBF5689-72EC-5C6A-7361-8574FBBEE380}"/>
              </a:ext>
            </a:extLst>
          </p:cNvPr>
          <p:cNvSpPr>
            <a:spLocks noGrp="1"/>
          </p:cNvSpPr>
          <p:nvPr>
            <p:ph type="sldNum" sz="quarter" idx="12"/>
          </p:nvPr>
        </p:nvSpPr>
        <p:spPr/>
        <p:txBody>
          <a:bodyPr/>
          <a:lstStyle/>
          <a:p>
            <a:fld id="{44A51453-4106-7949-847C-1FA663AA342B}" type="slidenum">
              <a:rPr lang="en-CH" smtClean="0"/>
              <a:t>‹#›</a:t>
            </a:fld>
            <a:endParaRPr lang="en-CH"/>
          </a:p>
        </p:txBody>
      </p:sp>
    </p:spTree>
    <p:extLst>
      <p:ext uri="{BB962C8B-B14F-4D97-AF65-F5344CB8AC3E}">
        <p14:creationId xmlns:p14="http://schemas.microsoft.com/office/powerpoint/2010/main" val="9011659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3F43F8-E718-1850-AD03-80F64C9BD6EF}"/>
              </a:ext>
            </a:extLst>
          </p:cNvPr>
          <p:cNvSpPr>
            <a:spLocks noGrp="1"/>
          </p:cNvSpPr>
          <p:nvPr>
            <p:ph type="title"/>
          </p:nvPr>
        </p:nvSpPr>
        <p:spPr/>
        <p:txBody>
          <a:bodyPr/>
          <a:lstStyle/>
          <a:p>
            <a:r>
              <a:rPr lang="en-GB"/>
              <a:t>Click to edit Master title style</a:t>
            </a:r>
            <a:endParaRPr lang="en-CH"/>
          </a:p>
        </p:txBody>
      </p:sp>
      <p:sp>
        <p:nvSpPr>
          <p:cNvPr id="3" name="Content Placeholder 2">
            <a:extLst>
              <a:ext uri="{FF2B5EF4-FFF2-40B4-BE49-F238E27FC236}">
                <a16:creationId xmlns:a16="http://schemas.microsoft.com/office/drawing/2014/main" id="{41AE6A76-3A24-4160-B0BF-C09050E5B87E}"/>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Content Placeholder 3">
            <a:extLst>
              <a:ext uri="{FF2B5EF4-FFF2-40B4-BE49-F238E27FC236}">
                <a16:creationId xmlns:a16="http://schemas.microsoft.com/office/drawing/2014/main" id="{73F019C5-E78B-A00C-7B6E-B3316322A311}"/>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5" name="Date Placeholder 4">
            <a:extLst>
              <a:ext uri="{FF2B5EF4-FFF2-40B4-BE49-F238E27FC236}">
                <a16:creationId xmlns:a16="http://schemas.microsoft.com/office/drawing/2014/main" id="{817061B6-C92E-2B4D-D16F-A3327F66BCDE}"/>
              </a:ext>
            </a:extLst>
          </p:cNvPr>
          <p:cNvSpPr>
            <a:spLocks noGrp="1"/>
          </p:cNvSpPr>
          <p:nvPr>
            <p:ph type="dt" sz="half" idx="10"/>
          </p:nvPr>
        </p:nvSpPr>
        <p:spPr/>
        <p:txBody>
          <a:bodyPr/>
          <a:lstStyle/>
          <a:p>
            <a:fld id="{322C9020-58D6-4B4B-AE71-CBBD8D6FD410}" type="datetimeFigureOut">
              <a:rPr lang="en-CH" smtClean="0"/>
              <a:t>10.09.23</a:t>
            </a:fld>
            <a:endParaRPr lang="en-CH"/>
          </a:p>
        </p:txBody>
      </p:sp>
      <p:sp>
        <p:nvSpPr>
          <p:cNvPr id="6" name="Footer Placeholder 5">
            <a:extLst>
              <a:ext uri="{FF2B5EF4-FFF2-40B4-BE49-F238E27FC236}">
                <a16:creationId xmlns:a16="http://schemas.microsoft.com/office/drawing/2014/main" id="{404275D0-6991-7E5B-2AE8-596ECC22C7F1}"/>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AA7F5ED2-894A-C254-FF98-843BCE87DE33}"/>
              </a:ext>
            </a:extLst>
          </p:cNvPr>
          <p:cNvSpPr>
            <a:spLocks noGrp="1"/>
          </p:cNvSpPr>
          <p:nvPr>
            <p:ph type="sldNum" sz="quarter" idx="12"/>
          </p:nvPr>
        </p:nvSpPr>
        <p:spPr/>
        <p:txBody>
          <a:bodyPr/>
          <a:lstStyle/>
          <a:p>
            <a:fld id="{44A51453-4106-7949-847C-1FA663AA342B}" type="slidenum">
              <a:rPr lang="en-CH" smtClean="0"/>
              <a:t>‹#›</a:t>
            </a:fld>
            <a:endParaRPr lang="en-CH"/>
          </a:p>
        </p:txBody>
      </p:sp>
    </p:spTree>
    <p:extLst>
      <p:ext uri="{BB962C8B-B14F-4D97-AF65-F5344CB8AC3E}">
        <p14:creationId xmlns:p14="http://schemas.microsoft.com/office/powerpoint/2010/main" val="3227517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DBF018-3716-0252-E5F8-A058BAE279D6}"/>
              </a:ext>
            </a:extLst>
          </p:cNvPr>
          <p:cNvSpPr>
            <a:spLocks noGrp="1"/>
          </p:cNvSpPr>
          <p:nvPr>
            <p:ph type="title"/>
          </p:nvPr>
        </p:nvSpPr>
        <p:spPr>
          <a:xfrm>
            <a:off x="839788" y="365125"/>
            <a:ext cx="10515600" cy="1325563"/>
          </a:xfrm>
        </p:spPr>
        <p:txBody>
          <a:bodyPr/>
          <a:lstStyle/>
          <a:p>
            <a:r>
              <a:rPr lang="en-GB"/>
              <a:t>Click to edit Master title style</a:t>
            </a:r>
            <a:endParaRPr lang="en-CH"/>
          </a:p>
        </p:txBody>
      </p:sp>
      <p:sp>
        <p:nvSpPr>
          <p:cNvPr id="3" name="Text Placeholder 2">
            <a:extLst>
              <a:ext uri="{FF2B5EF4-FFF2-40B4-BE49-F238E27FC236}">
                <a16:creationId xmlns:a16="http://schemas.microsoft.com/office/drawing/2014/main" id="{45BBA4A2-03EB-84B1-E67F-B6ABC71D9FA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A861E446-5167-5471-D41D-B91084121688}"/>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5" name="Text Placeholder 4">
            <a:extLst>
              <a:ext uri="{FF2B5EF4-FFF2-40B4-BE49-F238E27FC236}">
                <a16:creationId xmlns:a16="http://schemas.microsoft.com/office/drawing/2014/main" id="{C71440AA-BBA1-CFE9-1485-16E0F70E6A8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6B96D822-6CDA-40DB-D58E-07A5CF831C42}"/>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7" name="Date Placeholder 6">
            <a:extLst>
              <a:ext uri="{FF2B5EF4-FFF2-40B4-BE49-F238E27FC236}">
                <a16:creationId xmlns:a16="http://schemas.microsoft.com/office/drawing/2014/main" id="{AFD17D69-A4DD-F8CC-A675-E64114F84752}"/>
              </a:ext>
            </a:extLst>
          </p:cNvPr>
          <p:cNvSpPr>
            <a:spLocks noGrp="1"/>
          </p:cNvSpPr>
          <p:nvPr>
            <p:ph type="dt" sz="half" idx="10"/>
          </p:nvPr>
        </p:nvSpPr>
        <p:spPr/>
        <p:txBody>
          <a:bodyPr/>
          <a:lstStyle/>
          <a:p>
            <a:fld id="{322C9020-58D6-4B4B-AE71-CBBD8D6FD410}" type="datetimeFigureOut">
              <a:rPr lang="en-CH" smtClean="0"/>
              <a:t>10.09.23</a:t>
            </a:fld>
            <a:endParaRPr lang="en-CH"/>
          </a:p>
        </p:txBody>
      </p:sp>
      <p:sp>
        <p:nvSpPr>
          <p:cNvPr id="8" name="Footer Placeholder 7">
            <a:extLst>
              <a:ext uri="{FF2B5EF4-FFF2-40B4-BE49-F238E27FC236}">
                <a16:creationId xmlns:a16="http://schemas.microsoft.com/office/drawing/2014/main" id="{EF67C424-9E5C-1F7A-F0D9-4FA8676123CA}"/>
              </a:ext>
            </a:extLst>
          </p:cNvPr>
          <p:cNvSpPr>
            <a:spLocks noGrp="1"/>
          </p:cNvSpPr>
          <p:nvPr>
            <p:ph type="ftr" sz="quarter" idx="11"/>
          </p:nvPr>
        </p:nvSpPr>
        <p:spPr/>
        <p:txBody>
          <a:bodyPr/>
          <a:lstStyle/>
          <a:p>
            <a:endParaRPr lang="en-CH"/>
          </a:p>
        </p:txBody>
      </p:sp>
      <p:sp>
        <p:nvSpPr>
          <p:cNvPr id="9" name="Slide Number Placeholder 8">
            <a:extLst>
              <a:ext uri="{FF2B5EF4-FFF2-40B4-BE49-F238E27FC236}">
                <a16:creationId xmlns:a16="http://schemas.microsoft.com/office/drawing/2014/main" id="{EEF79C7C-8E73-4AD1-B045-E284A1456884}"/>
              </a:ext>
            </a:extLst>
          </p:cNvPr>
          <p:cNvSpPr>
            <a:spLocks noGrp="1"/>
          </p:cNvSpPr>
          <p:nvPr>
            <p:ph type="sldNum" sz="quarter" idx="12"/>
          </p:nvPr>
        </p:nvSpPr>
        <p:spPr/>
        <p:txBody>
          <a:bodyPr/>
          <a:lstStyle/>
          <a:p>
            <a:fld id="{44A51453-4106-7949-847C-1FA663AA342B}" type="slidenum">
              <a:rPr lang="en-CH" smtClean="0"/>
              <a:t>‹#›</a:t>
            </a:fld>
            <a:endParaRPr lang="en-CH"/>
          </a:p>
        </p:txBody>
      </p:sp>
    </p:spTree>
    <p:extLst>
      <p:ext uri="{BB962C8B-B14F-4D97-AF65-F5344CB8AC3E}">
        <p14:creationId xmlns:p14="http://schemas.microsoft.com/office/powerpoint/2010/main" val="35951630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EEFF6-21F5-45EC-9F3B-B2FD4A4CBAD9}"/>
              </a:ext>
            </a:extLst>
          </p:cNvPr>
          <p:cNvSpPr>
            <a:spLocks noGrp="1"/>
          </p:cNvSpPr>
          <p:nvPr>
            <p:ph type="title"/>
          </p:nvPr>
        </p:nvSpPr>
        <p:spPr/>
        <p:txBody>
          <a:bodyPr/>
          <a:lstStyle/>
          <a:p>
            <a:r>
              <a:rPr lang="en-GB"/>
              <a:t>Click to edit Master title style</a:t>
            </a:r>
            <a:endParaRPr lang="en-CH"/>
          </a:p>
        </p:txBody>
      </p:sp>
      <p:sp>
        <p:nvSpPr>
          <p:cNvPr id="3" name="Date Placeholder 2">
            <a:extLst>
              <a:ext uri="{FF2B5EF4-FFF2-40B4-BE49-F238E27FC236}">
                <a16:creationId xmlns:a16="http://schemas.microsoft.com/office/drawing/2014/main" id="{09F9B50A-575F-13A9-1DA7-F60D25BEE074}"/>
              </a:ext>
            </a:extLst>
          </p:cNvPr>
          <p:cNvSpPr>
            <a:spLocks noGrp="1"/>
          </p:cNvSpPr>
          <p:nvPr>
            <p:ph type="dt" sz="half" idx="10"/>
          </p:nvPr>
        </p:nvSpPr>
        <p:spPr/>
        <p:txBody>
          <a:bodyPr/>
          <a:lstStyle/>
          <a:p>
            <a:fld id="{322C9020-58D6-4B4B-AE71-CBBD8D6FD410}" type="datetimeFigureOut">
              <a:rPr lang="en-CH" smtClean="0"/>
              <a:t>10.09.23</a:t>
            </a:fld>
            <a:endParaRPr lang="en-CH"/>
          </a:p>
        </p:txBody>
      </p:sp>
      <p:sp>
        <p:nvSpPr>
          <p:cNvPr id="4" name="Footer Placeholder 3">
            <a:extLst>
              <a:ext uri="{FF2B5EF4-FFF2-40B4-BE49-F238E27FC236}">
                <a16:creationId xmlns:a16="http://schemas.microsoft.com/office/drawing/2014/main" id="{41DB648E-BF9D-5DF0-C66C-641C1918C2B6}"/>
              </a:ext>
            </a:extLst>
          </p:cNvPr>
          <p:cNvSpPr>
            <a:spLocks noGrp="1"/>
          </p:cNvSpPr>
          <p:nvPr>
            <p:ph type="ftr" sz="quarter" idx="11"/>
          </p:nvPr>
        </p:nvSpPr>
        <p:spPr/>
        <p:txBody>
          <a:bodyPr/>
          <a:lstStyle/>
          <a:p>
            <a:endParaRPr lang="en-CH"/>
          </a:p>
        </p:txBody>
      </p:sp>
      <p:sp>
        <p:nvSpPr>
          <p:cNvPr id="5" name="Slide Number Placeholder 4">
            <a:extLst>
              <a:ext uri="{FF2B5EF4-FFF2-40B4-BE49-F238E27FC236}">
                <a16:creationId xmlns:a16="http://schemas.microsoft.com/office/drawing/2014/main" id="{F68E8585-E870-6735-1A1A-6994328DA7B6}"/>
              </a:ext>
            </a:extLst>
          </p:cNvPr>
          <p:cNvSpPr>
            <a:spLocks noGrp="1"/>
          </p:cNvSpPr>
          <p:nvPr>
            <p:ph type="sldNum" sz="quarter" idx="12"/>
          </p:nvPr>
        </p:nvSpPr>
        <p:spPr/>
        <p:txBody>
          <a:bodyPr/>
          <a:lstStyle/>
          <a:p>
            <a:fld id="{44A51453-4106-7949-847C-1FA663AA342B}" type="slidenum">
              <a:rPr lang="en-CH" smtClean="0"/>
              <a:t>‹#›</a:t>
            </a:fld>
            <a:endParaRPr lang="en-CH"/>
          </a:p>
        </p:txBody>
      </p:sp>
    </p:spTree>
    <p:extLst>
      <p:ext uri="{BB962C8B-B14F-4D97-AF65-F5344CB8AC3E}">
        <p14:creationId xmlns:p14="http://schemas.microsoft.com/office/powerpoint/2010/main" val="18256925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E75436E-D0EE-EE45-81E6-39A398A84036}"/>
              </a:ext>
            </a:extLst>
          </p:cNvPr>
          <p:cNvSpPr>
            <a:spLocks noGrp="1"/>
          </p:cNvSpPr>
          <p:nvPr>
            <p:ph type="dt" sz="half" idx="10"/>
          </p:nvPr>
        </p:nvSpPr>
        <p:spPr/>
        <p:txBody>
          <a:bodyPr/>
          <a:lstStyle/>
          <a:p>
            <a:fld id="{322C9020-58D6-4B4B-AE71-CBBD8D6FD410}" type="datetimeFigureOut">
              <a:rPr lang="en-CH" smtClean="0"/>
              <a:t>10.09.23</a:t>
            </a:fld>
            <a:endParaRPr lang="en-CH"/>
          </a:p>
        </p:txBody>
      </p:sp>
      <p:sp>
        <p:nvSpPr>
          <p:cNvPr id="3" name="Footer Placeholder 2">
            <a:extLst>
              <a:ext uri="{FF2B5EF4-FFF2-40B4-BE49-F238E27FC236}">
                <a16:creationId xmlns:a16="http://schemas.microsoft.com/office/drawing/2014/main" id="{2852AA8B-967C-42E6-AC46-7A17828C9171}"/>
              </a:ext>
            </a:extLst>
          </p:cNvPr>
          <p:cNvSpPr>
            <a:spLocks noGrp="1"/>
          </p:cNvSpPr>
          <p:nvPr>
            <p:ph type="ftr" sz="quarter" idx="11"/>
          </p:nvPr>
        </p:nvSpPr>
        <p:spPr/>
        <p:txBody>
          <a:bodyPr/>
          <a:lstStyle/>
          <a:p>
            <a:endParaRPr lang="en-CH"/>
          </a:p>
        </p:txBody>
      </p:sp>
      <p:sp>
        <p:nvSpPr>
          <p:cNvPr id="4" name="Slide Number Placeholder 3">
            <a:extLst>
              <a:ext uri="{FF2B5EF4-FFF2-40B4-BE49-F238E27FC236}">
                <a16:creationId xmlns:a16="http://schemas.microsoft.com/office/drawing/2014/main" id="{03EA0FFF-DEDB-4884-988E-94D68BB499C8}"/>
              </a:ext>
            </a:extLst>
          </p:cNvPr>
          <p:cNvSpPr>
            <a:spLocks noGrp="1"/>
          </p:cNvSpPr>
          <p:nvPr>
            <p:ph type="sldNum" sz="quarter" idx="12"/>
          </p:nvPr>
        </p:nvSpPr>
        <p:spPr/>
        <p:txBody>
          <a:bodyPr/>
          <a:lstStyle/>
          <a:p>
            <a:fld id="{44A51453-4106-7949-847C-1FA663AA342B}" type="slidenum">
              <a:rPr lang="en-CH" smtClean="0"/>
              <a:t>‹#›</a:t>
            </a:fld>
            <a:endParaRPr lang="en-CH"/>
          </a:p>
        </p:txBody>
      </p:sp>
    </p:spTree>
    <p:extLst>
      <p:ext uri="{BB962C8B-B14F-4D97-AF65-F5344CB8AC3E}">
        <p14:creationId xmlns:p14="http://schemas.microsoft.com/office/powerpoint/2010/main" val="20042829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E92665-57D5-2C5C-BF79-CA9624CF44BE}"/>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CH"/>
          </a:p>
        </p:txBody>
      </p:sp>
      <p:sp>
        <p:nvSpPr>
          <p:cNvPr id="3" name="Content Placeholder 2">
            <a:extLst>
              <a:ext uri="{FF2B5EF4-FFF2-40B4-BE49-F238E27FC236}">
                <a16:creationId xmlns:a16="http://schemas.microsoft.com/office/drawing/2014/main" id="{26030588-F0AD-53F9-3DDD-FAB7C18CE55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Text Placeholder 3">
            <a:extLst>
              <a:ext uri="{FF2B5EF4-FFF2-40B4-BE49-F238E27FC236}">
                <a16:creationId xmlns:a16="http://schemas.microsoft.com/office/drawing/2014/main" id="{2677AD8C-8C0B-62CD-EA6E-8E96EA6024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F63D3239-311A-A5ED-4100-B9769073A96B}"/>
              </a:ext>
            </a:extLst>
          </p:cNvPr>
          <p:cNvSpPr>
            <a:spLocks noGrp="1"/>
          </p:cNvSpPr>
          <p:nvPr>
            <p:ph type="dt" sz="half" idx="10"/>
          </p:nvPr>
        </p:nvSpPr>
        <p:spPr/>
        <p:txBody>
          <a:bodyPr/>
          <a:lstStyle/>
          <a:p>
            <a:fld id="{322C9020-58D6-4B4B-AE71-CBBD8D6FD410}" type="datetimeFigureOut">
              <a:rPr lang="en-CH" smtClean="0"/>
              <a:t>10.09.23</a:t>
            </a:fld>
            <a:endParaRPr lang="en-CH"/>
          </a:p>
        </p:txBody>
      </p:sp>
      <p:sp>
        <p:nvSpPr>
          <p:cNvPr id="6" name="Footer Placeholder 5">
            <a:extLst>
              <a:ext uri="{FF2B5EF4-FFF2-40B4-BE49-F238E27FC236}">
                <a16:creationId xmlns:a16="http://schemas.microsoft.com/office/drawing/2014/main" id="{3EE56C61-A9F3-D6C0-28B7-0C49A712FDF5}"/>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E5CA4E72-26E9-44CD-050D-E99BD885E422}"/>
              </a:ext>
            </a:extLst>
          </p:cNvPr>
          <p:cNvSpPr>
            <a:spLocks noGrp="1"/>
          </p:cNvSpPr>
          <p:nvPr>
            <p:ph type="sldNum" sz="quarter" idx="12"/>
          </p:nvPr>
        </p:nvSpPr>
        <p:spPr/>
        <p:txBody>
          <a:bodyPr/>
          <a:lstStyle/>
          <a:p>
            <a:fld id="{44A51453-4106-7949-847C-1FA663AA342B}" type="slidenum">
              <a:rPr lang="en-CH" smtClean="0"/>
              <a:t>‹#›</a:t>
            </a:fld>
            <a:endParaRPr lang="en-CH"/>
          </a:p>
        </p:txBody>
      </p:sp>
    </p:spTree>
    <p:extLst>
      <p:ext uri="{BB962C8B-B14F-4D97-AF65-F5344CB8AC3E}">
        <p14:creationId xmlns:p14="http://schemas.microsoft.com/office/powerpoint/2010/main" val="37787857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AD9776-D002-8C3B-1063-5C779623AECB}"/>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CH"/>
          </a:p>
        </p:txBody>
      </p:sp>
      <p:sp>
        <p:nvSpPr>
          <p:cNvPr id="3" name="Picture Placeholder 2">
            <a:extLst>
              <a:ext uri="{FF2B5EF4-FFF2-40B4-BE49-F238E27FC236}">
                <a16:creationId xmlns:a16="http://schemas.microsoft.com/office/drawing/2014/main" id="{F79B032B-FA75-BAFB-E08C-1181B66EA54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H"/>
          </a:p>
        </p:txBody>
      </p:sp>
      <p:sp>
        <p:nvSpPr>
          <p:cNvPr id="4" name="Text Placeholder 3">
            <a:extLst>
              <a:ext uri="{FF2B5EF4-FFF2-40B4-BE49-F238E27FC236}">
                <a16:creationId xmlns:a16="http://schemas.microsoft.com/office/drawing/2014/main" id="{28F387D7-1A19-5105-A490-0D0AA6B2C9F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75F0B1FE-009E-AFA6-4F97-708940B34FFC}"/>
              </a:ext>
            </a:extLst>
          </p:cNvPr>
          <p:cNvSpPr>
            <a:spLocks noGrp="1"/>
          </p:cNvSpPr>
          <p:nvPr>
            <p:ph type="dt" sz="half" idx="10"/>
          </p:nvPr>
        </p:nvSpPr>
        <p:spPr/>
        <p:txBody>
          <a:bodyPr/>
          <a:lstStyle/>
          <a:p>
            <a:fld id="{322C9020-58D6-4B4B-AE71-CBBD8D6FD410}" type="datetimeFigureOut">
              <a:rPr lang="en-CH" smtClean="0"/>
              <a:t>10.09.23</a:t>
            </a:fld>
            <a:endParaRPr lang="en-CH"/>
          </a:p>
        </p:txBody>
      </p:sp>
      <p:sp>
        <p:nvSpPr>
          <p:cNvPr id="6" name="Footer Placeholder 5">
            <a:extLst>
              <a:ext uri="{FF2B5EF4-FFF2-40B4-BE49-F238E27FC236}">
                <a16:creationId xmlns:a16="http://schemas.microsoft.com/office/drawing/2014/main" id="{EAA75DAD-BB92-30B2-A3C6-4D80BD74CD02}"/>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C1E91FFA-4FA0-5FBE-BDCF-0AF8A2E71EC6}"/>
              </a:ext>
            </a:extLst>
          </p:cNvPr>
          <p:cNvSpPr>
            <a:spLocks noGrp="1"/>
          </p:cNvSpPr>
          <p:nvPr>
            <p:ph type="sldNum" sz="quarter" idx="12"/>
          </p:nvPr>
        </p:nvSpPr>
        <p:spPr/>
        <p:txBody>
          <a:bodyPr/>
          <a:lstStyle/>
          <a:p>
            <a:fld id="{44A51453-4106-7949-847C-1FA663AA342B}" type="slidenum">
              <a:rPr lang="en-CH" smtClean="0"/>
              <a:t>‹#›</a:t>
            </a:fld>
            <a:endParaRPr lang="en-CH"/>
          </a:p>
        </p:txBody>
      </p:sp>
    </p:spTree>
    <p:extLst>
      <p:ext uri="{BB962C8B-B14F-4D97-AF65-F5344CB8AC3E}">
        <p14:creationId xmlns:p14="http://schemas.microsoft.com/office/powerpoint/2010/main" val="28160770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C91D697-D1DB-9013-3FB9-AB1CD55C8DB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CH"/>
          </a:p>
        </p:txBody>
      </p:sp>
      <p:sp>
        <p:nvSpPr>
          <p:cNvPr id="3" name="Text Placeholder 2">
            <a:extLst>
              <a:ext uri="{FF2B5EF4-FFF2-40B4-BE49-F238E27FC236}">
                <a16:creationId xmlns:a16="http://schemas.microsoft.com/office/drawing/2014/main" id="{2EBD13D2-C6C7-A236-3F68-5559321F957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1399E4B4-8FE7-DFF0-FB1C-AF817A1000B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22C9020-58D6-4B4B-AE71-CBBD8D6FD410}" type="datetimeFigureOut">
              <a:rPr lang="en-CH" smtClean="0"/>
              <a:t>10.09.23</a:t>
            </a:fld>
            <a:endParaRPr lang="en-CH"/>
          </a:p>
        </p:txBody>
      </p:sp>
      <p:sp>
        <p:nvSpPr>
          <p:cNvPr id="5" name="Footer Placeholder 4">
            <a:extLst>
              <a:ext uri="{FF2B5EF4-FFF2-40B4-BE49-F238E27FC236}">
                <a16:creationId xmlns:a16="http://schemas.microsoft.com/office/drawing/2014/main" id="{9F10B890-5F67-33B6-3F06-5BCAC720882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H"/>
          </a:p>
        </p:txBody>
      </p:sp>
      <p:sp>
        <p:nvSpPr>
          <p:cNvPr id="6" name="Slide Number Placeholder 5">
            <a:extLst>
              <a:ext uri="{FF2B5EF4-FFF2-40B4-BE49-F238E27FC236}">
                <a16:creationId xmlns:a16="http://schemas.microsoft.com/office/drawing/2014/main" id="{45750A08-4A65-4B25-B7EF-9485EF23034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4A51453-4106-7949-847C-1FA663AA342B}" type="slidenum">
              <a:rPr lang="en-CH" smtClean="0"/>
              <a:t>‹#›</a:t>
            </a:fld>
            <a:endParaRPr lang="en-CH"/>
          </a:p>
        </p:txBody>
      </p:sp>
    </p:spTree>
    <p:extLst>
      <p:ext uri="{BB962C8B-B14F-4D97-AF65-F5344CB8AC3E}">
        <p14:creationId xmlns:p14="http://schemas.microsoft.com/office/powerpoint/2010/main" val="26288715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C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 name="Title 3">
            <a:extLst>
              <a:ext uri="{FF2B5EF4-FFF2-40B4-BE49-F238E27FC236}">
                <a16:creationId xmlns:a16="http://schemas.microsoft.com/office/drawing/2014/main" id="{BAB16980-AEF9-0E3B-3C5B-D02B4A17C5B0}"/>
              </a:ext>
            </a:extLst>
          </p:cNvPr>
          <p:cNvSpPr>
            <a:spLocks noGrp="1"/>
          </p:cNvSpPr>
          <p:nvPr>
            <p:ph type="ctrTitle"/>
          </p:nvPr>
        </p:nvSpPr>
        <p:spPr>
          <a:xfrm>
            <a:off x="1314824" y="735106"/>
            <a:ext cx="10053763" cy="2928470"/>
          </a:xfrm>
        </p:spPr>
        <p:txBody>
          <a:bodyPr anchor="b">
            <a:normAutofit/>
          </a:bodyPr>
          <a:lstStyle/>
          <a:p>
            <a:pPr algn="l"/>
            <a:r>
              <a:rPr lang="en-CH" sz="4800">
                <a:solidFill>
                  <a:srgbClr val="FFFFFF"/>
                </a:solidFill>
              </a:rPr>
              <a:t>Kinesis</a:t>
            </a:r>
          </a:p>
        </p:txBody>
      </p:sp>
      <p:sp>
        <p:nvSpPr>
          <p:cNvPr id="5" name="Subtitle 4">
            <a:extLst>
              <a:ext uri="{FF2B5EF4-FFF2-40B4-BE49-F238E27FC236}">
                <a16:creationId xmlns:a16="http://schemas.microsoft.com/office/drawing/2014/main" id="{D58240C7-DA42-C6D7-517C-E8D8F5954308}"/>
              </a:ext>
            </a:extLst>
          </p:cNvPr>
          <p:cNvSpPr>
            <a:spLocks noGrp="1"/>
          </p:cNvSpPr>
          <p:nvPr>
            <p:ph type="subTitle" idx="1"/>
          </p:nvPr>
        </p:nvSpPr>
        <p:spPr>
          <a:xfrm>
            <a:off x="1350682" y="4870824"/>
            <a:ext cx="10005951" cy="1458258"/>
          </a:xfrm>
        </p:spPr>
        <p:txBody>
          <a:bodyPr anchor="ctr">
            <a:normAutofit/>
          </a:bodyPr>
          <a:lstStyle/>
          <a:p>
            <a:pPr algn="l"/>
            <a:r>
              <a:rPr lang="en-GB" b="0" dirty="0">
                <a:effectLst/>
                <a:latin typeface="AmazonEmberLight"/>
              </a:rPr>
              <a:t>Easily collect, process, and </a:t>
            </a:r>
            <a:r>
              <a:rPr lang="en-GB" b="0" dirty="0" err="1">
                <a:effectLst/>
                <a:latin typeface="AmazonEmberLight"/>
              </a:rPr>
              <a:t>analyze</a:t>
            </a:r>
            <a:r>
              <a:rPr lang="en-GB" b="0" dirty="0">
                <a:effectLst/>
                <a:latin typeface="AmazonEmberLight"/>
              </a:rPr>
              <a:t> video and data streams in real time</a:t>
            </a:r>
            <a:br>
              <a:rPr lang="en-GB" dirty="0">
                <a:effectLst/>
              </a:rPr>
            </a:br>
            <a:endParaRPr lang="en-GB" dirty="0">
              <a:effectLst/>
            </a:endParaRPr>
          </a:p>
          <a:p>
            <a:pPr algn="l"/>
            <a:endParaRPr lang="en-CH" dirty="0"/>
          </a:p>
        </p:txBody>
      </p:sp>
    </p:spTree>
    <p:extLst>
      <p:ext uri="{BB962C8B-B14F-4D97-AF65-F5344CB8AC3E}">
        <p14:creationId xmlns:p14="http://schemas.microsoft.com/office/powerpoint/2010/main" val="38484563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400"/>
                                        <p:tgtEl>
                                          <p:spTgt spid="5">
                                            <p:txEl>
                                              <p:pRg st="0" end="0"/>
                                            </p:txEl>
                                          </p:spTgt>
                                        </p:tgtEl>
                                      </p:cBhvr>
                                    </p:animEffect>
                                  </p:childTnLst>
                                </p:cTn>
                              </p:par>
                              <p:par>
                                <p:cTn id="8" presetID="10" presetClass="entr" presetSubtype="0" fill="hold" grpId="0" nodeType="withEffect">
                                  <p:stCondLst>
                                    <p:cond delay="500"/>
                                  </p:stCondLst>
                                  <p:iterate type="lt">
                                    <p:tmPct val="10000"/>
                                  </p:iterate>
                                  <p:childTnLst>
                                    <p:set>
                                      <p:cBhvr>
                                        <p:cTn id="9" dur="1" fill="hold">
                                          <p:stCondLst>
                                            <p:cond delay="0"/>
                                          </p:stCondLst>
                                        </p:cTn>
                                        <p:tgtEl>
                                          <p:spTgt spid="4"/>
                                        </p:tgtEl>
                                        <p:attrNameLst>
                                          <p:attrName>style.visibility</p:attrName>
                                        </p:attrNameLst>
                                      </p:cBhvr>
                                      <p:to>
                                        <p:strVal val="visible"/>
                                      </p:to>
                                    </p:set>
                                    <p:animEffect transition="in" filter="fade">
                                      <p:cBhvr>
                                        <p:cTn id="10" dur="4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4879EFC-8E62-4E00-973C-C45EE9EC67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Заголовок 1"/>
          <p:cNvSpPr>
            <a:spLocks noGrp="1"/>
          </p:cNvSpPr>
          <p:nvPr>
            <p:ph type="title"/>
          </p:nvPr>
        </p:nvSpPr>
        <p:spPr>
          <a:xfrm>
            <a:off x="638881" y="457200"/>
            <a:ext cx="10909640" cy="1368614"/>
          </a:xfrm>
        </p:spPr>
        <p:txBody>
          <a:bodyPr vert="horz" lIns="91440" tIns="45720" rIns="91440" bIns="45720" rtlCol="0" anchor="ctr">
            <a:normAutofit/>
          </a:bodyPr>
          <a:lstStyle/>
          <a:p>
            <a:pPr algn="ctr"/>
            <a:r>
              <a:rPr lang="en-US" sz="6600"/>
              <a:t>Kinesis Firehose Data flow</a:t>
            </a:r>
          </a:p>
        </p:txBody>
      </p:sp>
      <p:sp>
        <p:nvSpPr>
          <p:cNvPr id="12" name="sketch line">
            <a:extLst>
              <a:ext uri="{FF2B5EF4-FFF2-40B4-BE49-F238E27FC236}">
                <a16:creationId xmlns:a16="http://schemas.microsoft.com/office/drawing/2014/main" id="{D6A9C53F-5F90-40A5-8C85-5412D39C8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0080" y="1850683"/>
            <a:ext cx="3291840" cy="18288"/>
          </a:xfrm>
          <a:custGeom>
            <a:avLst/>
            <a:gdLst>
              <a:gd name="connsiteX0" fmla="*/ 0 w 3291840"/>
              <a:gd name="connsiteY0" fmla="*/ 0 h 18288"/>
              <a:gd name="connsiteX1" fmla="*/ 658368 w 3291840"/>
              <a:gd name="connsiteY1" fmla="*/ 0 h 18288"/>
              <a:gd name="connsiteX2" fmla="*/ 1283818 w 3291840"/>
              <a:gd name="connsiteY2" fmla="*/ 0 h 18288"/>
              <a:gd name="connsiteX3" fmla="*/ 1909267 w 3291840"/>
              <a:gd name="connsiteY3" fmla="*/ 0 h 18288"/>
              <a:gd name="connsiteX4" fmla="*/ 2633472 w 3291840"/>
              <a:gd name="connsiteY4" fmla="*/ 0 h 18288"/>
              <a:gd name="connsiteX5" fmla="*/ 3291840 w 3291840"/>
              <a:gd name="connsiteY5" fmla="*/ 0 h 18288"/>
              <a:gd name="connsiteX6" fmla="*/ 3291840 w 3291840"/>
              <a:gd name="connsiteY6" fmla="*/ 18288 h 18288"/>
              <a:gd name="connsiteX7" fmla="*/ 2633472 w 3291840"/>
              <a:gd name="connsiteY7" fmla="*/ 18288 h 18288"/>
              <a:gd name="connsiteX8" fmla="*/ 2073859 w 3291840"/>
              <a:gd name="connsiteY8" fmla="*/ 18288 h 18288"/>
              <a:gd name="connsiteX9" fmla="*/ 1448410 w 3291840"/>
              <a:gd name="connsiteY9" fmla="*/ 18288 h 18288"/>
              <a:gd name="connsiteX10" fmla="*/ 822960 w 3291840"/>
              <a:gd name="connsiteY10" fmla="*/ 18288 h 18288"/>
              <a:gd name="connsiteX11" fmla="*/ 0 w 3291840"/>
              <a:gd name="connsiteY11" fmla="*/ 18288 h 18288"/>
              <a:gd name="connsiteX12" fmla="*/ 0 w 329184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291840" h="18288" fill="none" extrusionOk="0">
                <a:moveTo>
                  <a:pt x="0" y="0"/>
                </a:moveTo>
                <a:cubicBezTo>
                  <a:pt x="173077" y="-20031"/>
                  <a:pt x="443104" y="6424"/>
                  <a:pt x="658368" y="0"/>
                </a:cubicBezTo>
                <a:cubicBezTo>
                  <a:pt x="873632" y="-6424"/>
                  <a:pt x="1034028" y="11764"/>
                  <a:pt x="1283818" y="0"/>
                </a:cubicBezTo>
                <a:cubicBezTo>
                  <a:pt x="1533608" y="-11764"/>
                  <a:pt x="1691227" y="-30112"/>
                  <a:pt x="1909267" y="0"/>
                </a:cubicBezTo>
                <a:cubicBezTo>
                  <a:pt x="2127307" y="30112"/>
                  <a:pt x="2272465" y="-18735"/>
                  <a:pt x="2633472" y="0"/>
                </a:cubicBezTo>
                <a:cubicBezTo>
                  <a:pt x="2994479" y="18735"/>
                  <a:pt x="3023324" y="-32030"/>
                  <a:pt x="3291840" y="0"/>
                </a:cubicBezTo>
                <a:cubicBezTo>
                  <a:pt x="3291406" y="7551"/>
                  <a:pt x="3291373" y="9822"/>
                  <a:pt x="3291840" y="18288"/>
                </a:cubicBezTo>
                <a:cubicBezTo>
                  <a:pt x="3048445" y="38989"/>
                  <a:pt x="2846548" y="-14400"/>
                  <a:pt x="2633472" y="18288"/>
                </a:cubicBezTo>
                <a:cubicBezTo>
                  <a:pt x="2420396" y="50976"/>
                  <a:pt x="2304099" y="6336"/>
                  <a:pt x="2073859" y="18288"/>
                </a:cubicBezTo>
                <a:cubicBezTo>
                  <a:pt x="1843619" y="30240"/>
                  <a:pt x="1706926" y="10778"/>
                  <a:pt x="1448410" y="18288"/>
                </a:cubicBezTo>
                <a:cubicBezTo>
                  <a:pt x="1189894" y="25798"/>
                  <a:pt x="1002278" y="8992"/>
                  <a:pt x="822960" y="18288"/>
                </a:cubicBezTo>
                <a:cubicBezTo>
                  <a:pt x="643642" y="27585"/>
                  <a:pt x="307039" y="38051"/>
                  <a:pt x="0" y="18288"/>
                </a:cubicBezTo>
                <a:cubicBezTo>
                  <a:pt x="60" y="11696"/>
                  <a:pt x="66" y="3758"/>
                  <a:pt x="0" y="0"/>
                </a:cubicBezTo>
                <a:close/>
              </a:path>
              <a:path w="3291840" h="18288" stroke="0" extrusionOk="0">
                <a:moveTo>
                  <a:pt x="0" y="0"/>
                </a:moveTo>
                <a:cubicBezTo>
                  <a:pt x="195850" y="28018"/>
                  <a:pt x="434891" y="17390"/>
                  <a:pt x="592531" y="0"/>
                </a:cubicBezTo>
                <a:cubicBezTo>
                  <a:pt x="750171" y="-17390"/>
                  <a:pt x="1018709" y="32200"/>
                  <a:pt x="1316736" y="0"/>
                </a:cubicBezTo>
                <a:cubicBezTo>
                  <a:pt x="1614763" y="-32200"/>
                  <a:pt x="1696480" y="-11367"/>
                  <a:pt x="1876349" y="0"/>
                </a:cubicBezTo>
                <a:cubicBezTo>
                  <a:pt x="2056218" y="11367"/>
                  <a:pt x="2193364" y="13433"/>
                  <a:pt x="2435962" y="0"/>
                </a:cubicBezTo>
                <a:cubicBezTo>
                  <a:pt x="2678560" y="-13433"/>
                  <a:pt x="3010901" y="-42367"/>
                  <a:pt x="3291840" y="0"/>
                </a:cubicBezTo>
                <a:cubicBezTo>
                  <a:pt x="3291758" y="4406"/>
                  <a:pt x="3291751" y="9982"/>
                  <a:pt x="3291840" y="18288"/>
                </a:cubicBezTo>
                <a:cubicBezTo>
                  <a:pt x="3108993" y="14228"/>
                  <a:pt x="2952658" y="46900"/>
                  <a:pt x="2666390" y="18288"/>
                </a:cubicBezTo>
                <a:cubicBezTo>
                  <a:pt x="2380122" y="-10324"/>
                  <a:pt x="2263855" y="41055"/>
                  <a:pt x="2040941" y="18288"/>
                </a:cubicBezTo>
                <a:cubicBezTo>
                  <a:pt x="1818027" y="-4479"/>
                  <a:pt x="1675097" y="6509"/>
                  <a:pt x="1415491" y="18288"/>
                </a:cubicBezTo>
                <a:cubicBezTo>
                  <a:pt x="1155885" y="30068"/>
                  <a:pt x="852976" y="36210"/>
                  <a:pt x="691286" y="18288"/>
                </a:cubicBezTo>
                <a:cubicBezTo>
                  <a:pt x="529596" y="366"/>
                  <a:pt x="187183" y="13912"/>
                  <a:pt x="0" y="18288"/>
                </a:cubicBezTo>
                <a:cubicBezTo>
                  <a:pt x="189" y="14288"/>
                  <a:pt x="-703" y="3747"/>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Рисунок 3" descr="A diagram of a diagram of a firehose&#10;&#10;Description automatically generated"/>
          <p:cNvPicPr>
            <a:picLocks noChangeAspect="1"/>
          </p:cNvPicPr>
          <p:nvPr/>
        </p:nvPicPr>
        <p:blipFill>
          <a:blip r:embed="rId2"/>
          <a:stretch>
            <a:fillRect/>
          </a:stretch>
        </p:blipFill>
        <p:spPr>
          <a:xfrm>
            <a:off x="320040" y="3343154"/>
            <a:ext cx="5614416" cy="2204707"/>
          </a:xfrm>
          <a:prstGeom prst="rect">
            <a:avLst/>
          </a:prstGeom>
        </p:spPr>
      </p:pic>
      <p:pic>
        <p:nvPicPr>
          <p:cNvPr id="5" name="Рисунок 4" descr="A diagram of a process&#10;&#10;Description automatically generated"/>
          <p:cNvPicPr>
            <a:picLocks noChangeAspect="1"/>
          </p:cNvPicPr>
          <p:nvPr/>
        </p:nvPicPr>
        <p:blipFill>
          <a:blip r:embed="rId3"/>
          <a:stretch>
            <a:fillRect/>
          </a:stretch>
        </p:blipFill>
        <p:spPr>
          <a:xfrm>
            <a:off x="6254496" y="3470003"/>
            <a:ext cx="5614416" cy="1951009"/>
          </a:xfrm>
          <a:prstGeom prst="rect">
            <a:avLst/>
          </a:prstGeom>
        </p:spPr>
      </p:pic>
    </p:spTree>
    <p:extLst>
      <p:ext uri="{BB962C8B-B14F-4D97-AF65-F5344CB8AC3E}">
        <p14:creationId xmlns:p14="http://schemas.microsoft.com/office/powerpoint/2010/main" val="39531286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9FA54AA-2F52-472D-D929-F8F2F3B41827}"/>
              </a:ext>
            </a:extLst>
          </p:cNvPr>
          <p:cNvSpPr>
            <a:spLocks noGrp="1"/>
          </p:cNvSpPr>
          <p:nvPr>
            <p:ph type="title"/>
          </p:nvPr>
        </p:nvSpPr>
        <p:spPr>
          <a:xfrm>
            <a:off x="838200" y="365125"/>
            <a:ext cx="10515600" cy="1325563"/>
          </a:xfrm>
        </p:spPr>
        <p:txBody>
          <a:bodyPr>
            <a:normAutofit/>
          </a:bodyPr>
          <a:lstStyle/>
          <a:p>
            <a:r>
              <a:rPr lang="en-CH" sz="5400"/>
              <a:t>Kinesis Firehose Use Cases</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B7535A2-60B9-5B81-CFC1-7A67B4AB536B}"/>
              </a:ext>
            </a:extLst>
          </p:cNvPr>
          <p:cNvSpPr>
            <a:spLocks noGrp="1"/>
          </p:cNvSpPr>
          <p:nvPr>
            <p:ph idx="1"/>
          </p:nvPr>
        </p:nvSpPr>
        <p:spPr>
          <a:xfrm>
            <a:off x="838200" y="1929384"/>
            <a:ext cx="10515600" cy="4251960"/>
          </a:xfrm>
        </p:spPr>
        <p:txBody>
          <a:bodyPr>
            <a:normAutofit/>
          </a:bodyPr>
          <a:lstStyle/>
          <a:p>
            <a:pPr>
              <a:buFont typeface="+mj-lt"/>
              <a:buAutoNum type="arabicPeriod"/>
            </a:pPr>
            <a:r>
              <a:rPr lang="en-GB" sz="1700" b="1" i="0" dirty="0">
                <a:effectLst/>
                <a:latin typeface="Söhne"/>
              </a:rPr>
              <a:t>Real-time Log and Event Data Analysis</a:t>
            </a:r>
            <a:r>
              <a:rPr lang="en-GB" sz="1700" b="0" i="0" dirty="0">
                <a:effectLst/>
                <a:latin typeface="Söhne"/>
              </a:rPr>
              <a:t>: Companies can leverage Kinesis Data Firehose to ingest large volumes of log and event data in real-time, enabling them to </a:t>
            </a:r>
            <a:r>
              <a:rPr lang="en-GB" sz="1700" b="0" i="0" dirty="0" err="1">
                <a:effectLst/>
                <a:latin typeface="Söhne"/>
              </a:rPr>
              <a:t>analyze</a:t>
            </a:r>
            <a:r>
              <a:rPr lang="en-GB" sz="1700" b="0" i="0" dirty="0">
                <a:effectLst/>
                <a:latin typeface="Söhne"/>
              </a:rPr>
              <a:t> operational data swiftly and maintain high system performance while identifying and responding to issues proactively.</a:t>
            </a:r>
          </a:p>
          <a:p>
            <a:pPr>
              <a:buFont typeface="+mj-lt"/>
              <a:buAutoNum type="arabicPeriod"/>
            </a:pPr>
            <a:r>
              <a:rPr lang="en-GB" sz="1700" b="1" i="0" dirty="0">
                <a:effectLst/>
                <a:latin typeface="Söhne"/>
              </a:rPr>
              <a:t>Streaming Data Lakes</a:t>
            </a:r>
            <a:r>
              <a:rPr lang="en-GB" sz="1700" b="0" i="0" dirty="0">
                <a:effectLst/>
                <a:latin typeface="Söhne"/>
              </a:rPr>
              <a:t>: Organizations can use Kinesis Data Firehose to build data lakes with streaming data, facilitating near-real-time analytics and machine learning to gain insights from data as it is generated, thus creating a more responsive and agile business environment.</a:t>
            </a:r>
          </a:p>
          <a:p>
            <a:pPr>
              <a:buFont typeface="+mj-lt"/>
              <a:buAutoNum type="arabicPeriod"/>
            </a:pPr>
            <a:r>
              <a:rPr lang="en-GB" sz="1700" b="1" i="0" dirty="0">
                <a:effectLst/>
                <a:latin typeface="Söhne"/>
              </a:rPr>
              <a:t>Social Media Sentiment Analysis</a:t>
            </a:r>
            <a:r>
              <a:rPr lang="en-GB" sz="1700" b="0" i="0" dirty="0">
                <a:effectLst/>
                <a:latin typeface="Söhne"/>
              </a:rPr>
              <a:t>: Businesses can use Kinesis Data Firehose to conduct real-time sentiment analysis on social media feeds, helping them to gauge public sentiment about their brand and products, and allowing for prompt responses to customer feedback and market trends.</a:t>
            </a:r>
          </a:p>
          <a:p>
            <a:pPr>
              <a:buFont typeface="+mj-lt"/>
              <a:buAutoNum type="arabicPeriod"/>
            </a:pPr>
            <a:r>
              <a:rPr lang="en-GB" sz="1700" b="1" i="0" dirty="0">
                <a:effectLst/>
                <a:latin typeface="Söhne"/>
              </a:rPr>
              <a:t>IoT Device Data Aggregation</a:t>
            </a:r>
            <a:r>
              <a:rPr lang="en-GB" sz="1700" b="0" i="0" dirty="0">
                <a:effectLst/>
                <a:latin typeface="Söhne"/>
              </a:rPr>
              <a:t>: Companies can employ Kinesis Data Firehose to aggregate data from numerous IoT devices, facilitating the analysis of data streams to monitor device health, optimize performance, and glean actionable insights from the vast amount of data generated by these devices.</a:t>
            </a:r>
          </a:p>
          <a:p>
            <a:pPr>
              <a:buFont typeface="+mj-lt"/>
              <a:buAutoNum type="arabicPeriod"/>
            </a:pPr>
            <a:r>
              <a:rPr lang="en-GB" sz="1700" b="1" i="0" dirty="0">
                <a:effectLst/>
                <a:latin typeface="Söhne"/>
              </a:rPr>
              <a:t>Mobile App Usage Analytics</a:t>
            </a:r>
            <a:r>
              <a:rPr lang="en-GB" sz="1700" b="0" i="0" dirty="0">
                <a:effectLst/>
                <a:latin typeface="Söhne"/>
              </a:rPr>
              <a:t>: App developers can utilize Kinesis Data Firehose to </a:t>
            </a:r>
            <a:r>
              <a:rPr lang="en-GB" sz="1700" b="0" i="0" dirty="0" err="1">
                <a:effectLst/>
                <a:latin typeface="Söhne"/>
              </a:rPr>
              <a:t>analyze</a:t>
            </a:r>
            <a:r>
              <a:rPr lang="en-GB" sz="1700" b="0" i="0" dirty="0">
                <a:effectLst/>
                <a:latin typeface="Söhne"/>
              </a:rPr>
              <a:t> mobile app usage data in real time, helping them to understand user </a:t>
            </a:r>
            <a:r>
              <a:rPr lang="en-GB" sz="1700" b="0" i="0" dirty="0" err="1">
                <a:effectLst/>
                <a:latin typeface="Söhne"/>
              </a:rPr>
              <a:t>behavior</a:t>
            </a:r>
            <a:r>
              <a:rPr lang="en-GB" sz="1700" b="0" i="0" dirty="0">
                <a:effectLst/>
                <a:latin typeface="Söhne"/>
              </a:rPr>
              <a:t>, identify popular features, and tailor app development strategies based on current usage patterns, thus improving app functionality and user satisfaction.</a:t>
            </a:r>
          </a:p>
        </p:txBody>
      </p:sp>
    </p:spTree>
    <p:extLst>
      <p:ext uri="{BB962C8B-B14F-4D97-AF65-F5344CB8AC3E}">
        <p14:creationId xmlns:p14="http://schemas.microsoft.com/office/powerpoint/2010/main" val="26049610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B831B6F-405A-4B47-B9BB-5CA88F2858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25C344F-3490-91C2-7A80-46C891CCD0DE}"/>
              </a:ext>
            </a:extLst>
          </p:cNvPr>
          <p:cNvSpPr>
            <a:spLocks noGrp="1"/>
          </p:cNvSpPr>
          <p:nvPr>
            <p:ph type="title"/>
          </p:nvPr>
        </p:nvSpPr>
        <p:spPr>
          <a:xfrm>
            <a:off x="6739128" y="638089"/>
            <a:ext cx="4818888" cy="1476801"/>
          </a:xfrm>
        </p:spPr>
        <p:txBody>
          <a:bodyPr anchor="b">
            <a:normAutofit/>
          </a:bodyPr>
          <a:lstStyle/>
          <a:p>
            <a:r>
              <a:rPr lang="en-CH" sz="5000"/>
              <a:t>Kinesis Data Analytics</a:t>
            </a:r>
          </a:p>
        </p:txBody>
      </p:sp>
      <p:pic>
        <p:nvPicPr>
          <p:cNvPr id="4" name="Рисунок 3" descr="A screenshot of a computer&#10;&#10;Description automatically generated"/>
          <p:cNvPicPr>
            <a:picLocks noChangeAspect="1"/>
          </p:cNvPicPr>
          <p:nvPr/>
        </p:nvPicPr>
        <p:blipFill>
          <a:blip r:embed="rId2"/>
          <a:stretch>
            <a:fillRect/>
          </a:stretch>
        </p:blipFill>
        <p:spPr>
          <a:xfrm>
            <a:off x="131083" y="2372868"/>
            <a:ext cx="6476963" cy="2526015"/>
          </a:xfrm>
          <a:prstGeom prst="rect">
            <a:avLst/>
          </a:prstGeom>
        </p:spPr>
      </p:pic>
      <p:sp>
        <p:nvSpPr>
          <p:cNvPr id="11" name="sketch line">
            <a:extLst>
              <a:ext uri="{FF2B5EF4-FFF2-40B4-BE49-F238E27FC236}">
                <a16:creationId xmlns:a16="http://schemas.microsoft.com/office/drawing/2014/main" id="{953EE71A-6488-4203-A7C4-77102FD0DC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3912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E902A70-746D-B764-2A8D-09540D7486F1}"/>
              </a:ext>
            </a:extLst>
          </p:cNvPr>
          <p:cNvSpPr>
            <a:spLocks noGrp="1"/>
          </p:cNvSpPr>
          <p:nvPr>
            <p:ph idx="1"/>
          </p:nvPr>
        </p:nvSpPr>
        <p:spPr>
          <a:xfrm>
            <a:off x="6739128" y="2664886"/>
            <a:ext cx="4818888" cy="3550789"/>
          </a:xfrm>
        </p:spPr>
        <p:txBody>
          <a:bodyPr anchor="t">
            <a:normAutofit/>
          </a:bodyPr>
          <a:lstStyle/>
          <a:p>
            <a:pPr marL="0" indent="0">
              <a:buNone/>
            </a:pPr>
            <a:r>
              <a:rPr lang="en-US" sz="2200">
                <a:latin typeface="Arial" panose="020B0604020202020204" pitchFamily="34" charset="0"/>
                <a:cs typeface="Arial" panose="020B0604020202020204" pitchFamily="34" charset="0"/>
              </a:rPr>
              <a:t>Amazon Kinesis Data Analytics is the easiest way to manipulate and analyze streaming data in real time with Apache Flink.</a:t>
            </a:r>
          </a:p>
          <a:p>
            <a:pPr marL="0" indent="0">
              <a:buNone/>
            </a:pPr>
            <a:r>
              <a:rPr lang="en-US" sz="2200">
                <a:latin typeface="Arial" panose="020B0604020202020204" pitchFamily="34" charset="0"/>
                <a:cs typeface="Arial" panose="020B0604020202020204" pitchFamily="34" charset="0"/>
              </a:rPr>
              <a:t>You can also use an interactive SQL editor to easily query streaming data and build streaming applications. </a:t>
            </a:r>
          </a:p>
        </p:txBody>
      </p:sp>
    </p:spTree>
    <p:extLst>
      <p:ext uri="{BB962C8B-B14F-4D97-AF65-F5344CB8AC3E}">
        <p14:creationId xmlns:p14="http://schemas.microsoft.com/office/powerpoint/2010/main" val="30346533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83" name="Rectangle 3078">
            <a:extLst>
              <a:ext uri="{FF2B5EF4-FFF2-40B4-BE49-F238E27FC236}">
                <a16:creationId xmlns:a16="http://schemas.microsoft.com/office/drawing/2014/main" id="{A8908DB7-C3A6-4FCB-9820-CEE02B398C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Заголовок 1"/>
          <p:cNvSpPr>
            <a:spLocks noGrp="1"/>
          </p:cNvSpPr>
          <p:nvPr>
            <p:ph type="title"/>
          </p:nvPr>
        </p:nvSpPr>
        <p:spPr>
          <a:xfrm>
            <a:off x="630936" y="640823"/>
            <a:ext cx="3419856" cy="5583148"/>
          </a:xfrm>
        </p:spPr>
        <p:txBody>
          <a:bodyPr anchor="ctr">
            <a:normAutofit/>
          </a:bodyPr>
          <a:lstStyle/>
          <a:p>
            <a:r>
              <a:rPr lang="en-US" sz="5400">
                <a:latin typeface="Arial" panose="020B0604020202020204" pitchFamily="34" charset="0"/>
                <a:cs typeface="Arial" panose="020B0604020202020204" pitchFamily="34" charset="0"/>
              </a:rPr>
              <a:t>Apache Flink</a:t>
            </a:r>
            <a:endParaRPr lang="en-US" sz="5400"/>
          </a:p>
        </p:txBody>
      </p:sp>
      <p:sp>
        <p:nvSpPr>
          <p:cNvPr id="3084" name="sketch line">
            <a:extLst>
              <a:ext uri="{FF2B5EF4-FFF2-40B4-BE49-F238E27FC236}">
                <a16:creationId xmlns:a16="http://schemas.microsoft.com/office/drawing/2014/main" id="{535742DD-1B16-4E9D-B715-0D74B4574A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267200" y="630936"/>
            <a:ext cx="18288" cy="5590381"/>
          </a:xfrm>
          <a:custGeom>
            <a:avLst/>
            <a:gdLst>
              <a:gd name="connsiteX0" fmla="*/ 0 w 18288"/>
              <a:gd name="connsiteY0" fmla="*/ 0 h 5590381"/>
              <a:gd name="connsiteX1" fmla="*/ 18288 w 18288"/>
              <a:gd name="connsiteY1" fmla="*/ 0 h 5590381"/>
              <a:gd name="connsiteX2" fmla="*/ 18288 w 18288"/>
              <a:gd name="connsiteY2" fmla="*/ 754701 h 5590381"/>
              <a:gd name="connsiteX3" fmla="*/ 18288 w 18288"/>
              <a:gd name="connsiteY3" fmla="*/ 1565307 h 5590381"/>
              <a:gd name="connsiteX4" fmla="*/ 18288 w 18288"/>
              <a:gd name="connsiteY4" fmla="*/ 2152297 h 5590381"/>
              <a:gd name="connsiteX5" fmla="*/ 18288 w 18288"/>
              <a:gd name="connsiteY5" fmla="*/ 2906998 h 5590381"/>
              <a:gd name="connsiteX6" fmla="*/ 18288 w 18288"/>
              <a:gd name="connsiteY6" fmla="*/ 3549892 h 5590381"/>
              <a:gd name="connsiteX7" fmla="*/ 18288 w 18288"/>
              <a:gd name="connsiteY7" fmla="*/ 4080978 h 5590381"/>
              <a:gd name="connsiteX8" fmla="*/ 18288 w 18288"/>
              <a:gd name="connsiteY8" fmla="*/ 4835680 h 5590381"/>
              <a:gd name="connsiteX9" fmla="*/ 18288 w 18288"/>
              <a:gd name="connsiteY9" fmla="*/ 5590381 h 5590381"/>
              <a:gd name="connsiteX10" fmla="*/ 0 w 18288"/>
              <a:gd name="connsiteY10" fmla="*/ 5590381 h 5590381"/>
              <a:gd name="connsiteX11" fmla="*/ 0 w 18288"/>
              <a:gd name="connsiteY11" fmla="*/ 4835680 h 5590381"/>
              <a:gd name="connsiteX12" fmla="*/ 0 w 18288"/>
              <a:gd name="connsiteY12" fmla="*/ 4304593 h 5590381"/>
              <a:gd name="connsiteX13" fmla="*/ 0 w 18288"/>
              <a:gd name="connsiteY13" fmla="*/ 3773507 h 5590381"/>
              <a:gd name="connsiteX14" fmla="*/ 0 w 18288"/>
              <a:gd name="connsiteY14" fmla="*/ 3186517 h 5590381"/>
              <a:gd name="connsiteX15" fmla="*/ 0 w 18288"/>
              <a:gd name="connsiteY15" fmla="*/ 2487720 h 5590381"/>
              <a:gd name="connsiteX16" fmla="*/ 0 w 18288"/>
              <a:gd name="connsiteY16" fmla="*/ 1956633 h 5590381"/>
              <a:gd name="connsiteX17" fmla="*/ 0 w 18288"/>
              <a:gd name="connsiteY17" fmla="*/ 1425547 h 5590381"/>
              <a:gd name="connsiteX18" fmla="*/ 0 w 18288"/>
              <a:gd name="connsiteY18" fmla="*/ 614942 h 5590381"/>
              <a:gd name="connsiteX19" fmla="*/ 0 w 18288"/>
              <a:gd name="connsiteY19" fmla="*/ 0 h 5590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8288" h="5590381" fill="none" extrusionOk="0">
                <a:moveTo>
                  <a:pt x="0" y="0"/>
                </a:moveTo>
                <a:cubicBezTo>
                  <a:pt x="7726" y="-435"/>
                  <a:pt x="14198" y="437"/>
                  <a:pt x="18288" y="0"/>
                </a:cubicBezTo>
                <a:cubicBezTo>
                  <a:pt x="-5226" y="225076"/>
                  <a:pt x="46275" y="562283"/>
                  <a:pt x="18288" y="754701"/>
                </a:cubicBezTo>
                <a:cubicBezTo>
                  <a:pt x="-9699" y="947119"/>
                  <a:pt x="30081" y="1239251"/>
                  <a:pt x="18288" y="1565307"/>
                </a:cubicBezTo>
                <a:cubicBezTo>
                  <a:pt x="6495" y="1891363"/>
                  <a:pt x="7160" y="1999140"/>
                  <a:pt x="18288" y="2152297"/>
                </a:cubicBezTo>
                <a:cubicBezTo>
                  <a:pt x="29417" y="2305454"/>
                  <a:pt x="28705" y="2598333"/>
                  <a:pt x="18288" y="2906998"/>
                </a:cubicBezTo>
                <a:cubicBezTo>
                  <a:pt x="7871" y="3215663"/>
                  <a:pt x="35263" y="3327412"/>
                  <a:pt x="18288" y="3549892"/>
                </a:cubicBezTo>
                <a:cubicBezTo>
                  <a:pt x="1313" y="3772372"/>
                  <a:pt x="38561" y="3843836"/>
                  <a:pt x="18288" y="4080978"/>
                </a:cubicBezTo>
                <a:cubicBezTo>
                  <a:pt x="-1985" y="4318120"/>
                  <a:pt x="-3806" y="4511166"/>
                  <a:pt x="18288" y="4835680"/>
                </a:cubicBezTo>
                <a:cubicBezTo>
                  <a:pt x="40382" y="5160194"/>
                  <a:pt x="-13070" y="5401748"/>
                  <a:pt x="18288" y="5590381"/>
                </a:cubicBezTo>
                <a:cubicBezTo>
                  <a:pt x="12010" y="5589863"/>
                  <a:pt x="6799" y="5589982"/>
                  <a:pt x="0" y="5590381"/>
                </a:cubicBezTo>
                <a:cubicBezTo>
                  <a:pt x="-6480" y="5250523"/>
                  <a:pt x="-32148" y="5052531"/>
                  <a:pt x="0" y="4835680"/>
                </a:cubicBezTo>
                <a:cubicBezTo>
                  <a:pt x="32148" y="4618829"/>
                  <a:pt x="5352" y="4496374"/>
                  <a:pt x="0" y="4304593"/>
                </a:cubicBezTo>
                <a:cubicBezTo>
                  <a:pt x="-5352" y="4112812"/>
                  <a:pt x="9645" y="3919423"/>
                  <a:pt x="0" y="3773507"/>
                </a:cubicBezTo>
                <a:cubicBezTo>
                  <a:pt x="-9645" y="3627591"/>
                  <a:pt x="-10654" y="3330687"/>
                  <a:pt x="0" y="3186517"/>
                </a:cubicBezTo>
                <a:cubicBezTo>
                  <a:pt x="10654" y="3042347"/>
                  <a:pt x="18181" y="2635923"/>
                  <a:pt x="0" y="2487720"/>
                </a:cubicBezTo>
                <a:cubicBezTo>
                  <a:pt x="-18181" y="2339517"/>
                  <a:pt x="-7947" y="2113537"/>
                  <a:pt x="0" y="1956633"/>
                </a:cubicBezTo>
                <a:cubicBezTo>
                  <a:pt x="7947" y="1799729"/>
                  <a:pt x="-15145" y="1657735"/>
                  <a:pt x="0" y="1425547"/>
                </a:cubicBezTo>
                <a:cubicBezTo>
                  <a:pt x="15145" y="1193359"/>
                  <a:pt x="-23832" y="948054"/>
                  <a:pt x="0" y="614942"/>
                </a:cubicBezTo>
                <a:cubicBezTo>
                  <a:pt x="23832" y="281831"/>
                  <a:pt x="2816" y="129878"/>
                  <a:pt x="0" y="0"/>
                </a:cubicBezTo>
                <a:close/>
              </a:path>
              <a:path w="18288" h="5590381" stroke="0" extrusionOk="0">
                <a:moveTo>
                  <a:pt x="0" y="0"/>
                </a:moveTo>
                <a:cubicBezTo>
                  <a:pt x="5871" y="848"/>
                  <a:pt x="11713" y="-200"/>
                  <a:pt x="18288" y="0"/>
                </a:cubicBezTo>
                <a:cubicBezTo>
                  <a:pt x="41141" y="165299"/>
                  <a:pt x="3613" y="427555"/>
                  <a:pt x="18288" y="698798"/>
                </a:cubicBezTo>
                <a:cubicBezTo>
                  <a:pt x="32963" y="970041"/>
                  <a:pt x="19680" y="1226199"/>
                  <a:pt x="18288" y="1397595"/>
                </a:cubicBezTo>
                <a:cubicBezTo>
                  <a:pt x="16896" y="1568991"/>
                  <a:pt x="38798" y="1794517"/>
                  <a:pt x="18288" y="2152297"/>
                </a:cubicBezTo>
                <a:cubicBezTo>
                  <a:pt x="-2222" y="2510077"/>
                  <a:pt x="40846" y="2594424"/>
                  <a:pt x="18288" y="2739287"/>
                </a:cubicBezTo>
                <a:cubicBezTo>
                  <a:pt x="-4270" y="2884150"/>
                  <a:pt x="27117" y="3129706"/>
                  <a:pt x="18288" y="3493988"/>
                </a:cubicBezTo>
                <a:cubicBezTo>
                  <a:pt x="9459" y="3858270"/>
                  <a:pt x="54201" y="4041447"/>
                  <a:pt x="18288" y="4304593"/>
                </a:cubicBezTo>
                <a:cubicBezTo>
                  <a:pt x="-17625" y="4567740"/>
                  <a:pt x="49627" y="5149125"/>
                  <a:pt x="18288" y="5590381"/>
                </a:cubicBezTo>
                <a:cubicBezTo>
                  <a:pt x="10860" y="5590744"/>
                  <a:pt x="7568" y="5590157"/>
                  <a:pt x="0" y="5590381"/>
                </a:cubicBezTo>
                <a:cubicBezTo>
                  <a:pt x="36767" y="5266821"/>
                  <a:pt x="-16223" y="5116146"/>
                  <a:pt x="0" y="4835680"/>
                </a:cubicBezTo>
                <a:cubicBezTo>
                  <a:pt x="16223" y="4555214"/>
                  <a:pt x="-16316" y="4356490"/>
                  <a:pt x="0" y="4136882"/>
                </a:cubicBezTo>
                <a:cubicBezTo>
                  <a:pt x="16316" y="3917274"/>
                  <a:pt x="8005" y="3773465"/>
                  <a:pt x="0" y="3549892"/>
                </a:cubicBezTo>
                <a:cubicBezTo>
                  <a:pt x="-8005" y="3326319"/>
                  <a:pt x="27623" y="3052456"/>
                  <a:pt x="0" y="2851094"/>
                </a:cubicBezTo>
                <a:cubicBezTo>
                  <a:pt x="-27623" y="2649732"/>
                  <a:pt x="5614" y="2455815"/>
                  <a:pt x="0" y="2264104"/>
                </a:cubicBezTo>
                <a:cubicBezTo>
                  <a:pt x="-5614" y="2072393"/>
                  <a:pt x="22598" y="1990723"/>
                  <a:pt x="0" y="1733018"/>
                </a:cubicBezTo>
                <a:cubicBezTo>
                  <a:pt x="-22598" y="1475313"/>
                  <a:pt x="-6965" y="1369123"/>
                  <a:pt x="0" y="1090124"/>
                </a:cubicBezTo>
                <a:cubicBezTo>
                  <a:pt x="6965" y="811125"/>
                  <a:pt x="-19273" y="50704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3114097614">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descr="Introduction to Apache Flink">
            <a:extLst>
              <a:ext uri="{FF2B5EF4-FFF2-40B4-BE49-F238E27FC236}">
                <a16:creationId xmlns:a16="http://schemas.microsoft.com/office/drawing/2014/main" id="{68726619-A873-CC46-E9F9-72C0EC61A3F8}"/>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654296" y="1208837"/>
            <a:ext cx="6894576" cy="2757830"/>
          </a:xfrm>
          <a:prstGeom prst="rect">
            <a:avLst/>
          </a:prstGeom>
          <a:noFill/>
          <a:extLst>
            <a:ext uri="{909E8E84-426E-40DD-AFC4-6F175D3DCCD1}">
              <a14:hiddenFill xmlns:a14="http://schemas.microsoft.com/office/drawing/2010/main">
                <a:solidFill>
                  <a:srgbClr val="FFFFFF"/>
                </a:solidFill>
              </a14:hiddenFill>
            </a:ext>
          </a:extLst>
        </p:spPr>
      </p:pic>
      <p:sp>
        <p:nvSpPr>
          <p:cNvPr id="3" name="Объект 2"/>
          <p:cNvSpPr>
            <a:spLocks noGrp="1"/>
          </p:cNvSpPr>
          <p:nvPr>
            <p:ph idx="1"/>
          </p:nvPr>
        </p:nvSpPr>
        <p:spPr>
          <a:xfrm>
            <a:off x="4654296" y="4798577"/>
            <a:ext cx="6894576" cy="1428487"/>
          </a:xfrm>
        </p:spPr>
        <p:txBody>
          <a:bodyPr anchor="t">
            <a:normAutofit/>
          </a:bodyPr>
          <a:lstStyle/>
          <a:p>
            <a:r>
              <a:rPr lang="en-GB" sz="2200" b="0" i="0">
                <a:effectLst/>
                <a:latin typeface="arial" panose="020B0604020202020204" pitchFamily="34" charset="0"/>
              </a:rPr>
              <a:t>Apache Flink is an open-source, unified stream-processing and batch-processing framework developed by the Apache Software Foundation</a:t>
            </a:r>
          </a:p>
          <a:p>
            <a:endParaRPr lang="en-GB" sz="2200">
              <a:latin typeface="arial" panose="020B0604020202020204" pitchFamily="34" charset="0"/>
            </a:endParaRPr>
          </a:p>
          <a:p>
            <a:endParaRPr lang="en-US" sz="2200"/>
          </a:p>
        </p:txBody>
      </p:sp>
    </p:spTree>
    <p:extLst>
      <p:ext uri="{BB962C8B-B14F-4D97-AF65-F5344CB8AC3E}">
        <p14:creationId xmlns:p14="http://schemas.microsoft.com/office/powerpoint/2010/main" val="907530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75" name="Rectangle 7174">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Заголовок 1"/>
          <p:cNvSpPr>
            <a:spLocks noGrp="1"/>
          </p:cNvSpPr>
          <p:nvPr>
            <p:ph type="title"/>
          </p:nvPr>
        </p:nvSpPr>
        <p:spPr>
          <a:xfrm>
            <a:off x="630936" y="640080"/>
            <a:ext cx="4818888" cy="1481328"/>
          </a:xfrm>
        </p:spPr>
        <p:txBody>
          <a:bodyPr anchor="b">
            <a:normAutofit/>
          </a:bodyPr>
          <a:lstStyle/>
          <a:p>
            <a:r>
              <a:rPr lang="en-CH" sz="5000"/>
              <a:t>Kinesis Data Analytics</a:t>
            </a:r>
            <a:endParaRPr lang="en-US" sz="5000"/>
          </a:p>
        </p:txBody>
      </p:sp>
      <p:sp>
        <p:nvSpPr>
          <p:cNvPr id="7177"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Объект 2"/>
          <p:cNvSpPr>
            <a:spLocks noGrp="1"/>
          </p:cNvSpPr>
          <p:nvPr>
            <p:ph idx="1"/>
          </p:nvPr>
        </p:nvSpPr>
        <p:spPr>
          <a:xfrm>
            <a:off x="630936" y="2660904"/>
            <a:ext cx="4818888" cy="3547872"/>
          </a:xfrm>
        </p:spPr>
        <p:txBody>
          <a:bodyPr anchor="t">
            <a:normAutofit/>
          </a:bodyPr>
          <a:lstStyle/>
          <a:p>
            <a:pPr marL="0" indent="0" eaLnBrk="0" fontAlgn="base" hangingPunct="0">
              <a:spcBef>
                <a:spcPct val="0"/>
              </a:spcBef>
              <a:spcAft>
                <a:spcPct val="0"/>
              </a:spcAft>
              <a:buNone/>
            </a:pPr>
            <a:r>
              <a:rPr lang="en-US" sz="1200">
                <a:latin typeface="Arial" panose="020B0604020202020204" pitchFamily="34" charset="0"/>
                <a:cs typeface="Arial" panose="020B0604020202020204" pitchFamily="34" charset="0"/>
              </a:rPr>
              <a:t>Amazon Kinesis Data Analytics is ideal for solving a wide range of streaming data use cases, including: </a:t>
            </a:r>
          </a:p>
          <a:p>
            <a:pPr marL="0" indent="0" eaLnBrk="0" fontAlgn="base" hangingPunct="0">
              <a:spcBef>
                <a:spcPct val="0"/>
              </a:spcBef>
              <a:spcAft>
                <a:spcPct val="0"/>
              </a:spcAft>
              <a:buNone/>
            </a:pPr>
            <a:endParaRPr lang="en-US" sz="1200">
              <a:latin typeface="Arial" panose="020B0604020202020204" pitchFamily="34" charset="0"/>
              <a:cs typeface="Arial" panose="020B0604020202020204" pitchFamily="34" charset="0"/>
            </a:endParaRPr>
          </a:p>
          <a:p>
            <a:pPr marL="0" indent="0" eaLnBrk="0" fontAlgn="base" hangingPunct="0">
              <a:spcBef>
                <a:spcPct val="0"/>
              </a:spcBef>
              <a:spcAft>
                <a:spcPct val="0"/>
              </a:spcAft>
              <a:buFontTx/>
              <a:buChar char="•"/>
            </a:pPr>
            <a:r>
              <a:rPr lang="en-US" sz="1200" u="sng">
                <a:latin typeface="Arial" panose="020B0604020202020204" pitchFamily="34" charset="0"/>
                <a:cs typeface="Arial" panose="020B0604020202020204" pitchFamily="34" charset="0"/>
              </a:rPr>
              <a:t> Streaming ETL for Internet-of-Things (IoT) with Apache Flink Applications</a:t>
            </a:r>
          </a:p>
          <a:p>
            <a:pPr marL="0" indent="0" eaLnBrk="0" fontAlgn="base" hangingPunct="0">
              <a:spcBef>
                <a:spcPct val="0"/>
              </a:spcBef>
              <a:spcAft>
                <a:spcPct val="0"/>
              </a:spcAft>
              <a:buNone/>
            </a:pPr>
            <a:endParaRPr lang="en-US" sz="1200">
              <a:latin typeface="Arial" panose="020B0604020202020204" pitchFamily="34" charset="0"/>
              <a:cs typeface="Arial" panose="020B0604020202020204" pitchFamily="34" charset="0"/>
            </a:endParaRPr>
          </a:p>
          <a:p>
            <a:pPr marL="0" indent="0" eaLnBrk="0" fontAlgn="base" hangingPunct="0">
              <a:spcBef>
                <a:spcPct val="0"/>
              </a:spcBef>
              <a:spcAft>
                <a:spcPct val="0"/>
              </a:spcAft>
              <a:buNone/>
            </a:pPr>
            <a:r>
              <a:rPr lang="en-US" sz="1200">
                <a:latin typeface="Arial" panose="020B0604020202020204" pitchFamily="34" charset="0"/>
                <a:cs typeface="Arial" panose="020B0604020202020204" pitchFamily="34" charset="0"/>
              </a:rPr>
              <a:t>You can develop applications with Apache Flink libraries and use Amazon Kinesis Data Analytics to transform, aggregate, and filter streaming data from IoT devices such as consumer appliances, embedded sensors, and TV set-top boxes. You can then use the data to send real-time alerts when a sensor exceeds certain operating thresholds.</a:t>
            </a:r>
          </a:p>
          <a:p>
            <a:pPr marL="0" indent="0" eaLnBrk="0" fontAlgn="base" hangingPunct="0">
              <a:spcBef>
                <a:spcPct val="0"/>
              </a:spcBef>
              <a:spcAft>
                <a:spcPct val="0"/>
              </a:spcAft>
              <a:buNone/>
            </a:pPr>
            <a:endParaRPr lang="en-US" sz="1200">
              <a:latin typeface="Arial" panose="020B0604020202020204" pitchFamily="34" charset="0"/>
              <a:cs typeface="Arial" panose="020B0604020202020204" pitchFamily="34" charset="0"/>
            </a:endParaRPr>
          </a:p>
          <a:p>
            <a:pPr marL="0" indent="0" eaLnBrk="0" fontAlgn="base" hangingPunct="0">
              <a:spcBef>
                <a:spcPct val="0"/>
              </a:spcBef>
              <a:spcAft>
                <a:spcPct val="0"/>
              </a:spcAft>
              <a:buFontTx/>
              <a:buChar char="•"/>
            </a:pPr>
            <a:r>
              <a:rPr lang="en-US" sz="1200">
                <a:latin typeface="Arial" panose="020B0604020202020204" pitchFamily="34" charset="0"/>
                <a:cs typeface="Arial" panose="020B0604020202020204" pitchFamily="34" charset="0"/>
              </a:rPr>
              <a:t> </a:t>
            </a:r>
            <a:r>
              <a:rPr lang="en-US" sz="1200" u="sng">
                <a:latin typeface="Arial" panose="020B0604020202020204" pitchFamily="34" charset="0"/>
                <a:cs typeface="Arial" panose="020B0604020202020204" pitchFamily="34" charset="0"/>
              </a:rPr>
              <a:t>Real-time log analytics with SQL</a:t>
            </a:r>
          </a:p>
          <a:p>
            <a:pPr marL="0" indent="0" eaLnBrk="0" fontAlgn="base" hangingPunct="0">
              <a:spcBef>
                <a:spcPct val="0"/>
              </a:spcBef>
              <a:spcAft>
                <a:spcPct val="0"/>
              </a:spcAft>
              <a:buNone/>
            </a:pPr>
            <a:endParaRPr lang="en-US" sz="1200">
              <a:latin typeface="Arial" panose="020B0604020202020204" pitchFamily="34" charset="0"/>
              <a:cs typeface="Arial" panose="020B0604020202020204" pitchFamily="34" charset="0"/>
            </a:endParaRPr>
          </a:p>
          <a:p>
            <a:pPr marL="0" indent="0" eaLnBrk="0" fontAlgn="base" hangingPunct="0">
              <a:spcBef>
                <a:spcPct val="0"/>
              </a:spcBef>
              <a:spcAft>
                <a:spcPct val="0"/>
              </a:spcAft>
              <a:buNone/>
            </a:pPr>
            <a:r>
              <a:rPr lang="en-US" sz="1200">
                <a:latin typeface="Arial" panose="020B0604020202020204" pitchFamily="34" charset="0"/>
                <a:cs typeface="Arial" panose="020B0604020202020204" pitchFamily="34" charset="0"/>
              </a:rPr>
              <a:t>You can stream billions of small messages to Amazon Kinesis Data Analytics and calculate key metrics, which you can then use to refresh content performance dashboards in real time and improve content performance.</a:t>
            </a:r>
          </a:p>
          <a:p>
            <a:pPr marL="0" indent="0" eaLnBrk="0" fontAlgn="base" hangingPunct="0">
              <a:spcBef>
                <a:spcPct val="0"/>
              </a:spcBef>
              <a:spcAft>
                <a:spcPct val="0"/>
              </a:spcAft>
              <a:buNone/>
            </a:pPr>
            <a:endParaRPr lang="en-US" sz="1200">
              <a:latin typeface="Arial" panose="020B0604020202020204" pitchFamily="34" charset="0"/>
              <a:cs typeface="Arial" panose="020B0604020202020204" pitchFamily="34" charset="0"/>
            </a:endParaRPr>
          </a:p>
          <a:p>
            <a:pPr marL="0" indent="0" eaLnBrk="0" fontAlgn="base" hangingPunct="0">
              <a:spcBef>
                <a:spcPct val="0"/>
              </a:spcBef>
              <a:spcAft>
                <a:spcPct val="0"/>
              </a:spcAft>
              <a:buNone/>
            </a:pPr>
            <a:endParaRPr lang="en-US" sz="1200">
              <a:latin typeface="Arial" panose="020B0604020202020204" pitchFamily="34" charset="0"/>
              <a:cs typeface="Arial" panose="020B0604020202020204" pitchFamily="34" charset="0"/>
            </a:endParaRPr>
          </a:p>
          <a:p>
            <a:pPr marL="0" indent="0" eaLnBrk="0" fontAlgn="base" hangingPunct="0">
              <a:spcBef>
                <a:spcPct val="0"/>
              </a:spcBef>
              <a:spcAft>
                <a:spcPct val="0"/>
              </a:spcAft>
              <a:buNone/>
            </a:pPr>
            <a:endParaRPr lang="en-US" sz="1200">
              <a:latin typeface="Arial" panose="020B0604020202020204" pitchFamily="34" charset="0"/>
              <a:cs typeface="Arial" panose="020B0604020202020204" pitchFamily="34" charset="0"/>
            </a:endParaRPr>
          </a:p>
          <a:p>
            <a:endParaRPr lang="en-US" sz="1200"/>
          </a:p>
        </p:txBody>
      </p:sp>
      <p:pic>
        <p:nvPicPr>
          <p:cNvPr id="7170" name="Picture 2" descr="リアルタイム分析がやりたい！はじめての Kinesis Data Analytics | DevelopersIO"/>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099048" y="1996021"/>
            <a:ext cx="5458968" cy="28659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25149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Заголовок 1"/>
          <p:cNvSpPr>
            <a:spLocks noGrp="1"/>
          </p:cNvSpPr>
          <p:nvPr>
            <p:ph type="title"/>
          </p:nvPr>
        </p:nvSpPr>
        <p:spPr>
          <a:xfrm>
            <a:off x="838200" y="365125"/>
            <a:ext cx="10515600" cy="1325563"/>
          </a:xfrm>
        </p:spPr>
        <p:txBody>
          <a:bodyPr vert="horz" lIns="91440" tIns="45720" rIns="91440" bIns="45720" rtlCol="0" anchor="ctr">
            <a:normAutofit/>
          </a:bodyPr>
          <a:lstStyle/>
          <a:p>
            <a:r>
              <a:rPr lang="en-US" sz="5400" kern="1200">
                <a:solidFill>
                  <a:schemeClr val="tx1"/>
                </a:solidFill>
                <a:latin typeface="+mj-lt"/>
                <a:ea typeface="+mj-ea"/>
                <a:cs typeface="+mj-cs"/>
              </a:rPr>
              <a:t>Kinesis Analytics Benefits</a:t>
            </a:r>
          </a:p>
        </p:txBody>
      </p:sp>
      <p:sp>
        <p:nvSpPr>
          <p:cNvPr id="13"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Прямоугольник 3"/>
          <p:cNvSpPr/>
          <p:nvPr/>
        </p:nvSpPr>
        <p:spPr>
          <a:xfrm>
            <a:off x="669036" y="1911096"/>
            <a:ext cx="3288792" cy="4380460"/>
          </a:xfrm>
          <a:prstGeom prst="rect">
            <a:avLst/>
          </a:prstGeom>
        </p:spPr>
        <p:txBody>
          <a:bodyPr vert="horz" lIns="91440" tIns="45720" rIns="91440" bIns="45720" rtlCol="0">
            <a:normAutofit/>
          </a:bodyPr>
          <a:lstStyle/>
          <a:p>
            <a:pPr>
              <a:lnSpc>
                <a:spcPct val="90000"/>
              </a:lnSpc>
              <a:spcAft>
                <a:spcPts val="600"/>
              </a:spcAft>
            </a:pPr>
            <a:r>
              <a:rPr lang="en-US" b="1" dirty="0"/>
              <a:t>Powerful real-time processing</a:t>
            </a:r>
          </a:p>
          <a:p>
            <a:pPr indent="-228600">
              <a:lnSpc>
                <a:spcPct val="90000"/>
              </a:lnSpc>
              <a:spcAft>
                <a:spcPts val="600"/>
              </a:spcAft>
              <a:buFont typeface="Arial" panose="020B0604020202020204" pitchFamily="34" charset="0"/>
              <a:buChar char="•"/>
            </a:pPr>
            <a:endParaRPr lang="en-US" b="1" dirty="0"/>
          </a:p>
          <a:p>
            <a:pPr>
              <a:lnSpc>
                <a:spcPct val="90000"/>
              </a:lnSpc>
              <a:spcAft>
                <a:spcPts val="600"/>
              </a:spcAft>
            </a:pPr>
            <a:r>
              <a:rPr lang="en-US" dirty="0"/>
              <a:t>Amazon Kinesis Data Analytics provides built-in functions to filter, aggregate, and transform streaming data for advanced analytics.</a:t>
            </a:r>
          </a:p>
          <a:p>
            <a:pPr>
              <a:lnSpc>
                <a:spcPct val="90000"/>
              </a:lnSpc>
              <a:spcAft>
                <a:spcPts val="600"/>
              </a:spcAft>
            </a:pPr>
            <a:r>
              <a:rPr lang="en-US" dirty="0"/>
              <a:t>It processes streaming data with sub-second latencies, enabling you to analyze and respond to incoming data and streaming events in real time.</a:t>
            </a:r>
          </a:p>
        </p:txBody>
      </p:sp>
      <p:sp>
        <p:nvSpPr>
          <p:cNvPr id="5" name="Прямоугольник 4"/>
          <p:cNvSpPr/>
          <p:nvPr/>
        </p:nvSpPr>
        <p:spPr>
          <a:xfrm>
            <a:off x="4242816" y="1911096"/>
            <a:ext cx="3703320" cy="4431983"/>
          </a:xfrm>
          <a:prstGeom prst="rect">
            <a:avLst/>
          </a:prstGeom>
        </p:spPr>
        <p:txBody>
          <a:bodyPr wrap="square">
            <a:spAutoFit/>
          </a:bodyPr>
          <a:lstStyle/>
          <a:p>
            <a:pPr>
              <a:spcAft>
                <a:spcPts val="600"/>
              </a:spcAft>
            </a:pPr>
            <a:r>
              <a:rPr lang="en-US" b="1" dirty="0">
                <a:solidFill>
                  <a:srgbClr val="232F3E"/>
                </a:solidFill>
                <a:latin typeface="AmazonEmberBold"/>
              </a:rPr>
              <a:t>No servers to manage</a:t>
            </a:r>
          </a:p>
          <a:p>
            <a:pPr>
              <a:spcAft>
                <a:spcPts val="600"/>
              </a:spcAft>
            </a:pPr>
            <a:endParaRPr lang="en-US" b="1" dirty="0">
              <a:solidFill>
                <a:srgbClr val="232F3E"/>
              </a:solidFill>
              <a:latin typeface="AmazonEmberBold"/>
            </a:endParaRPr>
          </a:p>
          <a:p>
            <a:pPr>
              <a:spcAft>
                <a:spcPts val="600"/>
              </a:spcAft>
            </a:pPr>
            <a:r>
              <a:rPr lang="en-US" dirty="0">
                <a:solidFill>
                  <a:srgbClr val="333333"/>
                </a:solidFill>
                <a:latin typeface="AmazonEmber"/>
              </a:rPr>
              <a:t>Amazon Kinesis Data Analytics is serverless; </a:t>
            </a:r>
          </a:p>
          <a:p>
            <a:pPr>
              <a:spcAft>
                <a:spcPts val="600"/>
              </a:spcAft>
            </a:pPr>
            <a:r>
              <a:rPr lang="en-US" dirty="0">
                <a:solidFill>
                  <a:srgbClr val="333333"/>
                </a:solidFill>
                <a:latin typeface="AmazonEmber"/>
              </a:rPr>
              <a:t>there are no servers to manage.</a:t>
            </a:r>
          </a:p>
          <a:p>
            <a:pPr>
              <a:spcAft>
                <a:spcPts val="600"/>
              </a:spcAft>
            </a:pPr>
            <a:r>
              <a:rPr lang="en-US" dirty="0">
                <a:solidFill>
                  <a:srgbClr val="333333"/>
                </a:solidFill>
                <a:latin typeface="AmazonEmber"/>
              </a:rPr>
              <a:t>It runs your streaming applications without requiring you to provision or manage any infrastructure. </a:t>
            </a:r>
          </a:p>
          <a:p>
            <a:pPr>
              <a:spcAft>
                <a:spcPts val="600"/>
              </a:spcAft>
            </a:pPr>
            <a:endParaRPr lang="en-US" dirty="0">
              <a:solidFill>
                <a:srgbClr val="333333"/>
              </a:solidFill>
              <a:latin typeface="AmazonEmber"/>
            </a:endParaRPr>
          </a:p>
          <a:p>
            <a:pPr>
              <a:spcAft>
                <a:spcPts val="600"/>
              </a:spcAft>
            </a:pPr>
            <a:r>
              <a:rPr lang="en-US" dirty="0">
                <a:solidFill>
                  <a:srgbClr val="333333"/>
                </a:solidFill>
                <a:latin typeface="AmazonEmber"/>
              </a:rPr>
              <a:t>Amazon Kinesis Data Analytics automatically scales the infrastructure up and down as required to run your applications with low latency.</a:t>
            </a:r>
            <a:endParaRPr lang="en-US" dirty="0"/>
          </a:p>
        </p:txBody>
      </p:sp>
      <p:sp>
        <p:nvSpPr>
          <p:cNvPr id="6" name="Прямоугольник 5"/>
          <p:cNvSpPr/>
          <p:nvPr/>
        </p:nvSpPr>
        <p:spPr>
          <a:xfrm>
            <a:off x="8163306" y="1911096"/>
            <a:ext cx="3421113" cy="3447098"/>
          </a:xfrm>
          <a:prstGeom prst="rect">
            <a:avLst/>
          </a:prstGeom>
        </p:spPr>
        <p:txBody>
          <a:bodyPr wrap="square">
            <a:spAutoFit/>
          </a:bodyPr>
          <a:lstStyle/>
          <a:p>
            <a:pPr>
              <a:spcAft>
                <a:spcPts val="600"/>
              </a:spcAft>
            </a:pPr>
            <a:r>
              <a:rPr lang="en-US" b="1" dirty="0">
                <a:solidFill>
                  <a:srgbClr val="232F3E"/>
                </a:solidFill>
                <a:latin typeface="AmazonEmberBold"/>
              </a:rPr>
              <a:t>Pay only for what you use</a:t>
            </a:r>
          </a:p>
          <a:p>
            <a:pPr>
              <a:spcAft>
                <a:spcPts val="600"/>
              </a:spcAft>
            </a:pPr>
            <a:endParaRPr lang="en-US" dirty="0">
              <a:solidFill>
                <a:srgbClr val="232F3E"/>
              </a:solidFill>
              <a:latin typeface="AmazonEmberBold"/>
            </a:endParaRPr>
          </a:p>
          <a:p>
            <a:pPr>
              <a:spcAft>
                <a:spcPts val="600"/>
              </a:spcAft>
            </a:pPr>
            <a:r>
              <a:rPr lang="en-US" dirty="0">
                <a:solidFill>
                  <a:srgbClr val="333333"/>
                </a:solidFill>
                <a:latin typeface="AmazonEmber"/>
              </a:rPr>
              <a:t>With Amazon Kinesis Data Analytics, you pay only for the processing resources that your streaming applications use. </a:t>
            </a:r>
          </a:p>
          <a:p>
            <a:pPr>
              <a:spcAft>
                <a:spcPts val="600"/>
              </a:spcAft>
            </a:pPr>
            <a:r>
              <a:rPr lang="en-US" dirty="0">
                <a:solidFill>
                  <a:srgbClr val="333333"/>
                </a:solidFill>
                <a:latin typeface="AmazonEmber"/>
              </a:rPr>
              <a:t>There are no minimum fees or upfront commitments.</a:t>
            </a:r>
            <a:br>
              <a:rPr lang="en-US" dirty="0">
                <a:solidFill>
                  <a:srgbClr val="333333"/>
                </a:solidFill>
                <a:latin typeface="AmazonEmber"/>
              </a:rPr>
            </a:br>
            <a:endParaRPr lang="en-US" dirty="0">
              <a:solidFill>
                <a:srgbClr val="333333"/>
              </a:solidFill>
              <a:latin typeface="AmazonEmber"/>
            </a:endParaRPr>
          </a:p>
          <a:p>
            <a:pPr>
              <a:spcAft>
                <a:spcPts val="600"/>
              </a:spcAft>
            </a:pPr>
            <a:br>
              <a:rPr lang="en-US" dirty="0">
                <a:solidFill>
                  <a:srgbClr val="333333"/>
                </a:solidFill>
                <a:latin typeface="AmazonEmber"/>
              </a:rPr>
            </a:br>
            <a:endParaRPr lang="en-US" dirty="0"/>
          </a:p>
        </p:txBody>
      </p:sp>
    </p:spTree>
    <p:extLst>
      <p:ext uri="{BB962C8B-B14F-4D97-AF65-F5344CB8AC3E}">
        <p14:creationId xmlns:p14="http://schemas.microsoft.com/office/powerpoint/2010/main" val="17479311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5E891A6-9920-E0A2-9D09-4678E6646BE0}"/>
              </a:ext>
            </a:extLst>
          </p:cNvPr>
          <p:cNvSpPr>
            <a:spLocks noGrp="1"/>
          </p:cNvSpPr>
          <p:nvPr>
            <p:ph type="title"/>
          </p:nvPr>
        </p:nvSpPr>
        <p:spPr>
          <a:xfrm>
            <a:off x="838200" y="365125"/>
            <a:ext cx="10515600" cy="1325563"/>
          </a:xfrm>
        </p:spPr>
        <p:txBody>
          <a:bodyPr>
            <a:normAutofit/>
          </a:bodyPr>
          <a:lstStyle/>
          <a:p>
            <a:r>
              <a:rPr lang="en-CH" sz="5400" dirty="0"/>
              <a:t>Kinesis Data Analytics Use Cases</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73A482F-62EF-88B8-5514-AB23B7609041}"/>
              </a:ext>
            </a:extLst>
          </p:cNvPr>
          <p:cNvSpPr>
            <a:spLocks noGrp="1"/>
          </p:cNvSpPr>
          <p:nvPr>
            <p:ph idx="1"/>
          </p:nvPr>
        </p:nvSpPr>
        <p:spPr>
          <a:xfrm>
            <a:off x="838200" y="1929384"/>
            <a:ext cx="10515600" cy="4251960"/>
          </a:xfrm>
        </p:spPr>
        <p:txBody>
          <a:bodyPr>
            <a:normAutofit/>
          </a:bodyPr>
          <a:lstStyle/>
          <a:p>
            <a:pPr>
              <a:buFont typeface="+mj-lt"/>
              <a:buAutoNum type="arabicPeriod"/>
            </a:pPr>
            <a:r>
              <a:rPr lang="en-GB" sz="1700" b="1" i="0" dirty="0">
                <a:effectLst/>
                <a:latin typeface="Söhne"/>
              </a:rPr>
              <a:t>Real-time Inventory Management</a:t>
            </a:r>
            <a:r>
              <a:rPr lang="en-GB" sz="1700" b="0" i="0" dirty="0">
                <a:effectLst/>
                <a:latin typeface="Söhne"/>
              </a:rPr>
              <a:t>: Retail businesses can use Kinesis Data Analytics to monitor and </a:t>
            </a:r>
            <a:r>
              <a:rPr lang="en-GB" sz="1700" b="0" i="0" dirty="0" err="1">
                <a:effectLst/>
                <a:latin typeface="Söhne"/>
              </a:rPr>
              <a:t>analyze</a:t>
            </a:r>
            <a:r>
              <a:rPr lang="en-GB" sz="1700" b="0" i="0" dirty="0">
                <a:effectLst/>
                <a:latin typeface="Söhne"/>
              </a:rPr>
              <a:t> inventory levels in real-time, enabling immediate responses to low stock levels and helping to optimize inventory turnover, reducing carrying costs and avoiding stockouts.</a:t>
            </a:r>
          </a:p>
          <a:p>
            <a:pPr>
              <a:buFont typeface="+mj-lt"/>
              <a:buAutoNum type="arabicPeriod"/>
            </a:pPr>
            <a:r>
              <a:rPr lang="en-GB" sz="1700" b="1" i="0" dirty="0">
                <a:effectLst/>
                <a:latin typeface="Söhne"/>
              </a:rPr>
              <a:t>Dynamic Pricing in Travel and Hospitality</a:t>
            </a:r>
            <a:r>
              <a:rPr lang="en-GB" sz="1700" b="0" i="0" dirty="0">
                <a:effectLst/>
                <a:latin typeface="Söhne"/>
              </a:rPr>
              <a:t>: Airlines and hotels can leverage Kinesis Data Analytics to implement dynamic pricing strategies, </a:t>
            </a:r>
            <a:r>
              <a:rPr lang="en-GB" sz="1700" b="0" i="0" dirty="0" err="1">
                <a:effectLst/>
                <a:latin typeface="Söhne"/>
              </a:rPr>
              <a:t>analyzing</a:t>
            </a:r>
            <a:r>
              <a:rPr lang="en-GB" sz="1700" b="0" i="0" dirty="0">
                <a:effectLst/>
                <a:latin typeface="Söhne"/>
              </a:rPr>
              <a:t> real-time market data to adjust prices dynamically based on current demand and competitor pricing, maximizing revenue and improving competitiveness.</a:t>
            </a:r>
          </a:p>
          <a:p>
            <a:pPr>
              <a:buFont typeface="+mj-lt"/>
              <a:buAutoNum type="arabicPeriod"/>
            </a:pPr>
            <a:r>
              <a:rPr lang="en-GB" sz="1700" b="1" i="0" dirty="0">
                <a:effectLst/>
                <a:latin typeface="Söhne"/>
              </a:rPr>
              <a:t>Live Sports Analytics</a:t>
            </a:r>
            <a:r>
              <a:rPr lang="en-GB" sz="1700" b="0" i="0" dirty="0">
                <a:effectLst/>
                <a:latin typeface="Söhne"/>
              </a:rPr>
              <a:t>: Sports broadcasters can utilize Kinesis Data Analytics to offer real-time analytics and insights during live sports events, enhancing viewer engagement by providing dynamic statistics and interactive experiences based on live data streams.</a:t>
            </a:r>
          </a:p>
          <a:p>
            <a:pPr>
              <a:buFont typeface="+mj-lt"/>
              <a:buAutoNum type="arabicPeriod"/>
            </a:pPr>
            <a:r>
              <a:rPr lang="en-GB" sz="1700" b="1" i="0" dirty="0">
                <a:effectLst/>
                <a:latin typeface="Söhne"/>
              </a:rPr>
              <a:t>Emergency Response Coordination</a:t>
            </a:r>
            <a:r>
              <a:rPr lang="en-GB" sz="1700" b="0" i="0" dirty="0">
                <a:effectLst/>
                <a:latin typeface="Söhne"/>
              </a:rPr>
              <a:t>: Government agencies can deploy Kinesis Data Analytics during emergency situations to </a:t>
            </a:r>
            <a:r>
              <a:rPr lang="en-GB" sz="1700" b="0" i="0" dirty="0" err="1">
                <a:effectLst/>
                <a:latin typeface="Söhne"/>
              </a:rPr>
              <a:t>analyze</a:t>
            </a:r>
            <a:r>
              <a:rPr lang="en-GB" sz="1700" b="0" i="0" dirty="0">
                <a:effectLst/>
                <a:latin typeface="Söhne"/>
              </a:rPr>
              <a:t> data from various sources in real time, coordinating responses more effectively and disseminating critical information to the public promptly, thereby enhancing safety and responsiveness.</a:t>
            </a:r>
          </a:p>
          <a:p>
            <a:pPr>
              <a:buFont typeface="+mj-lt"/>
              <a:buAutoNum type="arabicPeriod"/>
            </a:pPr>
            <a:r>
              <a:rPr lang="en-GB" sz="1700" b="1" i="0" dirty="0">
                <a:effectLst/>
                <a:latin typeface="Söhne"/>
              </a:rPr>
              <a:t>Predictive Maintenance in Manufacturing</a:t>
            </a:r>
            <a:r>
              <a:rPr lang="en-GB" sz="1700" b="0" i="0" dirty="0">
                <a:effectLst/>
                <a:latin typeface="Söhne"/>
              </a:rPr>
              <a:t>: Manufacturing firms can use Kinesis Data Analytics to develop predictive maintenance models, </a:t>
            </a:r>
            <a:r>
              <a:rPr lang="en-GB" sz="1700" b="0" i="0" dirty="0" err="1">
                <a:effectLst/>
                <a:latin typeface="Söhne"/>
              </a:rPr>
              <a:t>analyzing</a:t>
            </a:r>
            <a:r>
              <a:rPr lang="en-GB" sz="1700" b="0" i="0" dirty="0">
                <a:effectLst/>
                <a:latin typeface="Söhne"/>
              </a:rPr>
              <a:t> sensor data in real time to predict when machinery is likely to fail, scheduling maintenance proactively to prevent costly downtimes and prolong equipment life.</a:t>
            </a:r>
          </a:p>
        </p:txBody>
      </p:sp>
    </p:spTree>
    <p:extLst>
      <p:ext uri="{BB962C8B-B14F-4D97-AF65-F5344CB8AC3E}">
        <p14:creationId xmlns:p14="http://schemas.microsoft.com/office/powerpoint/2010/main" val="27658065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9" name="Rectangle 2054">
            <a:extLst>
              <a:ext uri="{FF2B5EF4-FFF2-40B4-BE49-F238E27FC236}">
                <a16:creationId xmlns:a16="http://schemas.microsoft.com/office/drawing/2014/main" id="{A8908DB7-C3A6-4FCB-9820-CEE02B398C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F3F3517-A952-6112-2F01-2CA4858E08DE}"/>
              </a:ext>
            </a:extLst>
          </p:cNvPr>
          <p:cNvSpPr>
            <a:spLocks noGrp="1"/>
          </p:cNvSpPr>
          <p:nvPr>
            <p:ph type="title"/>
          </p:nvPr>
        </p:nvSpPr>
        <p:spPr>
          <a:xfrm>
            <a:off x="630936" y="640823"/>
            <a:ext cx="3419856" cy="5583148"/>
          </a:xfrm>
        </p:spPr>
        <p:txBody>
          <a:bodyPr anchor="ctr">
            <a:normAutofit/>
          </a:bodyPr>
          <a:lstStyle/>
          <a:p>
            <a:r>
              <a:rPr lang="en-US" sz="5400"/>
              <a:t>Kinesis video streams</a:t>
            </a:r>
            <a:endParaRPr lang="en-CH" sz="5400"/>
          </a:p>
        </p:txBody>
      </p:sp>
      <p:sp>
        <p:nvSpPr>
          <p:cNvPr id="2060" name="sketch line">
            <a:extLst>
              <a:ext uri="{FF2B5EF4-FFF2-40B4-BE49-F238E27FC236}">
                <a16:creationId xmlns:a16="http://schemas.microsoft.com/office/drawing/2014/main" id="{535742DD-1B16-4E9D-B715-0D74B4574A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267200" y="630936"/>
            <a:ext cx="18288" cy="5590381"/>
          </a:xfrm>
          <a:custGeom>
            <a:avLst/>
            <a:gdLst>
              <a:gd name="connsiteX0" fmla="*/ 0 w 18288"/>
              <a:gd name="connsiteY0" fmla="*/ 0 h 5590381"/>
              <a:gd name="connsiteX1" fmla="*/ 18288 w 18288"/>
              <a:gd name="connsiteY1" fmla="*/ 0 h 5590381"/>
              <a:gd name="connsiteX2" fmla="*/ 18288 w 18288"/>
              <a:gd name="connsiteY2" fmla="*/ 754701 h 5590381"/>
              <a:gd name="connsiteX3" fmla="*/ 18288 w 18288"/>
              <a:gd name="connsiteY3" fmla="*/ 1565307 h 5590381"/>
              <a:gd name="connsiteX4" fmla="*/ 18288 w 18288"/>
              <a:gd name="connsiteY4" fmla="*/ 2152297 h 5590381"/>
              <a:gd name="connsiteX5" fmla="*/ 18288 w 18288"/>
              <a:gd name="connsiteY5" fmla="*/ 2906998 h 5590381"/>
              <a:gd name="connsiteX6" fmla="*/ 18288 w 18288"/>
              <a:gd name="connsiteY6" fmla="*/ 3549892 h 5590381"/>
              <a:gd name="connsiteX7" fmla="*/ 18288 w 18288"/>
              <a:gd name="connsiteY7" fmla="*/ 4080978 h 5590381"/>
              <a:gd name="connsiteX8" fmla="*/ 18288 w 18288"/>
              <a:gd name="connsiteY8" fmla="*/ 4835680 h 5590381"/>
              <a:gd name="connsiteX9" fmla="*/ 18288 w 18288"/>
              <a:gd name="connsiteY9" fmla="*/ 5590381 h 5590381"/>
              <a:gd name="connsiteX10" fmla="*/ 0 w 18288"/>
              <a:gd name="connsiteY10" fmla="*/ 5590381 h 5590381"/>
              <a:gd name="connsiteX11" fmla="*/ 0 w 18288"/>
              <a:gd name="connsiteY11" fmla="*/ 4835680 h 5590381"/>
              <a:gd name="connsiteX12" fmla="*/ 0 w 18288"/>
              <a:gd name="connsiteY12" fmla="*/ 4304593 h 5590381"/>
              <a:gd name="connsiteX13" fmla="*/ 0 w 18288"/>
              <a:gd name="connsiteY13" fmla="*/ 3773507 h 5590381"/>
              <a:gd name="connsiteX14" fmla="*/ 0 w 18288"/>
              <a:gd name="connsiteY14" fmla="*/ 3186517 h 5590381"/>
              <a:gd name="connsiteX15" fmla="*/ 0 w 18288"/>
              <a:gd name="connsiteY15" fmla="*/ 2487720 h 5590381"/>
              <a:gd name="connsiteX16" fmla="*/ 0 w 18288"/>
              <a:gd name="connsiteY16" fmla="*/ 1956633 h 5590381"/>
              <a:gd name="connsiteX17" fmla="*/ 0 w 18288"/>
              <a:gd name="connsiteY17" fmla="*/ 1425547 h 5590381"/>
              <a:gd name="connsiteX18" fmla="*/ 0 w 18288"/>
              <a:gd name="connsiteY18" fmla="*/ 614942 h 5590381"/>
              <a:gd name="connsiteX19" fmla="*/ 0 w 18288"/>
              <a:gd name="connsiteY19" fmla="*/ 0 h 5590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8288" h="5590381" fill="none" extrusionOk="0">
                <a:moveTo>
                  <a:pt x="0" y="0"/>
                </a:moveTo>
                <a:cubicBezTo>
                  <a:pt x="7726" y="-435"/>
                  <a:pt x="14198" y="437"/>
                  <a:pt x="18288" y="0"/>
                </a:cubicBezTo>
                <a:cubicBezTo>
                  <a:pt x="-5226" y="225076"/>
                  <a:pt x="46275" y="562283"/>
                  <a:pt x="18288" y="754701"/>
                </a:cubicBezTo>
                <a:cubicBezTo>
                  <a:pt x="-9699" y="947119"/>
                  <a:pt x="30081" y="1239251"/>
                  <a:pt x="18288" y="1565307"/>
                </a:cubicBezTo>
                <a:cubicBezTo>
                  <a:pt x="6495" y="1891363"/>
                  <a:pt x="7160" y="1999140"/>
                  <a:pt x="18288" y="2152297"/>
                </a:cubicBezTo>
                <a:cubicBezTo>
                  <a:pt x="29417" y="2305454"/>
                  <a:pt x="28705" y="2598333"/>
                  <a:pt x="18288" y="2906998"/>
                </a:cubicBezTo>
                <a:cubicBezTo>
                  <a:pt x="7871" y="3215663"/>
                  <a:pt x="35263" y="3327412"/>
                  <a:pt x="18288" y="3549892"/>
                </a:cubicBezTo>
                <a:cubicBezTo>
                  <a:pt x="1313" y="3772372"/>
                  <a:pt x="38561" y="3843836"/>
                  <a:pt x="18288" y="4080978"/>
                </a:cubicBezTo>
                <a:cubicBezTo>
                  <a:pt x="-1985" y="4318120"/>
                  <a:pt x="-3806" y="4511166"/>
                  <a:pt x="18288" y="4835680"/>
                </a:cubicBezTo>
                <a:cubicBezTo>
                  <a:pt x="40382" y="5160194"/>
                  <a:pt x="-13070" y="5401748"/>
                  <a:pt x="18288" y="5590381"/>
                </a:cubicBezTo>
                <a:cubicBezTo>
                  <a:pt x="12010" y="5589863"/>
                  <a:pt x="6799" y="5589982"/>
                  <a:pt x="0" y="5590381"/>
                </a:cubicBezTo>
                <a:cubicBezTo>
                  <a:pt x="-6480" y="5250523"/>
                  <a:pt x="-32148" y="5052531"/>
                  <a:pt x="0" y="4835680"/>
                </a:cubicBezTo>
                <a:cubicBezTo>
                  <a:pt x="32148" y="4618829"/>
                  <a:pt x="5352" y="4496374"/>
                  <a:pt x="0" y="4304593"/>
                </a:cubicBezTo>
                <a:cubicBezTo>
                  <a:pt x="-5352" y="4112812"/>
                  <a:pt x="9645" y="3919423"/>
                  <a:pt x="0" y="3773507"/>
                </a:cubicBezTo>
                <a:cubicBezTo>
                  <a:pt x="-9645" y="3627591"/>
                  <a:pt x="-10654" y="3330687"/>
                  <a:pt x="0" y="3186517"/>
                </a:cubicBezTo>
                <a:cubicBezTo>
                  <a:pt x="10654" y="3042347"/>
                  <a:pt x="18181" y="2635923"/>
                  <a:pt x="0" y="2487720"/>
                </a:cubicBezTo>
                <a:cubicBezTo>
                  <a:pt x="-18181" y="2339517"/>
                  <a:pt x="-7947" y="2113537"/>
                  <a:pt x="0" y="1956633"/>
                </a:cubicBezTo>
                <a:cubicBezTo>
                  <a:pt x="7947" y="1799729"/>
                  <a:pt x="-15145" y="1657735"/>
                  <a:pt x="0" y="1425547"/>
                </a:cubicBezTo>
                <a:cubicBezTo>
                  <a:pt x="15145" y="1193359"/>
                  <a:pt x="-23832" y="948054"/>
                  <a:pt x="0" y="614942"/>
                </a:cubicBezTo>
                <a:cubicBezTo>
                  <a:pt x="23832" y="281831"/>
                  <a:pt x="2816" y="129878"/>
                  <a:pt x="0" y="0"/>
                </a:cubicBezTo>
                <a:close/>
              </a:path>
              <a:path w="18288" h="5590381" stroke="0" extrusionOk="0">
                <a:moveTo>
                  <a:pt x="0" y="0"/>
                </a:moveTo>
                <a:cubicBezTo>
                  <a:pt x="5871" y="848"/>
                  <a:pt x="11713" y="-200"/>
                  <a:pt x="18288" y="0"/>
                </a:cubicBezTo>
                <a:cubicBezTo>
                  <a:pt x="41141" y="165299"/>
                  <a:pt x="3613" y="427555"/>
                  <a:pt x="18288" y="698798"/>
                </a:cubicBezTo>
                <a:cubicBezTo>
                  <a:pt x="32963" y="970041"/>
                  <a:pt x="19680" y="1226199"/>
                  <a:pt x="18288" y="1397595"/>
                </a:cubicBezTo>
                <a:cubicBezTo>
                  <a:pt x="16896" y="1568991"/>
                  <a:pt x="38798" y="1794517"/>
                  <a:pt x="18288" y="2152297"/>
                </a:cubicBezTo>
                <a:cubicBezTo>
                  <a:pt x="-2222" y="2510077"/>
                  <a:pt x="40846" y="2594424"/>
                  <a:pt x="18288" y="2739287"/>
                </a:cubicBezTo>
                <a:cubicBezTo>
                  <a:pt x="-4270" y="2884150"/>
                  <a:pt x="27117" y="3129706"/>
                  <a:pt x="18288" y="3493988"/>
                </a:cubicBezTo>
                <a:cubicBezTo>
                  <a:pt x="9459" y="3858270"/>
                  <a:pt x="54201" y="4041447"/>
                  <a:pt x="18288" y="4304593"/>
                </a:cubicBezTo>
                <a:cubicBezTo>
                  <a:pt x="-17625" y="4567740"/>
                  <a:pt x="49627" y="5149125"/>
                  <a:pt x="18288" y="5590381"/>
                </a:cubicBezTo>
                <a:cubicBezTo>
                  <a:pt x="10860" y="5590744"/>
                  <a:pt x="7568" y="5590157"/>
                  <a:pt x="0" y="5590381"/>
                </a:cubicBezTo>
                <a:cubicBezTo>
                  <a:pt x="36767" y="5266821"/>
                  <a:pt x="-16223" y="5116146"/>
                  <a:pt x="0" y="4835680"/>
                </a:cubicBezTo>
                <a:cubicBezTo>
                  <a:pt x="16223" y="4555214"/>
                  <a:pt x="-16316" y="4356490"/>
                  <a:pt x="0" y="4136882"/>
                </a:cubicBezTo>
                <a:cubicBezTo>
                  <a:pt x="16316" y="3917274"/>
                  <a:pt x="8005" y="3773465"/>
                  <a:pt x="0" y="3549892"/>
                </a:cubicBezTo>
                <a:cubicBezTo>
                  <a:pt x="-8005" y="3326319"/>
                  <a:pt x="27623" y="3052456"/>
                  <a:pt x="0" y="2851094"/>
                </a:cubicBezTo>
                <a:cubicBezTo>
                  <a:pt x="-27623" y="2649732"/>
                  <a:pt x="5614" y="2455815"/>
                  <a:pt x="0" y="2264104"/>
                </a:cubicBezTo>
                <a:cubicBezTo>
                  <a:pt x="-5614" y="2072393"/>
                  <a:pt x="22598" y="1990723"/>
                  <a:pt x="0" y="1733018"/>
                </a:cubicBezTo>
                <a:cubicBezTo>
                  <a:pt x="-22598" y="1475313"/>
                  <a:pt x="-6965" y="1369123"/>
                  <a:pt x="0" y="1090124"/>
                </a:cubicBezTo>
                <a:cubicBezTo>
                  <a:pt x="6965" y="811125"/>
                  <a:pt x="-19273" y="50704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3114097614">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What is Amazon Kinesis? Kinesis Data Streams vs SQS Overview"/>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654296" y="366441"/>
            <a:ext cx="6894576" cy="3385963"/>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C36E782D-017C-94D5-3F95-35230D049461}"/>
              </a:ext>
            </a:extLst>
          </p:cNvPr>
          <p:cNvSpPr>
            <a:spLocks noGrp="1"/>
          </p:cNvSpPr>
          <p:nvPr>
            <p:ph idx="1"/>
          </p:nvPr>
        </p:nvSpPr>
        <p:spPr>
          <a:xfrm>
            <a:off x="4654296" y="3876714"/>
            <a:ext cx="6894576" cy="2705755"/>
          </a:xfrm>
        </p:spPr>
        <p:txBody>
          <a:bodyPr anchor="t">
            <a:noAutofit/>
          </a:bodyPr>
          <a:lstStyle/>
          <a:p>
            <a:r>
              <a:rPr lang="en-US" sz="1400" dirty="0">
                <a:latin typeface="Arial" panose="020B0604020202020204" pitchFamily="34" charset="0"/>
                <a:cs typeface="Arial" panose="020B0604020202020204" pitchFamily="34" charset="0"/>
              </a:rPr>
              <a:t>You can use Amazon Kinesis Video Streams, a fully managed AWS service, to stream live video from devices to the AWS Cloud, or build applications for real-time video processing or batch-oriented video analytics.</a:t>
            </a:r>
          </a:p>
          <a:p>
            <a:r>
              <a:rPr lang="en-US" sz="1400" dirty="0">
                <a:latin typeface="Arial" panose="020B0604020202020204" pitchFamily="34" charset="0"/>
                <a:cs typeface="Arial" panose="020B0604020202020204" pitchFamily="34" charset="0"/>
              </a:rPr>
              <a:t>Kinesis Video Streams isn't only storage for video data. You can use it to watch your video streams in real time as they are received in the cloud.</a:t>
            </a:r>
          </a:p>
          <a:p>
            <a:r>
              <a:rPr lang="en-US" sz="1400" dirty="0">
                <a:latin typeface="Arial" panose="020B0604020202020204" pitchFamily="34" charset="0"/>
                <a:cs typeface="Arial" panose="020B0604020202020204" pitchFamily="34" charset="0"/>
              </a:rPr>
              <a:t>You can use Kinesis Video Streams to capture massive amounts of live video data from millions of sources. You can also send non-video, time-serialized data such as audio data, thermal imagery, depth data, and RADAR data. </a:t>
            </a:r>
          </a:p>
          <a:p>
            <a:r>
              <a:rPr lang="en-US" sz="1400" dirty="0">
                <a:latin typeface="Arial" panose="020B0604020202020204" pitchFamily="34" charset="0"/>
                <a:cs typeface="Arial" panose="020B0604020202020204" pitchFamily="34" charset="0"/>
              </a:rPr>
              <a:t>You can also configure your Kinesis video stream to durably store media data for the specified retention period. Kinesis Video Streams automatically stores this data and encrypts it at rest. </a:t>
            </a:r>
            <a:endParaRPr lang="en-CH"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948077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9">
            <a:extLst>
              <a:ext uri="{FF2B5EF4-FFF2-40B4-BE49-F238E27FC236}">
                <a16:creationId xmlns:a16="http://schemas.microsoft.com/office/drawing/2014/main" id="{7B831B6F-405A-4B47-B9BB-5CA88F2858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A8908DB7-C3A6-4FCB-9820-CEE02B398C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Заголовок 1"/>
          <p:cNvSpPr>
            <a:spLocks noGrp="1"/>
          </p:cNvSpPr>
          <p:nvPr>
            <p:ph type="title"/>
          </p:nvPr>
        </p:nvSpPr>
        <p:spPr>
          <a:xfrm>
            <a:off x="6739128" y="638089"/>
            <a:ext cx="4818888" cy="1476801"/>
          </a:xfrm>
        </p:spPr>
        <p:txBody>
          <a:bodyPr anchor="b">
            <a:normAutofit/>
          </a:bodyPr>
          <a:lstStyle/>
          <a:p>
            <a:r>
              <a:rPr lang="en-US" sz="5000"/>
              <a:t>Kinesis video streams</a:t>
            </a:r>
          </a:p>
        </p:txBody>
      </p:sp>
      <p:sp>
        <p:nvSpPr>
          <p:cNvPr id="12" name="sketch line">
            <a:extLst>
              <a:ext uri="{FF2B5EF4-FFF2-40B4-BE49-F238E27FC236}">
                <a16:creationId xmlns:a16="http://schemas.microsoft.com/office/drawing/2014/main" id="{535742DD-1B16-4E9D-B715-0D74B4574A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267200" y="630936"/>
            <a:ext cx="18288" cy="5590381"/>
          </a:xfrm>
          <a:custGeom>
            <a:avLst/>
            <a:gdLst>
              <a:gd name="connsiteX0" fmla="*/ 0 w 18288"/>
              <a:gd name="connsiteY0" fmla="*/ 0 h 5590381"/>
              <a:gd name="connsiteX1" fmla="*/ 18288 w 18288"/>
              <a:gd name="connsiteY1" fmla="*/ 0 h 5590381"/>
              <a:gd name="connsiteX2" fmla="*/ 18288 w 18288"/>
              <a:gd name="connsiteY2" fmla="*/ 754701 h 5590381"/>
              <a:gd name="connsiteX3" fmla="*/ 18288 w 18288"/>
              <a:gd name="connsiteY3" fmla="*/ 1565307 h 5590381"/>
              <a:gd name="connsiteX4" fmla="*/ 18288 w 18288"/>
              <a:gd name="connsiteY4" fmla="*/ 2152297 h 5590381"/>
              <a:gd name="connsiteX5" fmla="*/ 18288 w 18288"/>
              <a:gd name="connsiteY5" fmla="*/ 2906998 h 5590381"/>
              <a:gd name="connsiteX6" fmla="*/ 18288 w 18288"/>
              <a:gd name="connsiteY6" fmla="*/ 3549892 h 5590381"/>
              <a:gd name="connsiteX7" fmla="*/ 18288 w 18288"/>
              <a:gd name="connsiteY7" fmla="*/ 4080978 h 5590381"/>
              <a:gd name="connsiteX8" fmla="*/ 18288 w 18288"/>
              <a:gd name="connsiteY8" fmla="*/ 4835680 h 5590381"/>
              <a:gd name="connsiteX9" fmla="*/ 18288 w 18288"/>
              <a:gd name="connsiteY9" fmla="*/ 5590381 h 5590381"/>
              <a:gd name="connsiteX10" fmla="*/ 0 w 18288"/>
              <a:gd name="connsiteY10" fmla="*/ 5590381 h 5590381"/>
              <a:gd name="connsiteX11" fmla="*/ 0 w 18288"/>
              <a:gd name="connsiteY11" fmla="*/ 4835680 h 5590381"/>
              <a:gd name="connsiteX12" fmla="*/ 0 w 18288"/>
              <a:gd name="connsiteY12" fmla="*/ 4304593 h 5590381"/>
              <a:gd name="connsiteX13" fmla="*/ 0 w 18288"/>
              <a:gd name="connsiteY13" fmla="*/ 3773507 h 5590381"/>
              <a:gd name="connsiteX14" fmla="*/ 0 w 18288"/>
              <a:gd name="connsiteY14" fmla="*/ 3186517 h 5590381"/>
              <a:gd name="connsiteX15" fmla="*/ 0 w 18288"/>
              <a:gd name="connsiteY15" fmla="*/ 2487720 h 5590381"/>
              <a:gd name="connsiteX16" fmla="*/ 0 w 18288"/>
              <a:gd name="connsiteY16" fmla="*/ 1956633 h 5590381"/>
              <a:gd name="connsiteX17" fmla="*/ 0 w 18288"/>
              <a:gd name="connsiteY17" fmla="*/ 1425547 h 5590381"/>
              <a:gd name="connsiteX18" fmla="*/ 0 w 18288"/>
              <a:gd name="connsiteY18" fmla="*/ 614942 h 5590381"/>
              <a:gd name="connsiteX19" fmla="*/ 0 w 18288"/>
              <a:gd name="connsiteY19" fmla="*/ 0 h 5590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8288" h="5590381" fill="none" extrusionOk="0">
                <a:moveTo>
                  <a:pt x="0" y="0"/>
                </a:moveTo>
                <a:cubicBezTo>
                  <a:pt x="7726" y="-435"/>
                  <a:pt x="14198" y="437"/>
                  <a:pt x="18288" y="0"/>
                </a:cubicBezTo>
                <a:cubicBezTo>
                  <a:pt x="-5226" y="225076"/>
                  <a:pt x="46275" y="562283"/>
                  <a:pt x="18288" y="754701"/>
                </a:cubicBezTo>
                <a:cubicBezTo>
                  <a:pt x="-9699" y="947119"/>
                  <a:pt x="30081" y="1239251"/>
                  <a:pt x="18288" y="1565307"/>
                </a:cubicBezTo>
                <a:cubicBezTo>
                  <a:pt x="6495" y="1891363"/>
                  <a:pt x="7160" y="1999140"/>
                  <a:pt x="18288" y="2152297"/>
                </a:cubicBezTo>
                <a:cubicBezTo>
                  <a:pt x="29417" y="2305454"/>
                  <a:pt x="28705" y="2598333"/>
                  <a:pt x="18288" y="2906998"/>
                </a:cubicBezTo>
                <a:cubicBezTo>
                  <a:pt x="7871" y="3215663"/>
                  <a:pt x="35263" y="3327412"/>
                  <a:pt x="18288" y="3549892"/>
                </a:cubicBezTo>
                <a:cubicBezTo>
                  <a:pt x="1313" y="3772372"/>
                  <a:pt x="38561" y="3843836"/>
                  <a:pt x="18288" y="4080978"/>
                </a:cubicBezTo>
                <a:cubicBezTo>
                  <a:pt x="-1985" y="4318120"/>
                  <a:pt x="-3806" y="4511166"/>
                  <a:pt x="18288" y="4835680"/>
                </a:cubicBezTo>
                <a:cubicBezTo>
                  <a:pt x="40382" y="5160194"/>
                  <a:pt x="-13070" y="5401748"/>
                  <a:pt x="18288" y="5590381"/>
                </a:cubicBezTo>
                <a:cubicBezTo>
                  <a:pt x="12010" y="5589863"/>
                  <a:pt x="6799" y="5589982"/>
                  <a:pt x="0" y="5590381"/>
                </a:cubicBezTo>
                <a:cubicBezTo>
                  <a:pt x="-6480" y="5250523"/>
                  <a:pt x="-32148" y="5052531"/>
                  <a:pt x="0" y="4835680"/>
                </a:cubicBezTo>
                <a:cubicBezTo>
                  <a:pt x="32148" y="4618829"/>
                  <a:pt x="5352" y="4496374"/>
                  <a:pt x="0" y="4304593"/>
                </a:cubicBezTo>
                <a:cubicBezTo>
                  <a:pt x="-5352" y="4112812"/>
                  <a:pt x="9645" y="3919423"/>
                  <a:pt x="0" y="3773507"/>
                </a:cubicBezTo>
                <a:cubicBezTo>
                  <a:pt x="-9645" y="3627591"/>
                  <a:pt x="-10654" y="3330687"/>
                  <a:pt x="0" y="3186517"/>
                </a:cubicBezTo>
                <a:cubicBezTo>
                  <a:pt x="10654" y="3042347"/>
                  <a:pt x="18181" y="2635923"/>
                  <a:pt x="0" y="2487720"/>
                </a:cubicBezTo>
                <a:cubicBezTo>
                  <a:pt x="-18181" y="2339517"/>
                  <a:pt x="-7947" y="2113537"/>
                  <a:pt x="0" y="1956633"/>
                </a:cubicBezTo>
                <a:cubicBezTo>
                  <a:pt x="7947" y="1799729"/>
                  <a:pt x="-15145" y="1657735"/>
                  <a:pt x="0" y="1425547"/>
                </a:cubicBezTo>
                <a:cubicBezTo>
                  <a:pt x="15145" y="1193359"/>
                  <a:pt x="-23832" y="948054"/>
                  <a:pt x="0" y="614942"/>
                </a:cubicBezTo>
                <a:cubicBezTo>
                  <a:pt x="23832" y="281831"/>
                  <a:pt x="2816" y="129878"/>
                  <a:pt x="0" y="0"/>
                </a:cubicBezTo>
                <a:close/>
              </a:path>
              <a:path w="18288" h="5590381" stroke="0" extrusionOk="0">
                <a:moveTo>
                  <a:pt x="0" y="0"/>
                </a:moveTo>
                <a:cubicBezTo>
                  <a:pt x="5871" y="848"/>
                  <a:pt x="11713" y="-200"/>
                  <a:pt x="18288" y="0"/>
                </a:cubicBezTo>
                <a:cubicBezTo>
                  <a:pt x="41141" y="165299"/>
                  <a:pt x="3613" y="427555"/>
                  <a:pt x="18288" y="698798"/>
                </a:cubicBezTo>
                <a:cubicBezTo>
                  <a:pt x="32963" y="970041"/>
                  <a:pt x="19680" y="1226199"/>
                  <a:pt x="18288" y="1397595"/>
                </a:cubicBezTo>
                <a:cubicBezTo>
                  <a:pt x="16896" y="1568991"/>
                  <a:pt x="38798" y="1794517"/>
                  <a:pt x="18288" y="2152297"/>
                </a:cubicBezTo>
                <a:cubicBezTo>
                  <a:pt x="-2222" y="2510077"/>
                  <a:pt x="40846" y="2594424"/>
                  <a:pt x="18288" y="2739287"/>
                </a:cubicBezTo>
                <a:cubicBezTo>
                  <a:pt x="-4270" y="2884150"/>
                  <a:pt x="27117" y="3129706"/>
                  <a:pt x="18288" y="3493988"/>
                </a:cubicBezTo>
                <a:cubicBezTo>
                  <a:pt x="9459" y="3858270"/>
                  <a:pt x="54201" y="4041447"/>
                  <a:pt x="18288" y="4304593"/>
                </a:cubicBezTo>
                <a:cubicBezTo>
                  <a:pt x="-17625" y="4567740"/>
                  <a:pt x="49627" y="5149125"/>
                  <a:pt x="18288" y="5590381"/>
                </a:cubicBezTo>
                <a:cubicBezTo>
                  <a:pt x="10860" y="5590744"/>
                  <a:pt x="7568" y="5590157"/>
                  <a:pt x="0" y="5590381"/>
                </a:cubicBezTo>
                <a:cubicBezTo>
                  <a:pt x="36767" y="5266821"/>
                  <a:pt x="-16223" y="5116146"/>
                  <a:pt x="0" y="4835680"/>
                </a:cubicBezTo>
                <a:cubicBezTo>
                  <a:pt x="16223" y="4555214"/>
                  <a:pt x="-16316" y="4356490"/>
                  <a:pt x="0" y="4136882"/>
                </a:cubicBezTo>
                <a:cubicBezTo>
                  <a:pt x="16316" y="3917274"/>
                  <a:pt x="8005" y="3773465"/>
                  <a:pt x="0" y="3549892"/>
                </a:cubicBezTo>
                <a:cubicBezTo>
                  <a:pt x="-8005" y="3326319"/>
                  <a:pt x="27623" y="3052456"/>
                  <a:pt x="0" y="2851094"/>
                </a:cubicBezTo>
                <a:cubicBezTo>
                  <a:pt x="-27623" y="2649732"/>
                  <a:pt x="5614" y="2455815"/>
                  <a:pt x="0" y="2264104"/>
                </a:cubicBezTo>
                <a:cubicBezTo>
                  <a:pt x="-5614" y="2072393"/>
                  <a:pt x="22598" y="1990723"/>
                  <a:pt x="0" y="1733018"/>
                </a:cubicBezTo>
                <a:cubicBezTo>
                  <a:pt x="-22598" y="1475313"/>
                  <a:pt x="-6965" y="1369123"/>
                  <a:pt x="0" y="1090124"/>
                </a:cubicBezTo>
                <a:cubicBezTo>
                  <a:pt x="6965" y="811125"/>
                  <a:pt x="-19273" y="50704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3114097614">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Рисунок 4" descr="A diagram of a software company&#10;&#10;Description automatically generated"/>
          <p:cNvPicPr>
            <a:picLocks noChangeAspect="1"/>
          </p:cNvPicPr>
          <p:nvPr/>
        </p:nvPicPr>
        <p:blipFill>
          <a:blip r:embed="rId2"/>
          <a:stretch>
            <a:fillRect/>
          </a:stretch>
        </p:blipFill>
        <p:spPr>
          <a:xfrm>
            <a:off x="630936" y="1839076"/>
            <a:ext cx="5458968" cy="3179848"/>
          </a:xfrm>
          <a:prstGeom prst="rect">
            <a:avLst/>
          </a:prstGeom>
        </p:spPr>
      </p:pic>
      <p:sp>
        <p:nvSpPr>
          <p:cNvPr id="15" name="sketch line">
            <a:extLst>
              <a:ext uri="{FF2B5EF4-FFF2-40B4-BE49-F238E27FC236}">
                <a16:creationId xmlns:a16="http://schemas.microsoft.com/office/drawing/2014/main" id="{953EE71A-6488-4203-A7C4-77102FD0DC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3912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1"/>
          <p:cNvSpPr>
            <a:spLocks noGrp="1" noChangeArrowheads="1"/>
          </p:cNvSpPr>
          <p:nvPr>
            <p:ph idx="1"/>
          </p:nvPr>
        </p:nvSpPr>
        <p:spPr bwMode="auto">
          <a:xfrm>
            <a:off x="6739128" y="2664886"/>
            <a:ext cx="4818888" cy="3550789"/>
          </a:xfrm>
          <a:prstGeom prst="rect">
            <a:avLst/>
          </a:prstGeom>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0" tIns="0" rIns="0" bIns="0" numCol="1" anchor="t" anchorCtr="0" compatLnSpc="1">
            <a:prstTxWarp prst="textNoShape">
              <a:avLst/>
            </a:prstTxWarp>
            <a:norm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rtl="0" eaLnBrk="0" fontAlgn="base" latinLnBrk="0" hangingPunct="0">
              <a:spcBef>
                <a:spcPct val="0"/>
              </a:spcBef>
              <a:spcAft>
                <a:spcPts val="600"/>
              </a:spcAft>
              <a:buClrTx/>
              <a:buSzTx/>
              <a:buFontTx/>
              <a:buNone/>
              <a:tabLst/>
            </a:pPr>
            <a:r>
              <a:rPr kumimoji="0" lang="en-US" altLang="en-US" sz="1000" b="0" i="0" u="none" strike="noStrike" cap="none" normalizeH="0" baseline="0">
                <a:ln>
                  <a:noFill/>
                </a:ln>
                <a:effectLst/>
                <a:cs typeface="Arial" panose="020B0604020202020204" pitchFamily="34" charset="0"/>
              </a:rPr>
              <a:t>Benefits of using Kinesis Video Streams include the following:</a:t>
            </a:r>
          </a:p>
          <a:p>
            <a:pPr marL="0" marR="0" lvl="0" indent="0" defTabSz="914400" rtl="0" eaLnBrk="0" fontAlgn="base" latinLnBrk="0" hangingPunct="0">
              <a:spcBef>
                <a:spcPct val="0"/>
              </a:spcBef>
              <a:spcAft>
                <a:spcPts val="600"/>
              </a:spcAft>
              <a:buClrTx/>
              <a:buSzTx/>
              <a:buFontTx/>
              <a:buNone/>
              <a:tabLst/>
            </a:pPr>
            <a:endParaRPr kumimoji="0" lang="en-US" altLang="en-US" sz="1000" b="0" i="0" u="none" strike="noStrike" cap="none" normalizeH="0" baseline="0">
              <a:ln>
                <a:noFill/>
              </a:ln>
              <a:effectLst/>
              <a:cs typeface="Arial" panose="020B0604020202020204" pitchFamily="34" charset="0"/>
            </a:endParaRPr>
          </a:p>
          <a:p>
            <a:pPr marL="0" marR="0" lvl="0" indent="0" defTabSz="914400" rtl="0" eaLnBrk="0" fontAlgn="base" latinLnBrk="0" hangingPunct="0">
              <a:spcBef>
                <a:spcPct val="0"/>
              </a:spcBef>
              <a:spcAft>
                <a:spcPts val="600"/>
              </a:spcAft>
              <a:buClrTx/>
              <a:buSzTx/>
              <a:buFontTx/>
              <a:buChar char="•"/>
              <a:tabLst/>
            </a:pPr>
            <a:r>
              <a:rPr kumimoji="0" lang="en-US" altLang="en-US" sz="1000" i="0" u="none" strike="noStrike" cap="none" normalizeH="0" baseline="0">
                <a:ln>
                  <a:noFill/>
                </a:ln>
                <a:effectLst/>
                <a:cs typeface="Arial" panose="020B0604020202020204" pitchFamily="34" charset="0"/>
              </a:rPr>
              <a:t> Connect and stream from millions of devices.</a:t>
            </a:r>
          </a:p>
          <a:p>
            <a:pPr marL="0" marR="0" lvl="0" indent="0" defTabSz="914400" rtl="0" eaLnBrk="0" fontAlgn="base" latinLnBrk="0" hangingPunct="0">
              <a:spcBef>
                <a:spcPct val="0"/>
              </a:spcBef>
              <a:spcAft>
                <a:spcPts val="600"/>
              </a:spcAft>
              <a:buClrTx/>
              <a:buSzTx/>
              <a:buFontTx/>
              <a:buChar char="•"/>
              <a:tabLst/>
            </a:pPr>
            <a:r>
              <a:rPr kumimoji="0" lang="en-US" altLang="en-US" sz="1000" i="0" u="none" strike="noStrike" cap="none" normalizeH="0" baseline="0">
                <a:ln>
                  <a:noFill/>
                </a:ln>
                <a:effectLst/>
                <a:cs typeface="Arial" panose="020B0604020202020204" pitchFamily="34" charset="0"/>
              </a:rPr>
              <a:t> Durably store, encrypt, and index.</a:t>
            </a:r>
          </a:p>
          <a:p>
            <a:pPr marL="0" marR="0" lvl="0" indent="0" defTabSz="914400" rtl="0" eaLnBrk="0" fontAlgn="base" latinLnBrk="0" hangingPunct="0">
              <a:spcBef>
                <a:spcPct val="0"/>
              </a:spcBef>
              <a:spcAft>
                <a:spcPts val="600"/>
              </a:spcAft>
              <a:buClrTx/>
              <a:buSzTx/>
              <a:buFontTx/>
              <a:buChar char="•"/>
              <a:tabLst/>
            </a:pPr>
            <a:r>
              <a:rPr kumimoji="0" lang="en-US" altLang="en-US" sz="1000" i="0" u="none" strike="noStrike" cap="none" normalizeH="0" baseline="0">
                <a:ln>
                  <a:noFill/>
                </a:ln>
                <a:effectLst/>
                <a:cs typeface="Arial" panose="020B0604020202020204" pitchFamily="34" charset="0"/>
              </a:rPr>
              <a:t> Focus on managing applications instead of infrastructure.</a:t>
            </a:r>
          </a:p>
          <a:p>
            <a:pPr marL="0" marR="0" lvl="0" indent="0" defTabSz="914400" rtl="0" eaLnBrk="0" fontAlgn="base" latinLnBrk="0" hangingPunct="0">
              <a:spcBef>
                <a:spcPct val="0"/>
              </a:spcBef>
              <a:spcAft>
                <a:spcPts val="600"/>
              </a:spcAft>
              <a:buClrTx/>
              <a:buSzTx/>
              <a:buFontTx/>
              <a:buChar char="•"/>
              <a:tabLst/>
            </a:pPr>
            <a:r>
              <a:rPr kumimoji="0" lang="en-US" altLang="en-US" sz="1000" i="0" u="none" strike="noStrike" cap="none" normalizeH="0" baseline="0">
                <a:ln>
                  <a:noFill/>
                </a:ln>
                <a:effectLst/>
                <a:cs typeface="Arial" panose="020B0604020202020204" pitchFamily="34" charset="0"/>
              </a:rPr>
              <a:t> Build real-time and batch applications on data streams.</a:t>
            </a:r>
          </a:p>
          <a:p>
            <a:pPr marL="0" marR="0" lvl="0" indent="0" defTabSz="914400" rtl="0" eaLnBrk="0" fontAlgn="base" latinLnBrk="0" hangingPunct="0">
              <a:spcBef>
                <a:spcPct val="0"/>
              </a:spcBef>
              <a:spcAft>
                <a:spcPts val="600"/>
              </a:spcAft>
              <a:buClrTx/>
              <a:buSzTx/>
              <a:buFontTx/>
              <a:buChar char="•"/>
              <a:tabLst/>
            </a:pPr>
            <a:r>
              <a:rPr kumimoji="0" lang="en-US" altLang="en-US" sz="1000" i="0" u="none" strike="noStrike" cap="none" normalizeH="0" baseline="0">
                <a:ln>
                  <a:noFill/>
                </a:ln>
                <a:effectLst/>
                <a:cs typeface="Arial" panose="020B0604020202020204" pitchFamily="34" charset="0"/>
              </a:rPr>
              <a:t> Stream data more securely.</a:t>
            </a:r>
          </a:p>
          <a:p>
            <a:pPr marL="0" marR="0" lvl="0" indent="0" defTabSz="914400" rtl="0" eaLnBrk="0" fontAlgn="base" latinLnBrk="0" hangingPunct="0">
              <a:spcBef>
                <a:spcPct val="0"/>
              </a:spcBef>
              <a:spcAft>
                <a:spcPts val="600"/>
              </a:spcAft>
              <a:buClrTx/>
              <a:buSzTx/>
              <a:buFontTx/>
              <a:buChar char="•"/>
              <a:tabLst/>
            </a:pPr>
            <a:r>
              <a:rPr kumimoji="0" lang="en-US" altLang="en-US" sz="1000" i="0" u="none" strike="noStrike" cap="none" normalizeH="0" baseline="0">
                <a:ln>
                  <a:noFill/>
                </a:ln>
                <a:effectLst/>
                <a:cs typeface="Arial" panose="020B0604020202020204" pitchFamily="34" charset="0"/>
              </a:rPr>
              <a:t> Pay as you go.</a:t>
            </a:r>
          </a:p>
          <a:p>
            <a:pPr marL="0" marR="0" lvl="0" indent="0" defTabSz="914400" rtl="0" eaLnBrk="0" fontAlgn="base" latinLnBrk="0" hangingPunct="0">
              <a:spcBef>
                <a:spcPct val="0"/>
              </a:spcBef>
              <a:spcAft>
                <a:spcPts val="600"/>
              </a:spcAft>
              <a:buClrTx/>
              <a:buSzTx/>
              <a:buFontTx/>
              <a:buChar char="•"/>
              <a:tabLst/>
            </a:pPr>
            <a:endParaRPr lang="en-US" altLang="en-US" sz="1000">
              <a:cs typeface="Arial" panose="020B0604020202020204" pitchFamily="34" charset="0"/>
            </a:endParaRPr>
          </a:p>
          <a:p>
            <a:pPr marL="0" marR="0" lvl="0" indent="0" defTabSz="914400" rtl="0" eaLnBrk="0" fontAlgn="base" latinLnBrk="0" hangingPunct="0">
              <a:spcBef>
                <a:spcPct val="0"/>
              </a:spcBef>
              <a:spcAft>
                <a:spcPts val="600"/>
              </a:spcAft>
              <a:buClrTx/>
              <a:buSzTx/>
              <a:buFontTx/>
              <a:buChar char="•"/>
              <a:tabLst/>
            </a:pPr>
            <a:endParaRPr kumimoji="0" lang="en-US" altLang="en-US" sz="1000" i="0" u="none" strike="noStrike" cap="none" normalizeH="0" baseline="0">
              <a:ln>
                <a:noFill/>
              </a:ln>
              <a:effectLst/>
              <a:cs typeface="Arial" panose="020B0604020202020204" pitchFamily="34" charset="0"/>
            </a:endParaRPr>
          </a:p>
          <a:p>
            <a:pPr marL="0" marR="0" lvl="0" indent="0" defTabSz="914400" rtl="0" eaLnBrk="0" fontAlgn="base" latinLnBrk="0" hangingPunct="0">
              <a:spcBef>
                <a:spcPct val="0"/>
              </a:spcBef>
              <a:spcAft>
                <a:spcPts val="600"/>
              </a:spcAft>
              <a:buClrTx/>
              <a:buSzTx/>
              <a:buFontTx/>
              <a:buChar char="•"/>
              <a:tabLst/>
            </a:pPr>
            <a:r>
              <a:rPr kumimoji="0" lang="en-US" altLang="en-US" sz="1000" i="0" u="none" strike="noStrike" cap="none" normalizeH="0" baseline="0">
                <a:ln>
                  <a:noFill/>
                </a:ln>
                <a:effectLst/>
                <a:cs typeface="Arial" panose="020B0604020202020204" pitchFamily="34" charset="0"/>
              </a:rPr>
              <a:t> Can be viewed:</a:t>
            </a:r>
          </a:p>
          <a:p>
            <a:pPr marL="0" marR="0" lvl="0" indent="0" defTabSz="914400" rtl="0" eaLnBrk="0" fontAlgn="base" latinLnBrk="0" hangingPunct="0">
              <a:spcBef>
                <a:spcPct val="0"/>
              </a:spcBef>
              <a:spcAft>
                <a:spcPts val="600"/>
              </a:spcAft>
              <a:buClrTx/>
              <a:buSzTx/>
              <a:buNone/>
              <a:tabLst/>
            </a:pPr>
            <a:endParaRPr kumimoji="0" lang="en-US" altLang="en-US" sz="1000" i="0" u="none" strike="noStrike" cap="none" normalizeH="0" baseline="0">
              <a:ln>
                <a:noFill/>
              </a:ln>
              <a:effectLst/>
              <a:cs typeface="Arial" panose="020B0604020202020204" pitchFamily="34" charset="0"/>
            </a:endParaRPr>
          </a:p>
          <a:p>
            <a:pPr>
              <a:spcAft>
                <a:spcPts val="600"/>
              </a:spcAft>
              <a:buFont typeface="Arial" panose="020B0604020202020204" pitchFamily="34" charset="0"/>
              <a:buChar char="•"/>
            </a:pPr>
            <a:r>
              <a:rPr lang="en-GB" sz="600" b="1" i="0">
                <a:effectLst/>
                <a:latin typeface="Open Sans" panose="020B0606030504020204" pitchFamily="34" charset="0"/>
              </a:rPr>
              <a:t>HTTP Live Streaming</a:t>
            </a:r>
            <a:r>
              <a:rPr lang="en-GB" sz="600" b="0" i="0">
                <a:effectLst/>
                <a:latin typeface="Open Sans" panose="020B0606030504020204" pitchFamily="34" charset="0"/>
              </a:rPr>
              <a:t> (HLS</a:t>
            </a:r>
            <a:r>
              <a:rPr lang="en-GB" sz="600" b="0" i="1">
                <a:effectLst/>
                <a:latin typeface="Open Sans" panose="020B0606030504020204" pitchFamily="34" charset="0"/>
              </a:rPr>
              <a:t>)</a:t>
            </a:r>
            <a:r>
              <a:rPr lang="en-GB" sz="600" b="0" i="0">
                <a:effectLst/>
                <a:latin typeface="Open Sans" panose="020B0606030504020204" pitchFamily="34" charset="0"/>
              </a:rPr>
              <a:t> – You can use HLS for live playback.</a:t>
            </a:r>
            <a:endParaRPr lang="en-GB" sz="1000" b="0" i="0">
              <a:effectLst/>
              <a:latin typeface="Open Sans" panose="020B0606030504020204" pitchFamily="34" charset="0"/>
            </a:endParaRPr>
          </a:p>
          <a:p>
            <a:pPr>
              <a:spcAft>
                <a:spcPts val="600"/>
              </a:spcAft>
              <a:buFont typeface="Arial" panose="020B0604020202020204" pitchFamily="34" charset="0"/>
              <a:buChar char="•"/>
            </a:pPr>
            <a:r>
              <a:rPr lang="en-GB" sz="1000" b="1" i="1">
                <a:effectLst/>
                <a:latin typeface="Open Sans" panose="020B0606030504020204" pitchFamily="34" charset="0"/>
              </a:rPr>
              <a:t>GetMedia</a:t>
            </a:r>
            <a:r>
              <a:rPr lang="en-GB" sz="600" b="1" i="0">
                <a:effectLst/>
                <a:latin typeface="Open Sans" panose="020B0606030504020204" pitchFamily="34" charset="0"/>
              </a:rPr>
              <a:t> API</a:t>
            </a:r>
            <a:r>
              <a:rPr lang="en-GB" sz="600" b="0" i="0">
                <a:effectLst/>
                <a:latin typeface="Open Sans" panose="020B0606030504020204" pitchFamily="34" charset="0"/>
              </a:rPr>
              <a:t> – You use the </a:t>
            </a:r>
            <a:r>
              <a:rPr lang="en-GB" sz="1000" b="0" i="1">
                <a:effectLst/>
                <a:latin typeface="Open Sans" panose="020B0606030504020204" pitchFamily="34" charset="0"/>
              </a:rPr>
              <a:t>GetMedia</a:t>
            </a:r>
            <a:r>
              <a:rPr lang="en-GB" sz="600" b="0" i="0">
                <a:effectLst/>
                <a:latin typeface="Open Sans" panose="020B0606030504020204" pitchFamily="34" charset="0"/>
              </a:rPr>
              <a:t> API to build your own applications to process Kinesis video streams. </a:t>
            </a:r>
            <a:r>
              <a:rPr lang="en-GB" sz="1000" b="0" i="1">
                <a:effectLst/>
                <a:latin typeface="Open Sans" panose="020B0606030504020204" pitchFamily="34" charset="0"/>
              </a:rPr>
              <a:t>GetMedia</a:t>
            </a:r>
            <a:r>
              <a:rPr lang="en-GB" sz="600" b="0" i="0">
                <a:effectLst/>
                <a:latin typeface="Open Sans" panose="020B0606030504020204" pitchFamily="34" charset="0"/>
              </a:rPr>
              <a:t> is a real-time API with low latency.</a:t>
            </a:r>
            <a:endParaRPr lang="en-GB" sz="1000" b="0" i="0">
              <a:effectLst/>
              <a:latin typeface="Open Sans" panose="020B0606030504020204" pitchFamily="34" charset="0"/>
            </a:endParaRPr>
          </a:p>
          <a:p>
            <a:pPr marL="0" marR="0" lvl="0" indent="0" defTabSz="914400" rtl="0" eaLnBrk="0" fontAlgn="base" latinLnBrk="0" hangingPunct="0">
              <a:spcBef>
                <a:spcPct val="0"/>
              </a:spcBef>
              <a:spcAft>
                <a:spcPts val="600"/>
              </a:spcAft>
              <a:buClrTx/>
              <a:buSzTx/>
              <a:buNone/>
              <a:tabLst/>
            </a:pPr>
            <a:endParaRPr kumimoji="0" lang="en-US" altLang="en-US" sz="1000" i="0" u="none" strike="noStrike" cap="none" normalizeH="0" baseline="0">
              <a:ln>
                <a:noFill/>
              </a:ln>
              <a:effectLst/>
              <a:cs typeface="Arial" panose="020B0604020202020204" pitchFamily="34" charset="0"/>
            </a:endParaRPr>
          </a:p>
          <a:p>
            <a:pPr marL="0" marR="0" lvl="0" indent="0" defTabSz="914400" rtl="0" eaLnBrk="0" fontAlgn="base" latinLnBrk="0" hangingPunct="0">
              <a:spcBef>
                <a:spcPct val="0"/>
              </a:spcBef>
              <a:spcAft>
                <a:spcPts val="600"/>
              </a:spcAft>
              <a:buClrTx/>
              <a:buSzTx/>
              <a:buFontTx/>
              <a:buNone/>
              <a:tabLst/>
            </a:pPr>
            <a:endParaRPr kumimoji="0" lang="en-US" altLang="en-US" sz="1000" b="0" i="0" u="none" strike="noStrike" cap="none" normalizeH="0" baseline="0">
              <a:ln>
                <a:noFill/>
              </a:ln>
              <a:effectLst/>
              <a:latin typeface="Arial" panose="020B0604020202020204" pitchFamily="34" charset="0"/>
            </a:endParaRPr>
          </a:p>
        </p:txBody>
      </p:sp>
    </p:spTree>
    <p:extLst>
      <p:ext uri="{BB962C8B-B14F-4D97-AF65-F5344CB8AC3E}">
        <p14:creationId xmlns:p14="http://schemas.microsoft.com/office/powerpoint/2010/main" val="21582043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E6B829-7C67-83B7-754A-38FC14AB3569}"/>
              </a:ext>
            </a:extLst>
          </p:cNvPr>
          <p:cNvSpPr>
            <a:spLocks noGrp="1"/>
          </p:cNvSpPr>
          <p:nvPr>
            <p:ph type="title"/>
          </p:nvPr>
        </p:nvSpPr>
        <p:spPr/>
        <p:txBody>
          <a:bodyPr/>
          <a:lstStyle/>
          <a:p>
            <a:r>
              <a:rPr lang="en-CH" dirty="0"/>
              <a:t>Exam takeaway</a:t>
            </a:r>
          </a:p>
        </p:txBody>
      </p:sp>
      <p:sp>
        <p:nvSpPr>
          <p:cNvPr id="3" name="Content Placeholder 2">
            <a:extLst>
              <a:ext uri="{FF2B5EF4-FFF2-40B4-BE49-F238E27FC236}">
                <a16:creationId xmlns:a16="http://schemas.microsoft.com/office/drawing/2014/main" id="{8B9F24D3-3DD6-754D-869A-9E5320D343E9}"/>
              </a:ext>
            </a:extLst>
          </p:cNvPr>
          <p:cNvSpPr>
            <a:spLocks noGrp="1"/>
          </p:cNvSpPr>
          <p:nvPr>
            <p:ph idx="1"/>
          </p:nvPr>
        </p:nvSpPr>
        <p:spPr>
          <a:xfrm>
            <a:off x="838200" y="1825625"/>
            <a:ext cx="10515600" cy="3212658"/>
          </a:xfrm>
        </p:spPr>
        <p:txBody>
          <a:bodyPr>
            <a:normAutofit/>
          </a:bodyPr>
          <a:lstStyle/>
          <a:p>
            <a:r>
              <a:rPr lang="en-GB" sz="1400" i="0" dirty="0">
                <a:solidFill>
                  <a:srgbClr val="44413D"/>
                </a:solidFill>
                <a:effectLst/>
                <a:latin typeface="Open Sans" panose="020B0606030504020204" pitchFamily="34" charset="0"/>
              </a:rPr>
              <a:t>Data Stream –</a:t>
            </a:r>
          </a:p>
          <a:p>
            <a:pPr lvl="1"/>
            <a:r>
              <a:rPr lang="en-GB" sz="1400" i="0" dirty="0">
                <a:solidFill>
                  <a:srgbClr val="44413D"/>
                </a:solidFill>
                <a:effectLst/>
                <a:latin typeface="Open Sans" panose="020B0606030504020204" pitchFamily="34" charset="0"/>
              </a:rPr>
              <a:t> A logical grouping of shards. There are no bounds on the number of shards within a data stream. A data stream will retain data for 24 hours, or up to 7 days when extended retention is enabled.</a:t>
            </a:r>
          </a:p>
          <a:p>
            <a:pPr lvl="1"/>
            <a:r>
              <a:rPr lang="en-GB" sz="1400" i="0" dirty="0">
                <a:solidFill>
                  <a:srgbClr val="44413D"/>
                </a:solidFill>
                <a:effectLst/>
                <a:latin typeface="Open Sans" panose="020B0606030504020204" pitchFamily="34" charset="0"/>
              </a:rPr>
              <a:t>One shard can ingest up to 1000 data records per second, or 1MB/sec. Add more shards to increase your ingestion capability.</a:t>
            </a:r>
          </a:p>
          <a:p>
            <a:pPr lvl="1"/>
            <a:r>
              <a:rPr lang="en-GB" sz="1400" i="0" dirty="0">
                <a:solidFill>
                  <a:srgbClr val="44413D"/>
                </a:solidFill>
                <a:effectLst/>
                <a:latin typeface="Open Sans" panose="020B0606030504020204" pitchFamily="34" charset="0"/>
              </a:rPr>
              <a:t>When consumers use enhanced fan-out, one shard provides 1MB/sec data input and 2MB/sec data output for each data consumer registered to use enhanced fan-out.</a:t>
            </a:r>
          </a:p>
          <a:p>
            <a:r>
              <a:rPr lang="en-GB" sz="1400" dirty="0">
                <a:solidFill>
                  <a:srgbClr val="44413D"/>
                </a:solidFill>
                <a:latin typeface="Open Sans" panose="020B0606030504020204" pitchFamily="34" charset="0"/>
              </a:rPr>
              <a:t>Data Firehose </a:t>
            </a:r>
          </a:p>
          <a:p>
            <a:pPr lvl="1"/>
            <a:r>
              <a:rPr lang="en-GB" sz="1400" i="0" dirty="0">
                <a:solidFill>
                  <a:srgbClr val="44413D"/>
                </a:solidFill>
                <a:effectLst/>
                <a:latin typeface="Open Sans" panose="020B0606030504020204" pitchFamily="34" charset="0"/>
              </a:rPr>
              <a:t>Record – The data of interest that your data producer sends to a Kinesis Data Firehose delivery stream. A record can be as large as 1,000 KB.</a:t>
            </a:r>
          </a:p>
          <a:p>
            <a:pPr lvl="1"/>
            <a:r>
              <a:rPr lang="en-GB" sz="1400" i="0" dirty="0">
                <a:solidFill>
                  <a:srgbClr val="44413D"/>
                </a:solidFill>
                <a:effectLst/>
                <a:latin typeface="Open Sans" panose="020B0606030504020204" pitchFamily="34" charset="0"/>
              </a:rPr>
              <a:t>Kinesis Data Firehose buffers incoming data up to 3 MB by default.</a:t>
            </a:r>
          </a:p>
          <a:p>
            <a:endParaRPr lang="en-CH" sz="1400" dirty="0"/>
          </a:p>
        </p:txBody>
      </p:sp>
    </p:spTree>
    <p:extLst>
      <p:ext uri="{BB962C8B-B14F-4D97-AF65-F5344CB8AC3E}">
        <p14:creationId xmlns:p14="http://schemas.microsoft.com/office/powerpoint/2010/main" val="42454579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164" name="Rectangle 6163">
            <a:extLst>
              <a:ext uri="{FF2B5EF4-FFF2-40B4-BE49-F238E27FC236}">
                <a16:creationId xmlns:a16="http://schemas.microsoft.com/office/drawing/2014/main" id="{DB61C582-23D5-4C48-B31B-11B91396D6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Заголовок 1"/>
          <p:cNvSpPr>
            <a:spLocks noGrp="1"/>
          </p:cNvSpPr>
          <p:nvPr>
            <p:ph type="title"/>
          </p:nvPr>
        </p:nvSpPr>
        <p:spPr>
          <a:xfrm>
            <a:off x="1150285" y="502021"/>
            <a:ext cx="4945715" cy="1667997"/>
          </a:xfrm>
        </p:spPr>
        <p:txBody>
          <a:bodyPr anchor="b">
            <a:normAutofit/>
          </a:bodyPr>
          <a:lstStyle/>
          <a:p>
            <a:r>
              <a:rPr lang="en-US" sz="4000"/>
              <a:t>Kinesis overview</a:t>
            </a:r>
          </a:p>
        </p:txBody>
      </p:sp>
      <p:sp>
        <p:nvSpPr>
          <p:cNvPr id="3" name="Объект 2"/>
          <p:cNvSpPr>
            <a:spLocks noGrp="1"/>
          </p:cNvSpPr>
          <p:nvPr>
            <p:ph idx="1"/>
          </p:nvPr>
        </p:nvSpPr>
        <p:spPr>
          <a:xfrm>
            <a:off x="1150286" y="2399857"/>
            <a:ext cx="4945715" cy="3455033"/>
          </a:xfrm>
        </p:spPr>
        <p:txBody>
          <a:bodyPr anchor="t">
            <a:normAutofit/>
          </a:bodyPr>
          <a:lstStyle/>
          <a:p>
            <a:pPr marL="0" indent="0">
              <a:buNone/>
            </a:pPr>
            <a:r>
              <a:rPr lang="en-US" sz="2000">
                <a:latin typeface="Arial" panose="020B0604020202020204" pitchFamily="34" charset="0"/>
                <a:cs typeface="Arial" panose="020B0604020202020204" pitchFamily="34" charset="0"/>
              </a:rPr>
              <a:t>Amazon Kinesis is an Amazon Web Service designed to makes it easy to collect, process, and analyze video and data streams in real time.</a:t>
            </a:r>
          </a:p>
        </p:txBody>
      </p:sp>
      <p:pic>
        <p:nvPicPr>
          <p:cNvPr id="4" name="Рисунок 3" descr="A purple square with white and black text&#10;&#10;Description automatically generated"/>
          <p:cNvPicPr>
            <a:picLocks noChangeAspect="1"/>
          </p:cNvPicPr>
          <p:nvPr/>
        </p:nvPicPr>
        <p:blipFill rotWithShape="1">
          <a:blip r:embed="rId2"/>
          <a:srcRect l="942" r="862" b="-5"/>
          <a:stretch/>
        </p:blipFill>
        <p:spPr>
          <a:xfrm>
            <a:off x="6609490" y="1016567"/>
            <a:ext cx="2112996" cy="2059200"/>
          </a:xfrm>
          <a:prstGeom prst="rect">
            <a:avLst/>
          </a:prstGeom>
        </p:spPr>
      </p:pic>
      <p:pic>
        <p:nvPicPr>
          <p:cNvPr id="6146" name="Picture 2" descr="What is Amazon Kinesis? - BPI - The destination for everything process  related"/>
          <p:cNvPicPr>
            <a:picLocks noChangeAspect="1" noChangeArrowheads="1"/>
          </p:cNvPicPr>
          <p:nvPr/>
        </p:nvPicPr>
        <p:blipFill rotWithShape="1">
          <a:blip r:embed="rId3">
            <a:extLst>
              <a:ext uri="{28A0092B-C50C-407E-A947-70E740481C1C}">
                <a14:useLocalDpi xmlns:a14="http://schemas.microsoft.com/office/drawing/2010/main" val="0"/>
              </a:ext>
            </a:extLst>
          </a:blip>
          <a:srcRect l="1064" r="739" b="-5"/>
          <a:stretch/>
        </p:blipFill>
        <p:spPr bwMode="auto">
          <a:xfrm>
            <a:off x="9064706" y="1016568"/>
            <a:ext cx="2107634" cy="2053975"/>
          </a:xfrm>
          <a:prstGeom prst="rect">
            <a:avLst/>
          </a:prstGeom>
          <a:noFill/>
          <a:extLst>
            <a:ext uri="{909E8E84-426E-40DD-AFC4-6F175D3DCCD1}">
              <a14:hiddenFill xmlns:a14="http://schemas.microsoft.com/office/drawing/2010/main">
                <a:solidFill>
                  <a:srgbClr val="FFFFFF"/>
                </a:solidFill>
              </a14:hiddenFill>
            </a:ext>
          </a:extLst>
        </p:spPr>
      </p:pic>
      <p:pic>
        <p:nvPicPr>
          <p:cNvPr id="5" name="Рисунок 4" descr="A purple square with white lines and a graph&#10;&#10;Description automatically generated"/>
          <p:cNvPicPr>
            <a:picLocks noChangeAspect="1"/>
          </p:cNvPicPr>
          <p:nvPr/>
        </p:nvPicPr>
        <p:blipFill rotWithShape="1">
          <a:blip r:embed="rId4"/>
          <a:srcRect l="1412" r="391" b="-5"/>
          <a:stretch/>
        </p:blipFill>
        <p:spPr>
          <a:xfrm>
            <a:off x="6609490" y="3409858"/>
            <a:ext cx="2107634" cy="2053975"/>
          </a:xfrm>
          <a:prstGeom prst="rect">
            <a:avLst/>
          </a:prstGeom>
        </p:spPr>
      </p:pic>
      <p:pic>
        <p:nvPicPr>
          <p:cNvPr id="6" name="Рисунок 5" descr="A purple square with white lines and a play button&#10;&#10;Description automatically generated"/>
          <p:cNvPicPr>
            <a:picLocks noChangeAspect="1"/>
          </p:cNvPicPr>
          <p:nvPr/>
        </p:nvPicPr>
        <p:blipFill rotWithShape="1">
          <a:blip r:embed="rId5"/>
          <a:srcRect l="1574" r="230" b="-5"/>
          <a:stretch/>
        </p:blipFill>
        <p:spPr>
          <a:xfrm>
            <a:off x="9064706" y="3409858"/>
            <a:ext cx="2107634" cy="2053975"/>
          </a:xfrm>
          <a:prstGeom prst="rect">
            <a:avLst/>
          </a:prstGeom>
        </p:spPr>
      </p:pic>
      <p:sp>
        <p:nvSpPr>
          <p:cNvPr id="6166" name="Rectangle 6165">
            <a:extLst>
              <a:ext uri="{FF2B5EF4-FFF2-40B4-BE49-F238E27FC236}">
                <a16:creationId xmlns:a16="http://schemas.microsoft.com/office/drawing/2014/main" id="{564B7BD9-7F70-40CA-A74D-E1E6DA3346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68" name="Rectangle 6167">
            <a:extLst>
              <a:ext uri="{FF2B5EF4-FFF2-40B4-BE49-F238E27FC236}">
                <a16:creationId xmlns:a16="http://schemas.microsoft.com/office/drawing/2014/main" id="{5370CCB5-705B-4E99-8F73-B5403ED840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368080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83" name="Rectangle 3082">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6612323-E612-9DFD-B45B-D11282EB5928}"/>
              </a:ext>
            </a:extLst>
          </p:cNvPr>
          <p:cNvSpPr>
            <a:spLocks noGrp="1"/>
          </p:cNvSpPr>
          <p:nvPr>
            <p:ph type="title"/>
          </p:nvPr>
        </p:nvSpPr>
        <p:spPr>
          <a:xfrm>
            <a:off x="630936" y="640080"/>
            <a:ext cx="4818888" cy="1481328"/>
          </a:xfrm>
        </p:spPr>
        <p:txBody>
          <a:bodyPr anchor="b">
            <a:normAutofit/>
          </a:bodyPr>
          <a:lstStyle/>
          <a:p>
            <a:r>
              <a:rPr lang="en-CH" sz="5000" dirty="0"/>
              <a:t>Kinesis </a:t>
            </a:r>
            <a:br>
              <a:rPr lang="en-CH" sz="5000" dirty="0"/>
            </a:br>
            <a:r>
              <a:rPr lang="en-CH" sz="5000" dirty="0"/>
              <a:t>Data Stream</a:t>
            </a:r>
          </a:p>
        </p:txBody>
      </p:sp>
      <p:sp>
        <p:nvSpPr>
          <p:cNvPr id="3085"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9BA2360-2459-C71E-B26B-DC8E5F8CD253}"/>
              </a:ext>
            </a:extLst>
          </p:cNvPr>
          <p:cNvSpPr>
            <a:spLocks noGrp="1"/>
          </p:cNvSpPr>
          <p:nvPr>
            <p:ph idx="1"/>
          </p:nvPr>
        </p:nvSpPr>
        <p:spPr>
          <a:xfrm>
            <a:off x="630936" y="2660904"/>
            <a:ext cx="4818888" cy="3547872"/>
          </a:xfrm>
        </p:spPr>
        <p:txBody>
          <a:bodyPr anchor="t">
            <a:normAutofit/>
          </a:bodyPr>
          <a:lstStyle/>
          <a:p>
            <a:pPr marL="0" indent="0">
              <a:buNone/>
            </a:pPr>
            <a:r>
              <a:rPr lang="en-US" sz="1200" dirty="0">
                <a:latin typeface="Arial" panose="020B0604020202020204" pitchFamily="34" charset="0"/>
                <a:cs typeface="Arial" panose="020B0604020202020204" pitchFamily="34" charset="0"/>
              </a:rPr>
              <a:t>You can use Amazon Kinesis Data Streams to collect and process large streams of data records in real time.</a:t>
            </a:r>
          </a:p>
          <a:p>
            <a:pPr marL="0" indent="0">
              <a:buNone/>
            </a:pPr>
            <a:r>
              <a:rPr lang="en-US" sz="1200" dirty="0">
                <a:latin typeface="Arial" panose="020B0604020202020204" pitchFamily="34" charset="0"/>
                <a:cs typeface="Arial" panose="020B0604020202020204" pitchFamily="34" charset="0"/>
              </a:rPr>
              <a:t>A typical Kinesis Data Streams application reads data from a </a:t>
            </a:r>
            <a:r>
              <a:rPr lang="en-US" sz="1200" b="1" dirty="0">
                <a:latin typeface="Arial" panose="020B0604020202020204" pitchFamily="34" charset="0"/>
                <a:cs typeface="Arial" panose="020B0604020202020204" pitchFamily="34" charset="0"/>
              </a:rPr>
              <a:t>data stream as data records</a:t>
            </a:r>
            <a:r>
              <a:rPr lang="en-US" sz="1200" dirty="0">
                <a:latin typeface="Arial" panose="020B0604020202020204" pitchFamily="34" charset="0"/>
                <a:cs typeface="Arial" panose="020B0604020202020204" pitchFamily="34" charset="0"/>
              </a:rPr>
              <a:t>. </a:t>
            </a:r>
          </a:p>
          <a:p>
            <a:pPr marL="0" indent="0">
              <a:buNone/>
            </a:pPr>
            <a:r>
              <a:rPr lang="en-US" sz="1200" dirty="0">
                <a:latin typeface="Arial" panose="020B0604020202020204" pitchFamily="34" charset="0"/>
                <a:cs typeface="Arial" panose="020B0604020202020204" pitchFamily="34" charset="0"/>
              </a:rPr>
              <a:t>These applications can use the Kinesis Client Library, and they can run on Amazon EC2 instances. </a:t>
            </a:r>
          </a:p>
          <a:p>
            <a:pPr marL="0" indent="0">
              <a:buNone/>
            </a:pPr>
            <a:r>
              <a:rPr lang="en-US" sz="1200" dirty="0">
                <a:latin typeface="Arial" panose="020B0604020202020204" pitchFamily="34" charset="0"/>
                <a:cs typeface="Arial" panose="020B0604020202020204" pitchFamily="34" charset="0"/>
              </a:rPr>
              <a:t>You can send the processed records to dashboards, use them to generate alerts, dynamically change pricing and advertising strategies, or send data to a variety of other AWS services.</a:t>
            </a:r>
          </a:p>
          <a:p>
            <a:pPr marL="0" indent="0">
              <a:buNone/>
            </a:pPr>
            <a:endParaRPr lang="en-US" sz="1200" dirty="0">
              <a:latin typeface="Arial" panose="020B0604020202020204" pitchFamily="34" charset="0"/>
              <a:cs typeface="Arial" panose="020B0604020202020204" pitchFamily="34" charset="0"/>
            </a:endParaRPr>
          </a:p>
          <a:p>
            <a:pPr marL="0" lvl="0" indent="0" eaLnBrk="0" fontAlgn="base" hangingPunct="0">
              <a:spcBef>
                <a:spcPct val="0"/>
              </a:spcBef>
              <a:spcAft>
                <a:spcPct val="0"/>
              </a:spcAft>
              <a:buNone/>
            </a:pPr>
            <a:r>
              <a:rPr lang="en-US" altLang="en-US" sz="1200" dirty="0">
                <a:latin typeface="Amazon Ember"/>
              </a:rPr>
              <a:t>The following are typical scenarios for using Kinesis Data Streams:</a:t>
            </a:r>
            <a:endParaRPr lang="en-US" altLang="en-US" sz="1200" dirty="0"/>
          </a:p>
          <a:p>
            <a:pPr eaLnBrk="0" fontAlgn="base" hangingPunct="0">
              <a:spcBef>
                <a:spcPct val="0"/>
              </a:spcBef>
              <a:spcAft>
                <a:spcPct val="0"/>
              </a:spcAft>
            </a:pPr>
            <a:r>
              <a:rPr lang="en-US" altLang="en-US" sz="1200" dirty="0">
                <a:latin typeface="Amazon Ember"/>
              </a:rPr>
              <a:t>Accelerated log and data feed intake and processing</a:t>
            </a:r>
          </a:p>
          <a:p>
            <a:pPr eaLnBrk="0" fontAlgn="base" hangingPunct="0">
              <a:spcBef>
                <a:spcPct val="0"/>
              </a:spcBef>
              <a:spcAft>
                <a:spcPct val="0"/>
              </a:spcAft>
            </a:pPr>
            <a:r>
              <a:rPr lang="en-US" altLang="en-US" sz="1200" dirty="0">
                <a:latin typeface="Amazon Ember"/>
              </a:rPr>
              <a:t>Real-time metrics and reporting</a:t>
            </a:r>
          </a:p>
          <a:p>
            <a:pPr marL="228600" lvl="1" eaLnBrk="0" fontAlgn="base" hangingPunct="0">
              <a:spcBef>
                <a:spcPct val="0"/>
              </a:spcBef>
              <a:spcAft>
                <a:spcPct val="0"/>
              </a:spcAft>
            </a:pPr>
            <a:r>
              <a:rPr lang="en-US" altLang="en-US" sz="1200" dirty="0">
                <a:latin typeface="Amazon Ember"/>
              </a:rPr>
              <a:t>Real-time data analytics</a:t>
            </a:r>
          </a:p>
          <a:p>
            <a:pPr eaLnBrk="0" fontAlgn="base" hangingPunct="0">
              <a:spcBef>
                <a:spcPct val="0"/>
              </a:spcBef>
              <a:spcAft>
                <a:spcPct val="0"/>
              </a:spcAft>
            </a:pPr>
            <a:r>
              <a:rPr lang="en-US" altLang="en-US" sz="1200" dirty="0">
                <a:latin typeface="Amazon Ember"/>
              </a:rPr>
              <a:t>Complex stream processing</a:t>
            </a:r>
          </a:p>
          <a:p>
            <a:pPr marL="0" indent="0">
              <a:buNone/>
            </a:pPr>
            <a:r>
              <a:rPr lang="en-US" sz="1200" dirty="0">
                <a:latin typeface="Arial" panose="020B0604020202020204" pitchFamily="34" charset="0"/>
                <a:cs typeface="Arial" panose="020B0604020202020204" pitchFamily="34" charset="0"/>
              </a:rPr>
              <a:t> </a:t>
            </a:r>
          </a:p>
          <a:p>
            <a:pPr marL="0" indent="0">
              <a:buNone/>
            </a:pPr>
            <a:endParaRPr lang="en-US" sz="1200" dirty="0">
              <a:latin typeface="Arial" panose="020B0604020202020204" pitchFamily="34" charset="0"/>
              <a:cs typeface="Arial" panose="020B0604020202020204" pitchFamily="34" charset="0"/>
            </a:endParaRPr>
          </a:p>
          <a:p>
            <a:pPr marL="0" indent="0">
              <a:buNone/>
            </a:pPr>
            <a:endParaRPr lang="en-US" sz="1200" dirty="0">
              <a:latin typeface="Arial" panose="020B0604020202020204" pitchFamily="34" charset="0"/>
              <a:cs typeface="Arial" panose="020B0604020202020204" pitchFamily="34" charset="0"/>
            </a:endParaRPr>
          </a:p>
          <a:p>
            <a:endParaRPr lang="en-CH" sz="1200" dirty="0"/>
          </a:p>
        </p:txBody>
      </p:sp>
      <p:pic>
        <p:nvPicPr>
          <p:cNvPr id="3078" name="Picture 6" descr="Processing Streams with Amazon Kinesis"/>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099048" y="1989197"/>
            <a:ext cx="5458968" cy="28796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49023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03" name="Rectangle 4102">
            <a:extLst>
              <a:ext uri="{FF2B5EF4-FFF2-40B4-BE49-F238E27FC236}">
                <a16:creationId xmlns:a16="http://schemas.microsoft.com/office/drawing/2014/main" id="{2596F992-698C-48C0-9D89-70DA4CE92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Заголовок 1"/>
          <p:cNvSpPr>
            <a:spLocks noGrp="1"/>
          </p:cNvSpPr>
          <p:nvPr>
            <p:ph type="title"/>
          </p:nvPr>
        </p:nvSpPr>
        <p:spPr>
          <a:xfrm>
            <a:off x="818984" y="4230093"/>
            <a:ext cx="4150581" cy="1800165"/>
          </a:xfrm>
        </p:spPr>
        <p:txBody>
          <a:bodyPr anchor="t">
            <a:normAutofit/>
          </a:bodyPr>
          <a:lstStyle/>
          <a:p>
            <a:pPr algn="ctr"/>
            <a:r>
              <a:rPr lang="en-CH" sz="4000" dirty="0"/>
              <a:t>Kinesis </a:t>
            </a:r>
            <a:br>
              <a:rPr lang="en-CH" sz="4000" dirty="0"/>
            </a:br>
            <a:r>
              <a:rPr lang="en-CH" sz="4000" dirty="0"/>
              <a:t>Data Stream</a:t>
            </a:r>
            <a:r>
              <a:rPr lang="en-US" sz="4000" dirty="0"/>
              <a:t> </a:t>
            </a:r>
            <a:br>
              <a:rPr lang="en-US" sz="4000" dirty="0"/>
            </a:br>
            <a:r>
              <a:rPr lang="en-US" sz="4000" dirty="0"/>
              <a:t>How shards work</a:t>
            </a:r>
          </a:p>
        </p:txBody>
      </p:sp>
      <p:pic>
        <p:nvPicPr>
          <p:cNvPr id="4098" name="Picture 2" descr="&#10;                Kinesis Data Streams high-level architecture diagram&#10;            "/>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078178" y="269271"/>
            <a:ext cx="8035641" cy="3455325"/>
          </a:xfrm>
          <a:prstGeom prst="rect">
            <a:avLst/>
          </a:prstGeom>
          <a:noFill/>
          <a:extLst>
            <a:ext uri="{909E8E84-426E-40DD-AFC4-6F175D3DCCD1}">
              <a14:hiddenFill xmlns:a14="http://schemas.microsoft.com/office/drawing/2010/main">
                <a:solidFill>
                  <a:srgbClr val="FFFFFF"/>
                </a:solidFill>
              </a14:hiddenFill>
            </a:ext>
          </a:extLst>
        </p:spPr>
      </p:pic>
      <p:sp>
        <p:nvSpPr>
          <p:cNvPr id="3" name="Объект 2"/>
          <p:cNvSpPr>
            <a:spLocks noGrp="1"/>
          </p:cNvSpPr>
          <p:nvPr>
            <p:ph idx="1"/>
          </p:nvPr>
        </p:nvSpPr>
        <p:spPr>
          <a:xfrm>
            <a:off x="5246415" y="3724597"/>
            <a:ext cx="6861502" cy="2669004"/>
          </a:xfrm>
        </p:spPr>
        <p:txBody>
          <a:bodyPr anchor="t">
            <a:noAutofit/>
          </a:bodyPr>
          <a:lstStyle/>
          <a:p>
            <a:pPr marL="0" indent="0">
              <a:buNone/>
            </a:pPr>
            <a:r>
              <a:rPr lang="en-US" sz="1400" dirty="0"/>
              <a:t>A Kinesis data stream is a set of shards. Each shard has a sequence of data records .Each data record has a sequence number that is assigned by Kinesis Data Streams.</a:t>
            </a:r>
          </a:p>
          <a:p>
            <a:pPr marL="0" indent="0">
              <a:buNone/>
            </a:pPr>
            <a:r>
              <a:rPr lang="en-US" sz="1400" dirty="0"/>
              <a:t>A shard is a uniquely identified sequence of data records in a stream. A stream is composed of one or more shards, each of which provides a fixed unit of capacity. </a:t>
            </a:r>
          </a:p>
          <a:p>
            <a:pPr marL="0" indent="0">
              <a:buNone/>
            </a:pPr>
            <a:r>
              <a:rPr lang="en-US" sz="1400" dirty="0"/>
              <a:t>Each shard can support up to 5 transactions per second for reads, up to a maximum total data read rate of 2 MB per second and up to 1,000 records per second for writes, up to a maximum total data write rate of 1 MB per second (including partition keys). </a:t>
            </a:r>
          </a:p>
          <a:p>
            <a:pPr marL="0" indent="0">
              <a:buNone/>
            </a:pPr>
            <a:r>
              <a:rPr lang="en-US" sz="1400" dirty="0"/>
              <a:t>The data capacity of your stream is a function of the number of shards that you specify for the stream. </a:t>
            </a:r>
          </a:p>
          <a:p>
            <a:pPr marL="0" indent="0">
              <a:buNone/>
            </a:pPr>
            <a:r>
              <a:rPr lang="en-US" sz="1400" dirty="0"/>
              <a:t>The total capacity of the stream is the sum of the capacities of its shards.</a:t>
            </a:r>
          </a:p>
        </p:txBody>
      </p:sp>
      <p:sp>
        <p:nvSpPr>
          <p:cNvPr id="4105" name="Rectangle 4104">
            <a:extLst>
              <a:ext uri="{FF2B5EF4-FFF2-40B4-BE49-F238E27FC236}">
                <a16:creationId xmlns:a16="http://schemas.microsoft.com/office/drawing/2014/main" id="{E7BFF8DC-0AE7-4AD2-9B28-2E5F26D62C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6406116"/>
            <a:ext cx="12191998" cy="461774"/>
          </a:xfrm>
          <a:prstGeom prst="rect">
            <a:avLst/>
          </a:prstGeom>
          <a:gradFill>
            <a:gsLst>
              <a:gs pos="0">
                <a:srgbClr val="000000"/>
              </a:gs>
              <a:gs pos="100000">
                <a:schemeClr val="accent1">
                  <a:lumMod val="75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07" name="Rectangle 4106">
            <a:extLst>
              <a:ext uri="{FF2B5EF4-FFF2-40B4-BE49-F238E27FC236}">
                <a16:creationId xmlns:a16="http://schemas.microsoft.com/office/drawing/2014/main" id="{7E0162AD-C6E5-4BF8-A453-76ADB36877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300" y="6406115"/>
            <a:ext cx="4076698" cy="464399"/>
          </a:xfrm>
          <a:prstGeom prst="rect">
            <a:avLst/>
          </a:prstGeom>
          <a:gradFill>
            <a:gsLst>
              <a:gs pos="19000">
                <a:srgbClr val="000000">
                  <a:alpha val="31000"/>
                </a:srgbClr>
              </a:gs>
              <a:gs pos="99000">
                <a:schemeClr val="accent1"/>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706687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29" name="Rectangle 5128">
            <a:extLst>
              <a:ext uri="{FF2B5EF4-FFF2-40B4-BE49-F238E27FC236}">
                <a16:creationId xmlns:a16="http://schemas.microsoft.com/office/drawing/2014/main" id="{0288C6B4-AFC3-407F-A595-EFFD38D4CC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5131" name="Freeform: Shape 5130">
            <a:extLst>
              <a:ext uri="{FF2B5EF4-FFF2-40B4-BE49-F238E27FC236}">
                <a16:creationId xmlns:a16="http://schemas.microsoft.com/office/drawing/2014/main" id="{CF236821-17FE-429B-8D2C-08E13A64EA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5133" name="Freeform: Shape 5132">
            <a:extLst>
              <a:ext uri="{FF2B5EF4-FFF2-40B4-BE49-F238E27FC236}">
                <a16:creationId xmlns:a16="http://schemas.microsoft.com/office/drawing/2014/main" id="{C0BDBCD2-E081-43AB-9119-C55465E59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Заголовок 1"/>
          <p:cNvSpPr>
            <a:spLocks noGrp="1"/>
          </p:cNvSpPr>
          <p:nvPr>
            <p:ph type="title"/>
          </p:nvPr>
        </p:nvSpPr>
        <p:spPr>
          <a:xfrm>
            <a:off x="371094" y="1161288"/>
            <a:ext cx="3438144" cy="1239012"/>
          </a:xfrm>
        </p:spPr>
        <p:txBody>
          <a:bodyPr anchor="ctr">
            <a:normAutofit/>
          </a:bodyPr>
          <a:lstStyle/>
          <a:p>
            <a:r>
              <a:rPr lang="en-CH" sz="2800"/>
              <a:t>Kinesis Data Stream</a:t>
            </a:r>
            <a:r>
              <a:rPr lang="en-US" sz="2800"/>
              <a:t> Resharding a Stream</a:t>
            </a:r>
          </a:p>
        </p:txBody>
      </p:sp>
      <p:sp>
        <p:nvSpPr>
          <p:cNvPr id="5135" name="Rectangle 5134">
            <a:extLst>
              <a:ext uri="{FF2B5EF4-FFF2-40B4-BE49-F238E27FC236}">
                <a16:creationId xmlns:a16="http://schemas.microsoft.com/office/drawing/2014/main" id="{98E79BE4-34FE-485A-98A5-92CE8F7C4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26546"/>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5137" name="Rectangle 5136">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5893" y="2443480"/>
            <a:ext cx="33832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Объект 2"/>
          <p:cNvSpPr>
            <a:spLocks noGrp="1"/>
          </p:cNvSpPr>
          <p:nvPr>
            <p:ph idx="1"/>
          </p:nvPr>
        </p:nvSpPr>
        <p:spPr>
          <a:xfrm>
            <a:off x="195481" y="2723186"/>
            <a:ext cx="4007126" cy="3809672"/>
          </a:xfrm>
        </p:spPr>
        <p:txBody>
          <a:bodyPr anchor="t">
            <a:noAutofit/>
          </a:bodyPr>
          <a:lstStyle/>
          <a:p>
            <a:pPr marL="0" indent="0">
              <a:buNone/>
            </a:pPr>
            <a:r>
              <a:rPr lang="en-US" sz="1200" dirty="0">
                <a:latin typeface="Arial" panose="020B0604020202020204" pitchFamily="34" charset="0"/>
                <a:cs typeface="Arial" panose="020B0604020202020204" pitchFamily="34" charset="0"/>
              </a:rPr>
              <a:t>Amazon Kinesis Data Streams supports </a:t>
            </a:r>
            <a:r>
              <a:rPr lang="en-US" sz="1200" i="1" dirty="0" err="1">
                <a:highlight>
                  <a:srgbClr val="FFFF00"/>
                </a:highlight>
                <a:latin typeface="Arial" panose="020B0604020202020204" pitchFamily="34" charset="0"/>
                <a:cs typeface="Arial" panose="020B0604020202020204" pitchFamily="34" charset="0"/>
              </a:rPr>
              <a:t>resharding</a:t>
            </a:r>
            <a:r>
              <a:rPr lang="en-US" sz="1200" dirty="0">
                <a:latin typeface="Arial" panose="020B0604020202020204" pitchFamily="34" charset="0"/>
                <a:cs typeface="Arial" panose="020B0604020202020204" pitchFamily="34" charset="0"/>
              </a:rPr>
              <a:t>, which lets you adjust the number of shards in your stream to adapt to changes in the rate of data flow through the stream. </a:t>
            </a:r>
          </a:p>
          <a:p>
            <a:pPr marL="0" indent="0">
              <a:buNone/>
            </a:pPr>
            <a:r>
              <a:rPr lang="en-US" sz="1200" dirty="0">
                <a:latin typeface="Arial" panose="020B0604020202020204" pitchFamily="34" charset="0"/>
                <a:cs typeface="Arial" panose="020B0604020202020204" pitchFamily="34" charset="0"/>
              </a:rPr>
              <a:t>There are two types of </a:t>
            </a:r>
            <a:r>
              <a:rPr lang="en-US" sz="1200" dirty="0" err="1">
                <a:latin typeface="Arial" panose="020B0604020202020204" pitchFamily="34" charset="0"/>
                <a:cs typeface="Arial" panose="020B0604020202020204" pitchFamily="34" charset="0"/>
              </a:rPr>
              <a:t>resharding</a:t>
            </a:r>
            <a:r>
              <a:rPr lang="en-US" sz="1200" dirty="0">
                <a:latin typeface="Arial" panose="020B0604020202020204" pitchFamily="34" charset="0"/>
                <a:cs typeface="Arial" panose="020B0604020202020204" pitchFamily="34" charset="0"/>
              </a:rPr>
              <a:t> operations: </a:t>
            </a:r>
          </a:p>
          <a:p>
            <a:pPr marL="0" indent="0">
              <a:buNone/>
            </a:pPr>
            <a:r>
              <a:rPr lang="en-US" sz="1200" b="1" dirty="0">
                <a:highlight>
                  <a:srgbClr val="FFFF00"/>
                </a:highlight>
                <a:latin typeface="Arial" panose="020B0604020202020204" pitchFamily="34" charset="0"/>
                <a:cs typeface="Arial" panose="020B0604020202020204" pitchFamily="34" charset="0"/>
              </a:rPr>
              <a:t>shard split and shard merge.</a:t>
            </a:r>
          </a:p>
          <a:p>
            <a:pPr marL="0" indent="0">
              <a:buNone/>
            </a:pPr>
            <a:r>
              <a:rPr lang="en-US" sz="1200" dirty="0" err="1">
                <a:latin typeface="Arial" panose="020B0604020202020204" pitchFamily="34" charset="0"/>
                <a:cs typeface="Arial" panose="020B0604020202020204" pitchFamily="34" charset="0"/>
              </a:rPr>
              <a:t>Resharding</a:t>
            </a:r>
            <a:r>
              <a:rPr lang="en-US" sz="1200" dirty="0">
                <a:latin typeface="Arial" panose="020B0604020202020204" pitchFamily="34" charset="0"/>
                <a:cs typeface="Arial" panose="020B0604020202020204" pitchFamily="34" charset="0"/>
              </a:rPr>
              <a:t> is always </a:t>
            </a:r>
            <a:r>
              <a:rPr lang="en-US" sz="1200" i="1" dirty="0">
                <a:latin typeface="Arial" panose="020B0604020202020204" pitchFamily="34" charset="0"/>
                <a:cs typeface="Arial" panose="020B0604020202020204" pitchFamily="34" charset="0"/>
              </a:rPr>
              <a:t>pairwise</a:t>
            </a:r>
            <a:r>
              <a:rPr lang="en-US" sz="1200" dirty="0">
                <a:latin typeface="Arial" panose="020B0604020202020204" pitchFamily="34" charset="0"/>
                <a:cs typeface="Arial" panose="020B0604020202020204" pitchFamily="34" charset="0"/>
              </a:rPr>
              <a:t> in the sense that you cannot split into more than two shards in a single operation, and you cannot merge more than two shards in a single operation. </a:t>
            </a:r>
          </a:p>
          <a:p>
            <a:pPr marL="0" indent="0">
              <a:buNone/>
            </a:pPr>
            <a:r>
              <a:rPr lang="en-US" sz="1200" dirty="0">
                <a:latin typeface="Arial" panose="020B0604020202020204" pitchFamily="34" charset="0"/>
                <a:cs typeface="Arial" panose="020B0604020202020204" pitchFamily="34" charset="0"/>
              </a:rPr>
              <a:t>Splitting increases the number of shards in your stream and therefore increases the data capacity of the stream and the cost of your stream. Similarly, merging reduces the number of shards in your stream and therefore decreases the data capacity—and cost—of the stream.</a:t>
            </a:r>
          </a:p>
          <a:p>
            <a:pPr marL="0" indent="0">
              <a:buNone/>
            </a:pPr>
            <a:endParaRPr lang="en-US" sz="1200" dirty="0">
              <a:latin typeface="Arial" panose="020B0604020202020204" pitchFamily="34" charset="0"/>
              <a:cs typeface="Arial" panose="020B0604020202020204" pitchFamily="34" charset="0"/>
            </a:endParaRPr>
          </a:p>
          <a:p>
            <a:pPr marL="0" indent="0">
              <a:buNone/>
            </a:pPr>
            <a:r>
              <a:rPr lang="en-US" sz="1200" dirty="0">
                <a:latin typeface="Arial" panose="020B0604020202020204" pitchFamily="34" charset="0"/>
                <a:cs typeface="Arial" panose="020B0604020202020204" pitchFamily="34" charset="0"/>
              </a:rPr>
              <a:t>The maximum number of instances you can launch is n, to match the number of open shards in a ratio of 1:1.</a:t>
            </a:r>
          </a:p>
          <a:p>
            <a:endParaRPr lang="en-US" sz="1200" dirty="0"/>
          </a:p>
        </p:txBody>
      </p:sp>
      <p:pic>
        <p:nvPicPr>
          <p:cNvPr id="5124" name="Picture 4" descr="Autoscaling Kinesis Data Streams in Epsagon | Cisco Tech Blog"/>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901184" y="1901828"/>
            <a:ext cx="6922008" cy="31549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75299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1" name="Rectangle 1030">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Заголовок 1"/>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Kinesis Data Stream Destinations</a:t>
            </a:r>
          </a:p>
        </p:txBody>
      </p:sp>
      <p:pic>
        <p:nvPicPr>
          <p:cNvPr id="1026" name="Picture 2" descr="What is Amazon Kinesis. Kinesis is a set of services offered by… | by M  Haseeb Asif | Big Data Processing | Medium">
            <a:extLst>
              <a:ext uri="{FF2B5EF4-FFF2-40B4-BE49-F238E27FC236}">
                <a16:creationId xmlns:a16="http://schemas.microsoft.com/office/drawing/2014/main" id="{BA49E0C8-C110-AABB-1C1F-2B399988FCA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213556" y="1675227"/>
            <a:ext cx="9764887" cy="43941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26120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CABB32E-F127-68A1-28CB-5826FF0BB3FA}"/>
              </a:ext>
            </a:extLst>
          </p:cNvPr>
          <p:cNvSpPr>
            <a:spLocks noGrp="1"/>
          </p:cNvSpPr>
          <p:nvPr>
            <p:ph type="title"/>
          </p:nvPr>
        </p:nvSpPr>
        <p:spPr>
          <a:xfrm>
            <a:off x="838200" y="365125"/>
            <a:ext cx="10515600" cy="1325563"/>
          </a:xfrm>
        </p:spPr>
        <p:txBody>
          <a:bodyPr>
            <a:normAutofit/>
          </a:bodyPr>
          <a:lstStyle/>
          <a:p>
            <a:r>
              <a:rPr lang="en-CH" sz="5400"/>
              <a:t>Kinesis Data Steam Use Cases</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03613CB-9A9B-7B05-EF13-F168FE1C14D8}"/>
              </a:ext>
            </a:extLst>
          </p:cNvPr>
          <p:cNvSpPr>
            <a:spLocks noGrp="1"/>
          </p:cNvSpPr>
          <p:nvPr>
            <p:ph idx="1"/>
          </p:nvPr>
        </p:nvSpPr>
        <p:spPr>
          <a:xfrm>
            <a:off x="838200" y="1929384"/>
            <a:ext cx="10515600" cy="4251960"/>
          </a:xfrm>
        </p:spPr>
        <p:txBody>
          <a:bodyPr>
            <a:normAutofit/>
          </a:bodyPr>
          <a:lstStyle/>
          <a:p>
            <a:pPr marL="0" indent="0">
              <a:buNone/>
            </a:pPr>
            <a:endParaRPr lang="en-CH" sz="1500" dirty="0"/>
          </a:p>
          <a:p>
            <a:pPr>
              <a:buFont typeface="+mj-lt"/>
              <a:buAutoNum type="arabicPeriod"/>
            </a:pPr>
            <a:r>
              <a:rPr lang="en-GB" sz="1500" b="1" i="0" dirty="0">
                <a:effectLst/>
                <a:latin typeface="Söhne"/>
              </a:rPr>
              <a:t>Real-time Analytics for E-Commerce</a:t>
            </a:r>
            <a:r>
              <a:rPr lang="en-GB" sz="1500" b="0" i="0" dirty="0">
                <a:effectLst/>
                <a:latin typeface="Söhne"/>
              </a:rPr>
              <a:t>: E-commerce platforms can use Kinesis Data Streams to </a:t>
            </a:r>
            <a:r>
              <a:rPr lang="en-GB" sz="1500" b="0" i="0" dirty="0" err="1">
                <a:effectLst/>
                <a:latin typeface="Söhne"/>
              </a:rPr>
              <a:t>analyze</a:t>
            </a:r>
            <a:r>
              <a:rPr lang="en-GB" sz="1500" b="0" i="0" dirty="0">
                <a:effectLst/>
                <a:latin typeface="Söhne"/>
              </a:rPr>
              <a:t> customer data in real-time, allowing them to provide personalized recommendations, optimize website layouts, and identify buying patterns to enhance the customer shopping experience dynamically.</a:t>
            </a:r>
          </a:p>
          <a:p>
            <a:pPr>
              <a:buFont typeface="+mj-lt"/>
              <a:buAutoNum type="arabicPeriod"/>
            </a:pPr>
            <a:r>
              <a:rPr lang="en-GB" sz="1500" b="1" i="0" dirty="0">
                <a:effectLst/>
                <a:latin typeface="Söhne"/>
              </a:rPr>
              <a:t>Fraud Detection in Financial Institutions</a:t>
            </a:r>
            <a:r>
              <a:rPr lang="en-GB" sz="1500" b="0" i="0" dirty="0">
                <a:effectLst/>
                <a:latin typeface="Söhne"/>
              </a:rPr>
              <a:t>: Banks and other financial institutions can deploy Kinesis Data Streams to monitor transactions in real-time, utilizing machine learning algorithms to detect unusual patterns and potentially fraudulent activities instantly, thereby enhancing the security of financial transactions.</a:t>
            </a:r>
          </a:p>
          <a:p>
            <a:pPr>
              <a:buFont typeface="+mj-lt"/>
              <a:buAutoNum type="arabicPeriod"/>
            </a:pPr>
            <a:r>
              <a:rPr lang="en-GB" sz="1500" b="1" i="0" dirty="0">
                <a:effectLst/>
                <a:latin typeface="Söhne"/>
              </a:rPr>
              <a:t>Smart City Traffic Management</a:t>
            </a:r>
            <a:r>
              <a:rPr lang="en-GB" sz="1500" b="0" i="0" dirty="0">
                <a:effectLst/>
                <a:latin typeface="Söhne"/>
              </a:rPr>
              <a:t>: Municipalities can use Kinesis Data Streams to process data from various traffic sensors and CCTV cameras in real-time, enabling them to manage traffic flows more efficiently, reduce congestion, and respond quickly to incidents, thus fostering smarter and safer urban environments.</a:t>
            </a:r>
          </a:p>
          <a:p>
            <a:pPr>
              <a:buFont typeface="+mj-lt"/>
              <a:buAutoNum type="arabicPeriod"/>
            </a:pPr>
            <a:r>
              <a:rPr lang="en-GB" sz="1500" b="1" i="0" dirty="0">
                <a:effectLst/>
                <a:latin typeface="Söhne"/>
              </a:rPr>
              <a:t>Healthcare Remote Patient Monitoring</a:t>
            </a:r>
            <a:r>
              <a:rPr lang="en-GB" sz="1500" b="0" i="0" dirty="0">
                <a:effectLst/>
                <a:latin typeface="Söhne"/>
              </a:rPr>
              <a:t>: Healthcare providers can utilize Kinesis Data Streams to enable remote patient monitoring, gathering data from wearable devices and medical sensors in real-time to provide timely interventions and personalized healthcare services, enhancing patient outcomes.</a:t>
            </a:r>
          </a:p>
          <a:p>
            <a:pPr>
              <a:buFont typeface="+mj-lt"/>
              <a:buAutoNum type="arabicPeriod"/>
            </a:pPr>
            <a:r>
              <a:rPr lang="en-GB" sz="1500" b="1" i="0" dirty="0">
                <a:effectLst/>
                <a:latin typeface="Söhne"/>
              </a:rPr>
              <a:t>Supply Chain Optimization in Manufacturing</a:t>
            </a:r>
            <a:r>
              <a:rPr lang="en-GB" sz="1500" b="0" i="0" dirty="0">
                <a:effectLst/>
                <a:latin typeface="Söhne"/>
              </a:rPr>
              <a:t>: Manufacturing companies can leverage Kinesis Data Streams to monitor and </a:t>
            </a:r>
            <a:r>
              <a:rPr lang="en-GB" sz="1500" b="0" i="0" dirty="0" err="1">
                <a:effectLst/>
                <a:latin typeface="Söhne"/>
              </a:rPr>
              <a:t>analyze</a:t>
            </a:r>
            <a:r>
              <a:rPr lang="en-GB" sz="1500" b="0" i="0" dirty="0">
                <a:effectLst/>
                <a:latin typeface="Söhne"/>
              </a:rPr>
              <a:t> data from various points in the supply chain in real-time, helping them to optimize logistics, reduce operational costs, and respond swiftly to any disruptions in the supply chain.</a:t>
            </a:r>
          </a:p>
          <a:p>
            <a:endParaRPr lang="en-CH" sz="1500" dirty="0"/>
          </a:p>
        </p:txBody>
      </p:sp>
    </p:spTree>
    <p:extLst>
      <p:ext uri="{BB962C8B-B14F-4D97-AF65-F5344CB8AC3E}">
        <p14:creationId xmlns:p14="http://schemas.microsoft.com/office/powerpoint/2010/main" val="3998099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Заголовок 1"/>
          <p:cNvSpPr>
            <a:spLocks noGrp="1"/>
          </p:cNvSpPr>
          <p:nvPr>
            <p:ph type="title"/>
          </p:nvPr>
        </p:nvSpPr>
        <p:spPr>
          <a:xfrm>
            <a:off x="630936" y="640080"/>
            <a:ext cx="4818888" cy="1481328"/>
          </a:xfrm>
        </p:spPr>
        <p:txBody>
          <a:bodyPr anchor="b">
            <a:normAutofit/>
          </a:bodyPr>
          <a:lstStyle/>
          <a:p>
            <a:r>
              <a:rPr lang="en-US" sz="5400"/>
              <a:t>Kinesis Agent</a:t>
            </a:r>
          </a:p>
        </p:txBody>
      </p:sp>
      <p:sp>
        <p:nvSpPr>
          <p:cNvPr id="12"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Объект 2"/>
          <p:cNvSpPr>
            <a:spLocks noGrp="1"/>
          </p:cNvSpPr>
          <p:nvPr>
            <p:ph idx="1"/>
          </p:nvPr>
        </p:nvSpPr>
        <p:spPr>
          <a:xfrm>
            <a:off x="630936" y="2660904"/>
            <a:ext cx="4818888" cy="3547872"/>
          </a:xfrm>
        </p:spPr>
        <p:txBody>
          <a:bodyPr anchor="t">
            <a:normAutofit/>
          </a:bodyPr>
          <a:lstStyle/>
          <a:p>
            <a:pPr marL="0" indent="0">
              <a:buNone/>
            </a:pPr>
            <a:r>
              <a:rPr lang="en-US" sz="1500" dirty="0">
                <a:latin typeface="Arial" panose="020B0604020202020204" pitchFamily="34" charset="0"/>
                <a:cs typeface="Arial" panose="020B0604020202020204" pitchFamily="34" charset="0"/>
              </a:rPr>
              <a:t>Kinesis Agent is a stand-alone Java software application that offers an easy way to collect and send data to Kinesis Data Streams or  Kinesis Data Firehose.</a:t>
            </a:r>
          </a:p>
          <a:p>
            <a:pPr marL="0" indent="0">
              <a:buNone/>
            </a:pPr>
            <a:r>
              <a:rPr lang="en-US" sz="1500" dirty="0">
                <a:latin typeface="Arial" panose="020B0604020202020204" pitchFamily="34" charset="0"/>
                <a:cs typeface="Arial" panose="020B0604020202020204" pitchFamily="34" charset="0"/>
              </a:rPr>
              <a:t>The agent continuously monitors a set of files and sends new data to your stream.</a:t>
            </a:r>
          </a:p>
          <a:p>
            <a:pPr marL="0" indent="0">
              <a:buNone/>
            </a:pPr>
            <a:r>
              <a:rPr lang="en-US" sz="1500" dirty="0">
                <a:latin typeface="Arial" panose="020B0604020202020204" pitchFamily="34" charset="0"/>
                <a:cs typeface="Arial" panose="020B0604020202020204" pitchFamily="34" charset="0"/>
              </a:rPr>
              <a:t>The agent handles file rotation, checkpointing, and retry upon failures. </a:t>
            </a:r>
          </a:p>
          <a:p>
            <a:pPr marL="0" indent="0">
              <a:buNone/>
            </a:pPr>
            <a:r>
              <a:rPr lang="en-US" sz="1500" dirty="0">
                <a:latin typeface="Arial" panose="020B0604020202020204" pitchFamily="34" charset="0"/>
                <a:cs typeface="Arial" panose="020B0604020202020204" pitchFamily="34" charset="0"/>
              </a:rPr>
              <a:t>It delivers all of your data in a reliable, timely, and simple manner.</a:t>
            </a:r>
          </a:p>
          <a:p>
            <a:pPr marL="0" indent="0">
              <a:buNone/>
            </a:pPr>
            <a:r>
              <a:rPr lang="en-US" sz="1500" dirty="0">
                <a:latin typeface="Arial" panose="020B0604020202020204" pitchFamily="34" charset="0"/>
                <a:cs typeface="Arial" panose="020B0604020202020204" pitchFamily="34" charset="0"/>
              </a:rPr>
              <a:t> It also emits Amazon CloudWatch metrics to help you better monitor and troubleshoot the streaming process.</a:t>
            </a:r>
          </a:p>
        </p:txBody>
      </p:sp>
      <p:pic>
        <p:nvPicPr>
          <p:cNvPr id="5" name="Рисунок 4" descr="A diagram of a company&#10;&#10;Description automatically generated"/>
          <p:cNvPicPr>
            <a:picLocks noChangeAspect="1"/>
          </p:cNvPicPr>
          <p:nvPr/>
        </p:nvPicPr>
        <p:blipFill>
          <a:blip r:embed="rId2"/>
          <a:stretch>
            <a:fillRect/>
          </a:stretch>
        </p:blipFill>
        <p:spPr>
          <a:xfrm>
            <a:off x="6099048" y="1834823"/>
            <a:ext cx="5458968" cy="3188353"/>
          </a:xfrm>
          <a:prstGeom prst="rect">
            <a:avLst/>
          </a:prstGeom>
        </p:spPr>
      </p:pic>
    </p:spTree>
    <p:extLst>
      <p:ext uri="{BB962C8B-B14F-4D97-AF65-F5344CB8AC3E}">
        <p14:creationId xmlns:p14="http://schemas.microsoft.com/office/powerpoint/2010/main" val="30092099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2194DBB-28AD-363D-3B1E-F77B61FCB94F}"/>
              </a:ext>
            </a:extLst>
          </p:cNvPr>
          <p:cNvSpPr>
            <a:spLocks noGrp="1"/>
          </p:cNvSpPr>
          <p:nvPr>
            <p:ph type="title"/>
          </p:nvPr>
        </p:nvSpPr>
        <p:spPr>
          <a:xfrm>
            <a:off x="630936" y="640080"/>
            <a:ext cx="4818888" cy="1481328"/>
          </a:xfrm>
        </p:spPr>
        <p:txBody>
          <a:bodyPr anchor="b">
            <a:normAutofit/>
          </a:bodyPr>
          <a:lstStyle/>
          <a:p>
            <a:r>
              <a:rPr lang="en-CH" sz="5400" dirty="0"/>
              <a:t>Kinesis Firehose</a:t>
            </a:r>
          </a:p>
        </p:txBody>
      </p:sp>
      <p:sp>
        <p:nvSpPr>
          <p:cNvPr id="11"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CDD2A10-A3D8-9AF2-08A9-B9B748817F9C}"/>
              </a:ext>
            </a:extLst>
          </p:cNvPr>
          <p:cNvSpPr>
            <a:spLocks noGrp="1"/>
          </p:cNvSpPr>
          <p:nvPr>
            <p:ph idx="1"/>
          </p:nvPr>
        </p:nvSpPr>
        <p:spPr>
          <a:xfrm>
            <a:off x="630936" y="2660904"/>
            <a:ext cx="4818888" cy="3547872"/>
          </a:xfrm>
        </p:spPr>
        <p:txBody>
          <a:bodyPr anchor="t">
            <a:normAutofit/>
          </a:bodyPr>
          <a:lstStyle/>
          <a:p>
            <a:pPr marL="0" indent="0">
              <a:buNone/>
            </a:pPr>
            <a:r>
              <a:rPr lang="en-US" sz="1500" dirty="0">
                <a:latin typeface="Arial" panose="020B0604020202020204" pitchFamily="34" charset="0"/>
                <a:cs typeface="Arial" panose="020B0604020202020204" pitchFamily="34" charset="0"/>
              </a:rPr>
              <a:t>Amazon Kinesis Data Firehose is a fully managed service for delivering real-time streaming data to destinations such as Amazon Simple Storage Service (Amazon S3), Amazon Redshift, Amazon OpenSearch Service, Amazon OpenSearch Serverless, Splunk, and any custom HTTP endpoint or HTTP endpoints owned by supported third-party service providers. </a:t>
            </a:r>
          </a:p>
          <a:p>
            <a:pPr marL="0" indent="0">
              <a:buNone/>
            </a:pPr>
            <a:r>
              <a:rPr lang="en-US" sz="1500" dirty="0">
                <a:latin typeface="Arial" panose="020B0604020202020204" pitchFamily="34" charset="0"/>
                <a:cs typeface="Arial" panose="020B0604020202020204" pitchFamily="34" charset="0"/>
              </a:rPr>
              <a:t>With Kinesis Data Firehose, you don't need to write applications or manage resources. </a:t>
            </a:r>
          </a:p>
          <a:p>
            <a:pPr marL="0" indent="0">
              <a:buNone/>
            </a:pPr>
            <a:r>
              <a:rPr lang="en-US" sz="1500" dirty="0">
                <a:latin typeface="Arial" panose="020B0604020202020204" pitchFamily="34" charset="0"/>
                <a:cs typeface="Arial" panose="020B0604020202020204" pitchFamily="34" charset="0"/>
              </a:rPr>
              <a:t>You configure your data producers to send data to Kinesis Data Firehose, and it automatically delivers the data to the destination that you specified. </a:t>
            </a:r>
          </a:p>
          <a:p>
            <a:pPr marL="0" indent="0">
              <a:buNone/>
            </a:pPr>
            <a:r>
              <a:rPr lang="en-US" sz="1500" dirty="0">
                <a:latin typeface="Arial" panose="020B0604020202020204" pitchFamily="34" charset="0"/>
                <a:cs typeface="Arial" panose="020B0604020202020204" pitchFamily="34" charset="0"/>
              </a:rPr>
              <a:t>You can also configure Kinesis Data Firehose to transform your data before delivering it.</a:t>
            </a:r>
            <a:endParaRPr lang="en-CH" sz="1500" dirty="0">
              <a:latin typeface="Arial" panose="020B0604020202020204" pitchFamily="34" charset="0"/>
              <a:cs typeface="Arial" panose="020B0604020202020204" pitchFamily="34" charset="0"/>
            </a:endParaRPr>
          </a:p>
        </p:txBody>
      </p:sp>
      <p:pic>
        <p:nvPicPr>
          <p:cNvPr id="4" name="Рисунок 3" descr="A screenshot of a computer&#10;&#10;Description automatically generated"/>
          <p:cNvPicPr>
            <a:picLocks noChangeAspect="1"/>
          </p:cNvPicPr>
          <p:nvPr/>
        </p:nvPicPr>
        <p:blipFill>
          <a:blip r:embed="rId2"/>
          <a:stretch>
            <a:fillRect/>
          </a:stretch>
        </p:blipFill>
        <p:spPr>
          <a:xfrm>
            <a:off x="5659319" y="2660904"/>
            <a:ext cx="6323186" cy="2592506"/>
          </a:xfrm>
          <a:prstGeom prst="rect">
            <a:avLst/>
          </a:prstGeom>
        </p:spPr>
      </p:pic>
    </p:spTree>
    <p:extLst>
      <p:ext uri="{BB962C8B-B14F-4D97-AF65-F5344CB8AC3E}">
        <p14:creationId xmlns:p14="http://schemas.microsoft.com/office/powerpoint/2010/main" val="19840787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121</TotalTime>
  <Words>2124</Words>
  <Application>Microsoft Macintosh PowerPoint</Application>
  <PresentationFormat>Widescreen</PresentationFormat>
  <Paragraphs>126</Paragraphs>
  <Slides>19</Slides>
  <Notes>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19</vt:i4>
      </vt:variant>
    </vt:vector>
  </HeadingPairs>
  <TitlesOfParts>
    <vt:vector size="30" baseType="lpstr">
      <vt:lpstr>Amazon Ember</vt:lpstr>
      <vt:lpstr>AmazonEmber</vt:lpstr>
      <vt:lpstr>AmazonEmberBold</vt:lpstr>
      <vt:lpstr>AmazonEmberLight</vt:lpstr>
      <vt:lpstr>Arial</vt:lpstr>
      <vt:lpstr>Arial</vt:lpstr>
      <vt:lpstr>Calibri</vt:lpstr>
      <vt:lpstr>Calibri Light</vt:lpstr>
      <vt:lpstr>Open Sans</vt:lpstr>
      <vt:lpstr>Söhne</vt:lpstr>
      <vt:lpstr>Office Theme</vt:lpstr>
      <vt:lpstr>Kinesis</vt:lpstr>
      <vt:lpstr>Kinesis overview</vt:lpstr>
      <vt:lpstr>Kinesis  Data Stream</vt:lpstr>
      <vt:lpstr>Kinesis  Data Stream  How shards work</vt:lpstr>
      <vt:lpstr>Kinesis Data Stream Resharding a Stream</vt:lpstr>
      <vt:lpstr>Kinesis Data Stream Destinations</vt:lpstr>
      <vt:lpstr>Kinesis Data Steam Use Cases</vt:lpstr>
      <vt:lpstr>Kinesis Agent</vt:lpstr>
      <vt:lpstr>Kinesis Firehose</vt:lpstr>
      <vt:lpstr>Kinesis Firehose Data flow</vt:lpstr>
      <vt:lpstr>Kinesis Firehose Use Cases</vt:lpstr>
      <vt:lpstr>Kinesis Data Analytics</vt:lpstr>
      <vt:lpstr>Apache Flink</vt:lpstr>
      <vt:lpstr>Kinesis Data Analytics</vt:lpstr>
      <vt:lpstr>Kinesis Analytics Benefits</vt:lpstr>
      <vt:lpstr>Kinesis Data Analytics Use Cases</vt:lpstr>
      <vt:lpstr>Kinesis video streams</vt:lpstr>
      <vt:lpstr>Kinesis video streams</vt:lpstr>
      <vt:lpstr>Exam takeaway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Ilya Chakun</dc:creator>
  <cp:lastModifiedBy>Ilya Chakun</cp:lastModifiedBy>
  <cp:revision>15</cp:revision>
  <dcterms:created xsi:type="dcterms:W3CDTF">2023-08-06T12:53:09Z</dcterms:created>
  <dcterms:modified xsi:type="dcterms:W3CDTF">2023-09-10T17:13:47Z</dcterms:modified>
</cp:coreProperties>
</file>