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2lzvqq4w5ulk4.cloudfront.net/?dashboardName=retailSa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7C13-9322-A7CB-4AC3-2CAB5659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GB" sz="4800" b="0" i="0" dirty="0">
                <a:solidFill>
                  <a:srgbClr val="FFFFFF"/>
                </a:solidFill>
                <a:effectLst/>
                <a:latin typeface="AmazonEmberBold"/>
              </a:rPr>
              <a:t>Amazon </a:t>
            </a:r>
            <a:r>
              <a:rPr lang="en-GB" sz="4800" b="0" i="0" dirty="0" err="1">
                <a:solidFill>
                  <a:srgbClr val="FFFFFF"/>
                </a:solidFill>
                <a:effectLst/>
                <a:latin typeface="AmazonEmberBold"/>
              </a:rPr>
              <a:t>QuickSight</a:t>
            </a:r>
            <a:br>
              <a:rPr lang="en-GB" sz="4800" b="0" i="0" dirty="0">
                <a:solidFill>
                  <a:srgbClr val="FFFFFF"/>
                </a:solidFill>
                <a:effectLst/>
                <a:latin typeface="AmazonEmberBold"/>
              </a:rPr>
            </a:br>
            <a:endParaRPr lang="en-CH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0D7E4-D0A1-3BCB-B837-D07DBCE9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GB" b="0" i="0" dirty="0">
                <a:solidFill>
                  <a:srgbClr val="FFFFFF"/>
                </a:solidFill>
                <a:effectLst/>
                <a:latin typeface="AmazonEmber"/>
              </a:rPr>
              <a:t>Unified business intelligence at hyperscale</a:t>
            </a:r>
            <a:endParaRPr lang="en-CH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E1E46-B613-B500-DB09-EE1D17C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tx1">
                    <a:lumMod val="85000"/>
                    <a:lumOff val="15000"/>
                  </a:schemeClr>
                </a:solidFill>
              </a:rPr>
              <a:t>Amazon QuickSight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396E-D0DD-A9D7-03D7-C62BAE36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Serverless Amazon </a:t>
            </a:r>
            <a:r>
              <a:rPr lang="en-GB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QuickSight</a:t>
            </a:r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 is a cloud-scale business intelligence (BI) service that you can use to deliver easy-to-understand insights to the people who you work with, wherever they are. </a:t>
            </a:r>
          </a:p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Amazon </a:t>
            </a:r>
            <a:r>
              <a:rPr lang="en-GB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QuickSight</a:t>
            </a:r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 connects to your data in the cloud and combines data from many different sources. </a:t>
            </a:r>
          </a:p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In a single data dashboard, </a:t>
            </a:r>
            <a:r>
              <a:rPr lang="en-GB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QuickSight</a:t>
            </a:r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zon Ember"/>
              </a:rPr>
              <a:t> can include AWS data, third-party data, big data, spreadsheet data, SaaS data, B2B data, and more.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E1E46-B613-B500-DB09-EE1D17C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 QuickSight Workflow</a:t>
            </a:r>
          </a:p>
        </p:txBody>
      </p:sp>
      <p:pic>
        <p:nvPicPr>
          <p:cNvPr id="1026" name="Picture 2" descr="A diagram of data analysis&#10;&#10;Description automatically generated">
            <a:extLst>
              <a:ext uri="{FF2B5EF4-FFF2-40B4-BE49-F238E27FC236}">
                <a16:creationId xmlns:a16="http://schemas.microsoft.com/office/drawing/2014/main" id="{BA41F40E-4916-DE1A-6EB1-DF24E9CB1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155" y="1675227"/>
            <a:ext cx="75436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E94F1-7B03-C9BF-0FCE-DBC36EEC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var(--h2_typography-font-family)"/>
              </a:rPr>
              <a:t>Amazon QuickSight Concepts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A993-62B6-438E-1616-9CD880AF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500" b="1" dirty="0">
                <a:latin typeface="Open Sans" panose="020B0606030504020204" pitchFamily="34" charset="0"/>
              </a:rPr>
              <a:t>Users &amp; Groups (enterprise)</a:t>
            </a:r>
            <a:endParaRPr lang="en-GB" sz="1500" b="1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GB" sz="1100" b="1" i="0" dirty="0" err="1">
                <a:effectLst/>
                <a:latin typeface="Open Sans" panose="020B0606030504020204" pitchFamily="34" charset="0"/>
              </a:rPr>
              <a:t>QuickSight</a:t>
            </a:r>
            <a:r>
              <a:rPr lang="en-GB" sz="1100" b="1" i="0" dirty="0">
                <a:effectLst/>
                <a:latin typeface="Open Sans" panose="020B0606030504020204" pitchFamily="34" charset="0"/>
              </a:rPr>
              <a:t> Author</a:t>
            </a:r>
          </a:p>
          <a:p>
            <a:pPr lvl="1"/>
            <a:r>
              <a:rPr lang="en-GB" sz="1100" b="1" i="0" dirty="0" err="1">
                <a:effectLst/>
                <a:latin typeface="Open Sans" panose="020B0606030504020204" pitchFamily="34" charset="0"/>
              </a:rPr>
              <a:t>QuickSight</a:t>
            </a:r>
            <a:r>
              <a:rPr lang="en-GB" sz="1100" b="1" i="0" dirty="0">
                <a:effectLst/>
                <a:latin typeface="Open Sans" panose="020B0606030504020204" pitchFamily="34" charset="0"/>
              </a:rPr>
              <a:t> Reader</a:t>
            </a:r>
          </a:p>
          <a:p>
            <a:pPr lvl="1"/>
            <a:r>
              <a:rPr lang="en-GB" sz="1100" b="1" i="0" dirty="0" err="1">
                <a:effectLst/>
                <a:latin typeface="Open Sans" panose="020B0606030504020204" pitchFamily="34" charset="0"/>
              </a:rPr>
              <a:t>QuickSight</a:t>
            </a:r>
            <a:r>
              <a:rPr lang="en-GB" sz="1100" b="1" i="0" dirty="0">
                <a:effectLst/>
                <a:latin typeface="Open Sans" panose="020B0606030504020204" pitchFamily="34" charset="0"/>
              </a:rPr>
              <a:t> Admin</a:t>
            </a:r>
            <a:endParaRPr lang="en-GB" sz="1100" b="1" dirty="0">
              <a:latin typeface="Open Sans" panose="020B0606030504020204" pitchFamily="34" charset="0"/>
            </a:endParaRPr>
          </a:p>
          <a:p>
            <a:r>
              <a:rPr lang="en-GB" sz="1500" b="1" i="0" dirty="0" err="1">
                <a:effectLst/>
                <a:latin typeface="Open Sans" panose="020B0606030504020204" pitchFamily="34" charset="0"/>
              </a:rPr>
              <a:t>QuickSight</a:t>
            </a:r>
            <a:r>
              <a:rPr lang="en-GB" sz="1500" b="1" i="0" dirty="0">
                <a:effectLst/>
                <a:latin typeface="Open Sans" panose="020B0606030504020204" pitchFamily="34" charset="0"/>
              </a:rPr>
              <a:t> Reader session</a:t>
            </a:r>
          </a:p>
          <a:p>
            <a:r>
              <a:rPr lang="en-GB" sz="1500" b="1" i="0" dirty="0">
                <a:effectLst/>
                <a:latin typeface="Open Sans" panose="020B0606030504020204" pitchFamily="34" charset="0"/>
              </a:rPr>
              <a:t>Dashboards </a:t>
            </a:r>
            <a:r>
              <a:rPr lang="en-GB" sz="1500" b="0" i="0" dirty="0">
                <a:effectLst/>
                <a:latin typeface="Open Sans" panose="020B0606030504020204" pitchFamily="34" charset="0"/>
              </a:rPr>
              <a:t>are a collection of visualizations, tables, and other visual displays arranged and visible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1" i="0" dirty="0">
                <a:effectLst/>
                <a:latin typeface="Open Sans" panose="020B0606030504020204" pitchFamily="34" charset="0"/>
              </a:rPr>
              <a:t>Stories </a:t>
            </a:r>
            <a:r>
              <a:rPr lang="en-GB" sz="1500" b="0" i="0" dirty="0">
                <a:effectLst/>
                <a:latin typeface="Open Sans" panose="020B0606030504020204" pitchFamily="34" charset="0"/>
              </a:rPr>
              <a:t>are guided tours through specific views of analysis. They are used to convey key points, a thought process, or the evolution of an analysis for collaboration.</a:t>
            </a:r>
          </a:p>
          <a:p>
            <a:pPr lvl="1"/>
            <a:r>
              <a:rPr lang="en-GB" sz="1500" b="0" i="0" dirty="0">
                <a:effectLst/>
                <a:latin typeface="Open Sans" panose="020B0606030504020204" pitchFamily="34" charset="0"/>
              </a:rPr>
              <a:t>Data </a:t>
            </a:r>
            <a:r>
              <a:rPr lang="en-GB" sz="1500" b="0" i="0" dirty="0" err="1">
                <a:effectLst/>
                <a:latin typeface="Open Sans" panose="020B0606030504020204" pitchFamily="34" charset="0"/>
              </a:rPr>
              <a:t>Management</a:t>
            </a:r>
            <a:r>
              <a:rPr lang="en-GB" sz="1500" b="0" i="1" dirty="0" err="1">
                <a:effectLst/>
                <a:latin typeface="Open Sans" panose="020B0606030504020204" pitchFamily="34" charset="0"/>
              </a:rPr>
              <a:t>Data</a:t>
            </a:r>
            <a:r>
              <a:rPr lang="en-GB" sz="1500" b="0" i="1" dirty="0">
                <a:effectLst/>
                <a:latin typeface="Open Sans" panose="020B0606030504020204" pitchFamily="34" charset="0"/>
              </a:rPr>
              <a:t> preparation</a:t>
            </a:r>
            <a:r>
              <a:rPr lang="en-GB" sz="1500" b="0" i="0" dirty="0">
                <a:effectLst/>
                <a:latin typeface="Open Sans" panose="020B0606030504020204" pitchFamily="34" charset="0"/>
              </a:rPr>
              <a:t> is the process of transforming raw data for use in an analysis.</a:t>
            </a:r>
          </a:p>
          <a:p>
            <a:pPr lvl="1"/>
            <a:r>
              <a:rPr lang="en-GB" sz="1500" b="0" i="0" dirty="0">
                <a:effectLst/>
                <a:latin typeface="Open Sans" panose="020B0606030504020204" pitchFamily="34" charset="0"/>
              </a:rPr>
              <a:t>You can upload XLSX, CSV, TSV, CLF, XLF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Open Sans" panose="020B0606030504020204" pitchFamily="34" charset="0"/>
              </a:rPr>
              <a:t>Amazon </a:t>
            </a:r>
            <a:r>
              <a:rPr lang="en-GB" sz="1500" b="0" i="0" dirty="0" err="1">
                <a:effectLst/>
                <a:latin typeface="Open Sans" panose="020B0606030504020204" pitchFamily="34" charset="0"/>
              </a:rPr>
              <a:t>QuickSight</a:t>
            </a:r>
            <a:r>
              <a:rPr lang="en-GB" sz="1500" b="0" i="0" dirty="0">
                <a:effectLst/>
                <a:latin typeface="Open Sans" panose="020B0606030504020204" pitchFamily="34" charset="0"/>
              </a:rPr>
              <a:t> has a feature called </a:t>
            </a:r>
            <a:r>
              <a:rPr lang="en-GB" sz="1500" b="1" i="0" dirty="0" err="1">
                <a:effectLst/>
                <a:latin typeface="Open Sans" panose="020B0606030504020204" pitchFamily="34" charset="0"/>
              </a:rPr>
              <a:t>AutoGraph</a:t>
            </a:r>
            <a:r>
              <a:rPr lang="en-GB" sz="1500" b="0" i="0" dirty="0">
                <a:effectLst/>
                <a:latin typeface="Open Sans" panose="020B0606030504020204" pitchFamily="34" charset="0"/>
              </a:rPr>
              <a:t> that allows it to select the most appropriate visualizations based on the properties of the data, such as cardinality and data type.</a:t>
            </a:r>
          </a:p>
        </p:txBody>
      </p:sp>
    </p:spTree>
    <p:extLst>
      <p:ext uri="{BB962C8B-B14F-4D97-AF65-F5344CB8AC3E}">
        <p14:creationId xmlns:p14="http://schemas.microsoft.com/office/powerpoint/2010/main" val="24553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BED4-D027-D930-28D2-049CB08A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var(--h2_typography-font-family)"/>
              </a:rPr>
              <a:t>Amazon QuickSight SPICE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2B57-52A5-6360-1721-F2DF7FBD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When you import data into a dataset rather than using a direct SQL query, it becomes </a:t>
            </a:r>
            <a:r>
              <a:rPr lang="en-GB" sz="2200" b="0" i="1" dirty="0">
                <a:effectLst/>
              </a:rPr>
              <a:t>SPICE data</a:t>
            </a:r>
            <a:r>
              <a:rPr lang="en-GB" sz="2200" b="0" i="0" dirty="0">
                <a:effectLst/>
              </a:rPr>
              <a:t> because of how it's stored. </a:t>
            </a:r>
            <a:r>
              <a:rPr lang="en-GB" sz="2200" b="0" i="1" dirty="0">
                <a:effectLst/>
              </a:rPr>
              <a:t>SPICE (Super-fast, Parallel, In-memory Calculation Engine)</a:t>
            </a:r>
            <a:r>
              <a:rPr lang="en-GB" sz="2200" b="0" i="0" dirty="0">
                <a:effectLst/>
              </a:rPr>
              <a:t> is the robust in-memory engine that Amazon </a:t>
            </a:r>
            <a:r>
              <a:rPr lang="en-GB" sz="2200" b="0" i="0" dirty="0" err="1">
                <a:effectLst/>
              </a:rPr>
              <a:t>QuickSight</a:t>
            </a:r>
            <a:r>
              <a:rPr lang="en-GB" sz="2200" b="0" i="0" dirty="0">
                <a:effectLst/>
              </a:rPr>
              <a:t> uses.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It's engineered to rapidly perform advanced calculations and serve data. In Enterprise edition, data stored in SPICE is encrypted at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Uses a combination of columnar storage, in-memory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Data in SPICE is persisted until it is explicitly deleted by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SPICE also automatically replicates data for high availability and enables </a:t>
            </a:r>
            <a:r>
              <a:rPr lang="en-GB" sz="2200" b="0" i="0" dirty="0" err="1">
                <a:effectLst/>
              </a:rPr>
              <a:t>QuickSight</a:t>
            </a:r>
            <a:r>
              <a:rPr lang="en-GB" sz="2200" b="0" i="0" dirty="0">
                <a:effectLst/>
              </a:rPr>
              <a:t> to scale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The SPICE engine supports data sets up to 250M rows and 500GB.</a:t>
            </a:r>
          </a:p>
          <a:p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94905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A8B91-C202-DD90-D86C-2AF67F82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QuickSight Architecture</a:t>
            </a:r>
          </a:p>
        </p:txBody>
      </p:sp>
      <p:pic>
        <p:nvPicPr>
          <p:cNvPr id="2050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53451422-0A66-186A-2A53-C1D3D4AC1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572886"/>
            <a:ext cx="7225748" cy="37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F9A1-5029-CFEF-7CBF-B1A5FDE9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tx1">
                    <a:lumMod val="85000"/>
                    <a:lumOff val="15000"/>
                  </a:schemeClr>
                </a:solidFill>
              </a:rPr>
              <a:t>Amazon QuickSight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6202-294F-0D23-2403-1271F004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073" y="2156895"/>
            <a:ext cx="9743862" cy="4268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Sales Performance Dashboards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Sales teams in various industries can leverage AWS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QuickSight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create interactive and real-time dashboards, which provide insights into sales performance, helping to track goals and identify opportunities for improvement dynamically.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Supply Chain Analytics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Manufacturing companies can use AWS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QuickSight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analyze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supply chain data comprehensively, helping to identify bottlenecks, optimize logistics, and enhance the efficiency and responsiveness of their supply chains through data-driven insights.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Educational Institutions Reporting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Educational institutions can employ AWS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QuickSight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develop reporting systems that track and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analyze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student performance and educational outcomes, facilitating data-driven decision-making to enhance the quality of education and student success.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Healthcare Patient Outcomes Analysis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Healthcare providers can utilize AWS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QuickSight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analyze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patient data, developing insights into patient outcomes and helping to identify patterns and trends that can inform treatment plans and improve healthcare delivery.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Retail Customer Insights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Retail businesses can leverage AWS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QuickSight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GB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analyze</a:t>
            </a:r>
            <a:r>
              <a:rPr lang="en-GB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customer data, deriving insights into buying patterns and preferences, which can inform marketing strategies and help in personalizing the customer experience, fostering increased customer loyalty and satisfaction.</a:t>
            </a:r>
          </a:p>
          <a:p>
            <a:endParaRPr lang="en-C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7D9B7-F5F3-C96F-86FB-B1A93FEB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QuickSight Dashboard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E9BA-768E-44D3-0D9D-A7CFF535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77" y="231228"/>
            <a:ext cx="7750729" cy="903889"/>
          </a:xfrm>
        </p:spPr>
        <p:txBody>
          <a:bodyPr>
            <a:normAutofit fontScale="70000" lnSpcReduction="20000"/>
          </a:bodyPr>
          <a:lstStyle/>
          <a:p>
            <a:r>
              <a:rPr lang="en-GB">
                <a:hlinkClick r:id="rId2"/>
              </a:rPr>
              <a:t>https://aws.amazon.com/quicksight/gallery/</a:t>
            </a:r>
          </a:p>
          <a:p>
            <a:r>
              <a:rPr lang="en-GB">
                <a:hlinkClick r:id="rId2"/>
              </a:rPr>
              <a:t>https://d2lzvqq4w5ulk4.cloudfront.net/?dashboardName=retailSales</a:t>
            </a:r>
            <a:endParaRPr lang="en-GB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A394-F5EC-C8AC-DE5C-33C000E9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527" y="1966766"/>
            <a:ext cx="8071548" cy="40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6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570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Amazon Ember</vt:lpstr>
      <vt:lpstr>AmazonEmber</vt:lpstr>
      <vt:lpstr>AmazonEmberBold</vt:lpstr>
      <vt:lpstr>Arial</vt:lpstr>
      <vt:lpstr>Calibri</vt:lpstr>
      <vt:lpstr>Calibri Light</vt:lpstr>
      <vt:lpstr>Open Sans</vt:lpstr>
      <vt:lpstr>Söhne</vt:lpstr>
      <vt:lpstr>var(--h2_typography-font-family)</vt:lpstr>
      <vt:lpstr>Office Theme</vt:lpstr>
      <vt:lpstr>Amazon QuickSight </vt:lpstr>
      <vt:lpstr>Amazon QuickSight</vt:lpstr>
      <vt:lpstr>Amazon QuickSight Workflow</vt:lpstr>
      <vt:lpstr>Amazon QuickSight Concepts</vt:lpstr>
      <vt:lpstr>Amazon QuickSight SPICE</vt:lpstr>
      <vt:lpstr>AWS QuickSight Architecture</vt:lpstr>
      <vt:lpstr>Amazon QuickSight Use Cases</vt:lpstr>
      <vt:lpstr>AWS QuickSight Dashboard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2023-09-09T20:12:39Z</dcterms:modified>
</cp:coreProperties>
</file>