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4" r:id="rId5"/>
    <p:sldId id="261" r:id="rId6"/>
    <p:sldId id="262" r:id="rId7"/>
    <p:sldId id="263" r:id="rId8"/>
    <p:sldId id="258" r:id="rId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untains and reflection">
            <a:extLst>
              <a:ext uri="{FF2B5EF4-FFF2-40B4-BE49-F238E27FC236}">
                <a16:creationId xmlns:a16="http://schemas.microsoft.com/office/drawing/2014/main" id="{18BAB57D-2A5F-499E-B7BB-17ABAF8D9E63}"/>
              </a:ext>
            </a:extLst>
          </p:cNvPr>
          <p:cNvPicPr>
            <a:picLocks noChangeAspect="1"/>
          </p:cNvPicPr>
          <p:nvPr/>
        </p:nvPicPr>
        <p:blipFill rotWithShape="1">
          <a:blip r:embed="rId2">
            <a:alphaModFix amt="50000"/>
          </a:blip>
          <a:srcRect t="13092" b="2953"/>
          <a:stretch/>
        </p:blipFill>
        <p:spPr>
          <a:xfrm>
            <a:off x="20" y="1"/>
            <a:ext cx="12191980" cy="6857999"/>
          </a:xfrm>
          <a:prstGeom prst="rect">
            <a:avLst/>
          </a:prstGeom>
        </p:spPr>
      </p:pic>
      <p:sp>
        <p:nvSpPr>
          <p:cNvPr id="2" name="Title 1">
            <a:extLst>
              <a:ext uri="{FF2B5EF4-FFF2-40B4-BE49-F238E27FC236}">
                <a16:creationId xmlns:a16="http://schemas.microsoft.com/office/drawing/2014/main" id="{3D5DCE14-D98F-690C-CECE-A314BD063CB1}"/>
              </a:ext>
            </a:extLst>
          </p:cNvPr>
          <p:cNvSpPr>
            <a:spLocks noGrp="1"/>
          </p:cNvSpPr>
          <p:nvPr>
            <p:ph type="ctrTitle"/>
          </p:nvPr>
        </p:nvSpPr>
        <p:spPr>
          <a:xfrm>
            <a:off x="1524000" y="1122362"/>
            <a:ext cx="9144000" cy="2900518"/>
          </a:xfrm>
        </p:spPr>
        <p:txBody>
          <a:bodyPr>
            <a:normAutofit/>
          </a:bodyPr>
          <a:lstStyle/>
          <a:p>
            <a:r>
              <a:rPr lang="en-GB" b="0" i="0">
                <a:solidFill>
                  <a:srgbClr val="FFFFFF"/>
                </a:solidFill>
                <a:effectLst/>
                <a:latin typeface="AmazonEmberBold"/>
              </a:rPr>
              <a:t>AWS Lake Formation</a:t>
            </a:r>
            <a:br>
              <a:rPr lang="en-GB" b="0" i="0">
                <a:solidFill>
                  <a:srgbClr val="FFFFFF"/>
                </a:solidFill>
                <a:effectLst/>
                <a:latin typeface="AmazonEmberBold"/>
              </a:rPr>
            </a:br>
            <a:endParaRPr lang="en-CH">
              <a:solidFill>
                <a:srgbClr val="FFFFFF"/>
              </a:solidFill>
            </a:endParaRPr>
          </a:p>
        </p:txBody>
      </p:sp>
      <p:sp>
        <p:nvSpPr>
          <p:cNvPr id="3" name="Subtitle 2">
            <a:extLst>
              <a:ext uri="{FF2B5EF4-FFF2-40B4-BE49-F238E27FC236}">
                <a16:creationId xmlns:a16="http://schemas.microsoft.com/office/drawing/2014/main" id="{4549DF99-B8C6-A8DD-1B91-BC17533AAC6C}"/>
              </a:ext>
            </a:extLst>
          </p:cNvPr>
          <p:cNvSpPr>
            <a:spLocks noGrp="1"/>
          </p:cNvSpPr>
          <p:nvPr>
            <p:ph type="subTitle" idx="1"/>
          </p:nvPr>
        </p:nvSpPr>
        <p:spPr>
          <a:xfrm>
            <a:off x="1524000" y="4159404"/>
            <a:ext cx="9144000" cy="1098395"/>
          </a:xfrm>
        </p:spPr>
        <p:txBody>
          <a:bodyPr>
            <a:normAutofit/>
          </a:bodyPr>
          <a:lstStyle/>
          <a:p>
            <a:r>
              <a:rPr lang="en-GB" sz="2000" b="0" i="0" dirty="0">
                <a:solidFill>
                  <a:srgbClr val="FFFFFF"/>
                </a:solidFill>
                <a:effectLst/>
                <a:latin typeface="AmazonEmber"/>
              </a:rPr>
              <a:t>Build, manage, and secure data lakes in days</a:t>
            </a:r>
          </a:p>
          <a:p>
            <a:br>
              <a:rPr lang="en-GB" sz="2000" b="0" i="0" dirty="0">
                <a:solidFill>
                  <a:srgbClr val="FFFFFF"/>
                </a:solidFill>
                <a:effectLst/>
                <a:latin typeface="AmazonEmber"/>
              </a:rPr>
            </a:br>
            <a:endParaRPr lang="en-GB" sz="2000" b="0" i="0" dirty="0">
              <a:solidFill>
                <a:srgbClr val="FFFFFF"/>
              </a:solidFill>
              <a:effectLst/>
              <a:latin typeface="AmazonEmber"/>
            </a:endParaRPr>
          </a:p>
          <a:p>
            <a:endParaRPr lang="en-CH" sz="2000" dirty="0">
              <a:solidFill>
                <a:srgbClr val="FFFFFF"/>
              </a:solidFill>
            </a:endParaRPr>
          </a:p>
        </p:txBody>
      </p:sp>
    </p:spTree>
    <p:extLst>
      <p:ext uri="{BB962C8B-B14F-4D97-AF65-F5344CB8AC3E}">
        <p14:creationId xmlns:p14="http://schemas.microsoft.com/office/powerpoint/2010/main" val="35358092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41639D-6FE7-8DFB-9F68-50CAE62B0EB9}"/>
              </a:ext>
            </a:extLst>
          </p:cNvPr>
          <p:cNvSpPr>
            <a:spLocks noGrp="1"/>
          </p:cNvSpPr>
          <p:nvPr>
            <p:ph type="title"/>
          </p:nvPr>
        </p:nvSpPr>
        <p:spPr>
          <a:xfrm>
            <a:off x="1137036" y="548640"/>
            <a:ext cx="9543405" cy="1188720"/>
          </a:xfrm>
        </p:spPr>
        <p:txBody>
          <a:bodyPr>
            <a:normAutofit/>
          </a:bodyPr>
          <a:lstStyle/>
          <a:p>
            <a:r>
              <a:rPr lang="en-CH">
                <a:solidFill>
                  <a:schemeClr val="tx1">
                    <a:lumMod val="85000"/>
                    <a:lumOff val="15000"/>
                  </a:schemeClr>
                </a:solidFill>
              </a:rPr>
              <a:t>AWS Lake Formation Overview</a:t>
            </a:r>
          </a:p>
        </p:txBody>
      </p:sp>
      <p:sp>
        <p:nvSpPr>
          <p:cNvPr id="3" name="Content Placeholder 2">
            <a:extLst>
              <a:ext uri="{FF2B5EF4-FFF2-40B4-BE49-F238E27FC236}">
                <a16:creationId xmlns:a16="http://schemas.microsoft.com/office/drawing/2014/main" id="{720CB4A0-DD35-ACE2-30E1-9E33ACF479D5}"/>
              </a:ext>
            </a:extLst>
          </p:cNvPr>
          <p:cNvSpPr>
            <a:spLocks noGrp="1"/>
          </p:cNvSpPr>
          <p:nvPr>
            <p:ph idx="1"/>
          </p:nvPr>
        </p:nvSpPr>
        <p:spPr>
          <a:xfrm>
            <a:off x="1957987" y="2431765"/>
            <a:ext cx="8276026" cy="3320031"/>
          </a:xfrm>
        </p:spPr>
        <p:txBody>
          <a:bodyPr anchor="ctr">
            <a:normAutofit/>
          </a:bodyPr>
          <a:lstStyle/>
          <a:p>
            <a:r>
              <a:rPr lang="en-GB" sz="2000" b="0" i="0">
                <a:solidFill>
                  <a:schemeClr val="tx1">
                    <a:lumMod val="85000"/>
                    <a:lumOff val="15000"/>
                  </a:schemeClr>
                </a:solidFill>
                <a:effectLst/>
                <a:latin typeface="Amazon Ember"/>
              </a:rPr>
              <a:t>AWS Lake Formation is a fully managed service that makes it easy to build, secure, and manage data lakes. </a:t>
            </a:r>
          </a:p>
          <a:p>
            <a:r>
              <a:rPr lang="en-GB" sz="2000" b="0" i="0">
                <a:solidFill>
                  <a:schemeClr val="tx1">
                    <a:lumMod val="85000"/>
                    <a:lumOff val="15000"/>
                  </a:schemeClr>
                </a:solidFill>
                <a:effectLst/>
                <a:latin typeface="Amazon Ember"/>
              </a:rPr>
              <a:t>Lake Formation simplifies and automates many of the complex manual steps that are usually required to create data lakes. </a:t>
            </a:r>
          </a:p>
          <a:p>
            <a:r>
              <a:rPr lang="en-GB" sz="2000" b="0" i="0">
                <a:solidFill>
                  <a:schemeClr val="tx1">
                    <a:lumMod val="85000"/>
                    <a:lumOff val="15000"/>
                  </a:schemeClr>
                </a:solidFill>
                <a:effectLst/>
                <a:latin typeface="Amazon Ember"/>
              </a:rPr>
              <a:t>These steps include collecting, cleansing, moving, and cataloging data, and securely making that data available for analytics and machine learning.</a:t>
            </a:r>
          </a:p>
          <a:p>
            <a:r>
              <a:rPr lang="en-GB" sz="2000">
                <a:solidFill>
                  <a:schemeClr val="tx1">
                    <a:lumMod val="85000"/>
                    <a:lumOff val="15000"/>
                  </a:schemeClr>
                </a:solidFill>
                <a:latin typeface="Amazon Ember"/>
              </a:rPr>
              <a:t>Layer on top of AWS Glue</a:t>
            </a:r>
            <a:endParaRPr lang="en-CH"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31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497A4-E4F1-7EB6-FD41-10EF9B4F6F1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AWS Lake Formation Architecture</a:t>
            </a:r>
          </a:p>
        </p:txBody>
      </p:sp>
      <p:pic>
        <p:nvPicPr>
          <p:cNvPr id="1026" name="Picture 2" descr="Diagram showing how Lake Formation builds, secures, and manages data in data lakes.">
            <a:extLst>
              <a:ext uri="{FF2B5EF4-FFF2-40B4-BE49-F238E27FC236}">
                <a16:creationId xmlns:a16="http://schemas.microsoft.com/office/drawing/2014/main" id="{617C7C25-F887-20F5-DA96-D2622CBA2E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4494" y="1675227"/>
            <a:ext cx="10703012" cy="473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74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 name="Rectangle 308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58699-C334-C630-213E-B0858D83A42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kern="1200" dirty="0">
                <a:solidFill>
                  <a:schemeClr val="bg1"/>
                </a:solidFill>
                <a:effectLst/>
                <a:latin typeface="+mj-lt"/>
                <a:ea typeface="+mj-ea"/>
                <a:cs typeface="+mj-cs"/>
              </a:rPr>
              <a:t>Lake Formation permissions management workflow</a:t>
            </a:r>
          </a:p>
        </p:txBody>
      </p:sp>
      <p:pic>
        <p:nvPicPr>
          <p:cNvPr id="3074" name="Picture 2" descr="A diagram of a person with a search engine&#10;&#10;Description automatically generated with medium confidence">
            <a:extLst>
              <a:ext uri="{FF2B5EF4-FFF2-40B4-BE49-F238E27FC236}">
                <a16:creationId xmlns:a16="http://schemas.microsoft.com/office/drawing/2014/main" id="{A7DFE136-2077-E8DE-354C-A0EF8DD40C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2425" y="1675227"/>
            <a:ext cx="9107149"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E9A842-121A-2DF1-95E8-EA4FB2926445}"/>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AWS </a:t>
            </a:r>
            <a:r>
              <a:rPr lang="en-US" sz="4000" b="0" i="0" kern="1200">
                <a:solidFill>
                  <a:srgbClr val="FFFFFF"/>
                </a:solidFill>
                <a:effectLst/>
                <a:latin typeface="+mj-lt"/>
                <a:ea typeface="+mj-ea"/>
                <a:cs typeface="+mj-cs"/>
              </a:rPr>
              <a:t>Lake Formation terminology</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C4690575-4A6F-9513-4848-A61F9EBFE405}"/>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1700" b="1" i="0" dirty="0">
                <a:effectLst/>
                <a:highlight>
                  <a:srgbClr val="FFFF00"/>
                </a:highlight>
              </a:rPr>
              <a:t>Data lake</a:t>
            </a:r>
          </a:p>
          <a:p>
            <a:r>
              <a:rPr lang="en-US" sz="1700" b="0" i="0" dirty="0">
                <a:effectLst/>
              </a:rPr>
              <a:t>The </a:t>
            </a:r>
            <a:r>
              <a:rPr lang="en-US" sz="1700" b="0" i="1" dirty="0">
                <a:effectLst/>
              </a:rPr>
              <a:t>data lake</a:t>
            </a:r>
            <a:r>
              <a:rPr lang="en-US" sz="1700" b="0" i="0" dirty="0">
                <a:effectLst/>
              </a:rPr>
              <a:t> is your persistent data that is stored in Amazon S3 and managed by Lake Formation using a Data Catalog. A data lake typically stores the following:</a:t>
            </a:r>
          </a:p>
          <a:p>
            <a:r>
              <a:rPr lang="en-US" sz="1700" b="0" i="0" dirty="0">
                <a:effectLst/>
              </a:rPr>
              <a:t>Structured and unstructured data</a:t>
            </a:r>
          </a:p>
          <a:p>
            <a:r>
              <a:rPr lang="en-US" sz="1700" b="0" i="0" dirty="0">
                <a:effectLst/>
              </a:rPr>
              <a:t>Raw data and transformed data</a:t>
            </a:r>
          </a:p>
          <a:p>
            <a:r>
              <a:rPr lang="en-US" sz="1700" b="0" i="0" dirty="0">
                <a:effectLst/>
              </a:rPr>
              <a:t>For an Amazon S3 path to be within a data lake, it must be </a:t>
            </a:r>
            <a:r>
              <a:rPr lang="en-US" sz="1700" b="0" i="1" dirty="0">
                <a:effectLst/>
              </a:rPr>
              <a:t>registered</a:t>
            </a:r>
            <a:r>
              <a:rPr lang="en-US" sz="1700" b="0" i="0" dirty="0">
                <a:effectLst/>
              </a:rPr>
              <a:t> with Lake Formation.</a:t>
            </a:r>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AC704A9-C769-1C54-B652-F0037EFE7E02}"/>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b="1" i="0" dirty="0">
                <a:effectLst/>
                <a:highlight>
                  <a:srgbClr val="FFFF00"/>
                </a:highlight>
              </a:rPr>
              <a:t>Data access</a:t>
            </a:r>
          </a:p>
          <a:p>
            <a:pPr indent="-228600">
              <a:lnSpc>
                <a:spcPct val="90000"/>
              </a:lnSpc>
              <a:spcAft>
                <a:spcPts val="600"/>
              </a:spcAft>
              <a:buFont typeface="Arial" panose="020B0604020202020204" pitchFamily="34" charset="0"/>
              <a:buChar char="•"/>
            </a:pPr>
            <a:r>
              <a:rPr lang="en-US" sz="1600" b="0" i="0" dirty="0">
                <a:effectLst/>
              </a:rPr>
              <a:t>Lake Formation provides secure and granular access to data through a new grant/revoke permissions model that augments AWS Identity and Access Management (IAM) policies.</a:t>
            </a:r>
          </a:p>
          <a:p>
            <a:pPr indent="-228600">
              <a:lnSpc>
                <a:spcPct val="90000"/>
              </a:lnSpc>
              <a:spcAft>
                <a:spcPts val="600"/>
              </a:spcAft>
              <a:buFont typeface="Arial" panose="020B0604020202020204" pitchFamily="34" charset="0"/>
              <a:buChar char="•"/>
            </a:pPr>
            <a:r>
              <a:rPr lang="en-US" sz="1600" b="0" i="0" dirty="0">
                <a:effectLst/>
              </a:rPr>
              <a:t>Analysts and data scientists can use the full portfolio of AWS analytic and machine learning services, such as Amazon Athena, to access the data. The configured Lake Formation security policies help ensure that users can access only the data that they are authorized to access.</a:t>
            </a:r>
          </a:p>
        </p:txBody>
      </p:sp>
    </p:spTree>
    <p:extLst>
      <p:ext uri="{BB962C8B-B14F-4D97-AF65-F5344CB8AC3E}">
        <p14:creationId xmlns:p14="http://schemas.microsoft.com/office/powerpoint/2010/main" val="366811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E9A842-121A-2DF1-95E8-EA4FB2926445}"/>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AWS </a:t>
            </a:r>
            <a:r>
              <a:rPr lang="en-US" sz="4000" b="0" i="0" kern="1200">
                <a:solidFill>
                  <a:srgbClr val="FFFFFF"/>
                </a:solidFill>
                <a:effectLst/>
                <a:latin typeface="+mj-lt"/>
                <a:ea typeface="+mj-ea"/>
                <a:cs typeface="+mj-cs"/>
              </a:rPr>
              <a:t>Lake Formation terminology</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C4690575-4A6F-9513-4848-A61F9EBFE405}"/>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b="1" i="0" dirty="0">
                <a:effectLst/>
                <a:highlight>
                  <a:srgbClr val="FFFF00"/>
                </a:highlight>
              </a:rPr>
              <a:t>Blueprint</a:t>
            </a:r>
            <a:endParaRPr lang="en-US" sz="1600" b="1" i="0" dirty="0">
              <a:effectLst/>
              <a:highlight>
                <a:srgbClr val="FFFF00"/>
              </a:highlight>
            </a:endParaRPr>
          </a:p>
          <a:p>
            <a:r>
              <a:rPr lang="en-US" sz="1600" b="0" i="0" dirty="0">
                <a:effectLst/>
              </a:rPr>
              <a:t>A </a:t>
            </a:r>
            <a:r>
              <a:rPr lang="en-US" sz="1600" b="0" i="1" dirty="0">
                <a:effectLst/>
              </a:rPr>
              <a:t>blueprint</a:t>
            </a:r>
            <a:r>
              <a:rPr lang="en-US" sz="1600" b="0" i="0" dirty="0">
                <a:effectLst/>
              </a:rPr>
              <a:t> is a data management template that enables you to easily ingest data into a data lake. Lake Formation provides several blueprints, each for a predefined source type, such as a relational database or AWS CloudTrail logs. From a blueprint, you can create a workflow. Workflows consist of AWS Glue crawlers, jobs, and triggers that are generated to orchestrate the loading and update of data. Blueprints take the data source, data target, and schedule as input to configure the workflow.</a:t>
            </a:r>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AC704A9-C769-1C54-B652-F0037EFE7E02}"/>
              </a:ext>
            </a:extLst>
          </p:cNvPr>
          <p:cNvSpPr txBox="1"/>
          <p:nvPr/>
        </p:nvSpPr>
        <p:spPr>
          <a:xfrm>
            <a:off x="8451604" y="1412489"/>
            <a:ext cx="3197701" cy="4363844"/>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000" b="1" i="0" dirty="0">
                <a:effectLst/>
                <a:highlight>
                  <a:srgbClr val="FFFF00"/>
                </a:highlight>
              </a:rPr>
              <a:t>Workflow</a:t>
            </a:r>
            <a:endParaRPr lang="en-US" sz="1400" b="1" i="0" dirty="0">
              <a:effectLst/>
              <a:highlight>
                <a:srgbClr val="FFFF00"/>
              </a:highlight>
            </a:endParaRPr>
          </a:p>
          <a:p>
            <a:pPr indent="-228600">
              <a:lnSpc>
                <a:spcPct val="90000"/>
              </a:lnSpc>
              <a:spcAft>
                <a:spcPts val="600"/>
              </a:spcAft>
              <a:buFont typeface="Arial" panose="020B0604020202020204" pitchFamily="34" charset="0"/>
              <a:buChar char="•"/>
            </a:pPr>
            <a:r>
              <a:rPr lang="en-US" sz="1600" b="0" i="0" dirty="0">
                <a:effectLst/>
              </a:rPr>
              <a:t>A </a:t>
            </a:r>
            <a:r>
              <a:rPr lang="en-US" sz="1600" b="0" i="1" dirty="0">
                <a:effectLst/>
              </a:rPr>
              <a:t>workflow</a:t>
            </a:r>
            <a:r>
              <a:rPr lang="en-US" sz="1600" b="0" i="0" dirty="0">
                <a:effectLst/>
              </a:rPr>
              <a:t> is a container for a set of related AWS Glue jobs, crawlers, and triggers. You create the workflow in Lake Formation, and it executes in the AWS Glue service. Lake Formation can track the status of a workflow as a single entity.</a:t>
            </a:r>
          </a:p>
          <a:p>
            <a:pPr indent="-228600">
              <a:lnSpc>
                <a:spcPct val="90000"/>
              </a:lnSpc>
              <a:spcAft>
                <a:spcPts val="600"/>
              </a:spcAft>
              <a:buFont typeface="Arial" panose="020B0604020202020204" pitchFamily="34" charset="0"/>
              <a:buChar char="•"/>
            </a:pPr>
            <a:r>
              <a:rPr lang="en-US" sz="1600" b="0" i="0" dirty="0">
                <a:effectLst/>
              </a:rPr>
              <a:t>When you define a workflow, you select the blueprint upon which it is based. You can then run workflows on demand or on a schedule.</a:t>
            </a:r>
          </a:p>
          <a:p>
            <a:pPr indent="-228600">
              <a:lnSpc>
                <a:spcPct val="90000"/>
              </a:lnSpc>
              <a:spcAft>
                <a:spcPts val="600"/>
              </a:spcAft>
              <a:buFont typeface="Arial" panose="020B0604020202020204" pitchFamily="34" charset="0"/>
              <a:buChar char="•"/>
            </a:pPr>
            <a:r>
              <a:rPr lang="en-US" sz="1600" b="0" i="0" dirty="0">
                <a:effectLst/>
              </a:rPr>
              <a:t>Workflows that you create in Lake Formation are visible in the AWS Glue console as a directed acyclic graph (DAG). Using the DAG, you can track the progress of the workflow and perform troubleshooting.</a:t>
            </a:r>
          </a:p>
        </p:txBody>
      </p:sp>
    </p:spTree>
    <p:extLst>
      <p:ext uri="{BB962C8B-B14F-4D97-AF65-F5344CB8AC3E}">
        <p14:creationId xmlns:p14="http://schemas.microsoft.com/office/powerpoint/2010/main" val="1322125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A842-121A-2DF1-95E8-EA4FB2926445}"/>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latin typeface="Amazon Ember"/>
              </a:rPr>
              <a:t>AWS </a:t>
            </a:r>
            <a:r>
              <a:rPr lang="en-GB" sz="4000" b="0" i="0">
                <a:solidFill>
                  <a:srgbClr val="FFFFFF"/>
                </a:solidFill>
                <a:effectLst/>
                <a:latin typeface="Amazon Ember"/>
              </a:rPr>
              <a:t>Lake Formation terminology</a:t>
            </a:r>
            <a:endParaRPr lang="en-CH" sz="4000">
              <a:solidFill>
                <a:srgbClr val="FFFFFF"/>
              </a:solidFill>
            </a:endParaRPr>
          </a:p>
        </p:txBody>
      </p:sp>
      <p:sp>
        <p:nvSpPr>
          <p:cNvPr id="3" name="Content Placeholder 2">
            <a:extLst>
              <a:ext uri="{FF2B5EF4-FFF2-40B4-BE49-F238E27FC236}">
                <a16:creationId xmlns:a16="http://schemas.microsoft.com/office/drawing/2014/main" id="{C4690575-4A6F-9513-4848-A61F9EBFE405}"/>
              </a:ext>
            </a:extLst>
          </p:cNvPr>
          <p:cNvSpPr>
            <a:spLocks noGrp="1"/>
          </p:cNvSpPr>
          <p:nvPr>
            <p:ph idx="1"/>
          </p:nvPr>
        </p:nvSpPr>
        <p:spPr>
          <a:xfrm>
            <a:off x="644056" y="2162767"/>
            <a:ext cx="4203581" cy="4092428"/>
          </a:xfrm>
        </p:spPr>
        <p:txBody>
          <a:bodyPr>
            <a:noAutofit/>
          </a:bodyPr>
          <a:lstStyle/>
          <a:p>
            <a:pPr marL="214884" indent="-214884" defTabSz="859536">
              <a:spcBef>
                <a:spcPts val="940"/>
              </a:spcBef>
            </a:pPr>
            <a:r>
              <a:rPr lang="en-GB" sz="1600" b="1" kern="1200" dirty="0">
                <a:solidFill>
                  <a:srgbClr val="16191F"/>
                </a:solidFill>
                <a:highlight>
                  <a:srgbClr val="FFFF00"/>
                </a:highlight>
                <a:latin typeface="Amazon Ember"/>
                <a:ea typeface="+mn-ea"/>
                <a:cs typeface="+mn-cs"/>
              </a:rPr>
              <a:t>Data </a:t>
            </a:r>
            <a:r>
              <a:rPr lang="en-GB" sz="1600" b="1" kern="1200" dirty="0" err="1">
                <a:solidFill>
                  <a:srgbClr val="16191F"/>
                </a:solidFill>
                <a:highlight>
                  <a:srgbClr val="FFFF00"/>
                </a:highlight>
                <a:latin typeface="Amazon Ember"/>
                <a:ea typeface="+mn-ea"/>
                <a:cs typeface="+mn-cs"/>
              </a:rPr>
              <a:t>Catalog</a:t>
            </a:r>
            <a:endParaRPr lang="en-GB" sz="1600" b="1" kern="1200" dirty="0">
              <a:solidFill>
                <a:srgbClr val="16191F"/>
              </a:solidFill>
              <a:highlight>
                <a:srgbClr val="FFFF00"/>
              </a:highlight>
              <a:latin typeface="Amazon Ember"/>
              <a:ea typeface="+mn-ea"/>
              <a:cs typeface="+mn-cs"/>
            </a:endParaRPr>
          </a:p>
          <a:p>
            <a:pPr marL="214884" indent="-214884" defTabSz="859536">
              <a:spcBef>
                <a:spcPts val="940"/>
              </a:spcBef>
            </a:pPr>
            <a:r>
              <a:rPr lang="en-GB" sz="1400" kern="1200" dirty="0">
                <a:solidFill>
                  <a:srgbClr val="16191F"/>
                </a:solidFill>
                <a:latin typeface="Amazon Ember"/>
                <a:ea typeface="+mn-ea"/>
                <a:cs typeface="+mn-cs"/>
              </a:rPr>
              <a:t>The </a:t>
            </a:r>
            <a:r>
              <a:rPr lang="en-GB" sz="1400" i="1" kern="1200" dirty="0">
                <a:solidFill>
                  <a:srgbClr val="16191F"/>
                </a:solidFill>
                <a:latin typeface="Amazon Ember"/>
                <a:ea typeface="+mn-ea"/>
                <a:cs typeface="+mn-cs"/>
              </a:rPr>
              <a:t>Data </a:t>
            </a:r>
            <a:r>
              <a:rPr lang="en-GB" sz="1400" i="1" kern="1200" dirty="0" err="1">
                <a:solidFill>
                  <a:srgbClr val="16191F"/>
                </a:solidFill>
                <a:latin typeface="Amazon Ember"/>
                <a:ea typeface="+mn-ea"/>
                <a:cs typeface="+mn-cs"/>
              </a:rPr>
              <a:t>Catalog</a:t>
            </a:r>
            <a:r>
              <a:rPr lang="en-GB" sz="1400" kern="1200" dirty="0">
                <a:solidFill>
                  <a:srgbClr val="16191F"/>
                </a:solidFill>
                <a:latin typeface="Amazon Ember"/>
                <a:ea typeface="+mn-ea"/>
                <a:cs typeface="+mn-cs"/>
              </a:rPr>
              <a:t> is your persistent metadata store. It is a managed service that lets you store, annotate, and share metadata in the AWS Cloud in the same way you would in an Apache Hive </a:t>
            </a:r>
            <a:r>
              <a:rPr lang="en-GB" sz="1400" kern="1200" dirty="0" err="1">
                <a:solidFill>
                  <a:srgbClr val="16191F"/>
                </a:solidFill>
                <a:latin typeface="Amazon Ember"/>
                <a:ea typeface="+mn-ea"/>
                <a:cs typeface="+mn-cs"/>
              </a:rPr>
              <a:t>metastore</a:t>
            </a:r>
            <a:r>
              <a:rPr lang="en-GB" sz="1400" kern="1200" dirty="0">
                <a:solidFill>
                  <a:srgbClr val="16191F"/>
                </a:solidFill>
                <a:latin typeface="Amazon Ember"/>
                <a:ea typeface="+mn-ea"/>
                <a:cs typeface="+mn-cs"/>
              </a:rPr>
              <a:t>. It provides a uniform repository where disparate systems can store and find metadata to track data in data silos, and then use that metadata to query and transform the data. Lake Formation uses the AWS Glue Data </a:t>
            </a:r>
            <a:r>
              <a:rPr lang="en-GB" sz="1400" kern="1200" dirty="0" err="1">
                <a:solidFill>
                  <a:srgbClr val="16191F"/>
                </a:solidFill>
                <a:latin typeface="Amazon Ember"/>
                <a:ea typeface="+mn-ea"/>
                <a:cs typeface="+mn-cs"/>
              </a:rPr>
              <a:t>Catalog</a:t>
            </a:r>
            <a:r>
              <a:rPr lang="en-GB" sz="1400" kern="1200" dirty="0">
                <a:solidFill>
                  <a:srgbClr val="16191F"/>
                </a:solidFill>
                <a:latin typeface="Amazon Ember"/>
                <a:ea typeface="+mn-ea"/>
                <a:cs typeface="+mn-cs"/>
              </a:rPr>
              <a:t> to store metadata about data lakes, data sources, transforms, and targets.</a:t>
            </a:r>
          </a:p>
          <a:p>
            <a:pPr marL="214884" indent="-214884" defTabSz="859536">
              <a:spcBef>
                <a:spcPts val="940"/>
              </a:spcBef>
            </a:pPr>
            <a:r>
              <a:rPr lang="en-GB" sz="1400" kern="1200" dirty="0">
                <a:solidFill>
                  <a:srgbClr val="16191F"/>
                </a:solidFill>
                <a:latin typeface="Amazon Ember"/>
                <a:ea typeface="+mn-ea"/>
                <a:cs typeface="+mn-cs"/>
              </a:rPr>
              <a:t>Metadata about data sources and targets is in the form of databases and tables. Tables store schema information, location information, and more. Databases are collections of tables. Lake Formation provides a hierarchy of permissions to control access to databases and tables in the Data </a:t>
            </a:r>
            <a:r>
              <a:rPr lang="en-GB" sz="1400" kern="1200" dirty="0" err="1">
                <a:solidFill>
                  <a:srgbClr val="16191F"/>
                </a:solidFill>
                <a:latin typeface="Amazon Ember"/>
                <a:ea typeface="+mn-ea"/>
                <a:cs typeface="+mn-cs"/>
              </a:rPr>
              <a:t>Catalog</a:t>
            </a:r>
            <a:r>
              <a:rPr lang="en-GB" sz="1400" kern="1200" dirty="0">
                <a:solidFill>
                  <a:srgbClr val="16191F"/>
                </a:solidFill>
                <a:latin typeface="Amazon Ember"/>
                <a:ea typeface="+mn-ea"/>
                <a:cs typeface="+mn-cs"/>
              </a:rPr>
              <a:t>.</a:t>
            </a:r>
          </a:p>
          <a:p>
            <a:pPr marL="214884" indent="-214884" defTabSz="859536">
              <a:spcBef>
                <a:spcPts val="940"/>
              </a:spcBef>
            </a:pPr>
            <a:r>
              <a:rPr lang="en-GB" sz="1400" kern="1200" dirty="0">
                <a:solidFill>
                  <a:srgbClr val="16191F"/>
                </a:solidFill>
                <a:latin typeface="Amazon Ember"/>
                <a:ea typeface="+mn-ea"/>
                <a:cs typeface="+mn-cs"/>
              </a:rPr>
              <a:t>Each AWS account has one Data </a:t>
            </a:r>
            <a:r>
              <a:rPr lang="en-GB" sz="1400" kern="1200" dirty="0" err="1">
                <a:solidFill>
                  <a:srgbClr val="16191F"/>
                </a:solidFill>
                <a:latin typeface="Amazon Ember"/>
                <a:ea typeface="+mn-ea"/>
                <a:cs typeface="+mn-cs"/>
              </a:rPr>
              <a:t>Catalog</a:t>
            </a:r>
            <a:r>
              <a:rPr lang="en-GB" sz="1400" kern="1200" dirty="0">
                <a:solidFill>
                  <a:srgbClr val="16191F"/>
                </a:solidFill>
                <a:latin typeface="Amazon Ember"/>
                <a:ea typeface="+mn-ea"/>
                <a:cs typeface="+mn-cs"/>
              </a:rPr>
              <a:t> per AWS Region.</a:t>
            </a:r>
            <a:br>
              <a:rPr lang="en-GB" sz="1400" kern="1200" dirty="0">
                <a:solidFill>
                  <a:schemeClr val="tx1"/>
                </a:solidFill>
                <a:latin typeface="+mn-lt"/>
                <a:ea typeface="+mn-ea"/>
                <a:cs typeface="+mn-cs"/>
              </a:rPr>
            </a:br>
            <a:endParaRPr lang="en-GB" sz="1400" b="0" i="0" dirty="0">
              <a:solidFill>
                <a:srgbClr val="16191F"/>
              </a:solidFill>
              <a:effectLst/>
              <a:latin typeface="Amazon Ember"/>
            </a:endParaRPr>
          </a:p>
        </p:txBody>
      </p:sp>
      <p:sp>
        <p:nvSpPr>
          <p:cNvPr id="5" name="TextBox 4">
            <a:extLst>
              <a:ext uri="{FF2B5EF4-FFF2-40B4-BE49-F238E27FC236}">
                <a16:creationId xmlns:a16="http://schemas.microsoft.com/office/drawing/2014/main" id="{BAC704A9-C769-1C54-B652-F0037EFE7E02}"/>
              </a:ext>
            </a:extLst>
          </p:cNvPr>
          <p:cNvSpPr txBox="1"/>
          <p:nvPr/>
        </p:nvSpPr>
        <p:spPr>
          <a:xfrm>
            <a:off x="5838605" y="2209206"/>
            <a:ext cx="5080873" cy="846386"/>
          </a:xfrm>
          <a:prstGeom prst="rect">
            <a:avLst/>
          </a:prstGeom>
          <a:noFill/>
        </p:spPr>
        <p:txBody>
          <a:bodyPr wrap="square">
            <a:spAutoFit/>
          </a:bodyPr>
          <a:lstStyle/>
          <a:p>
            <a:pPr defTabSz="859536">
              <a:spcAft>
                <a:spcPts val="600"/>
              </a:spcAft>
            </a:pPr>
            <a:r>
              <a:rPr lang="en-GB" sz="1600" b="1" kern="1200" dirty="0">
                <a:solidFill>
                  <a:srgbClr val="16191F"/>
                </a:solidFill>
                <a:highlight>
                  <a:srgbClr val="FFFF00"/>
                </a:highlight>
                <a:latin typeface="Amazon Ember"/>
                <a:ea typeface="+mn-ea"/>
                <a:cs typeface="+mn-cs"/>
              </a:rPr>
              <a:t>Underlying data</a:t>
            </a:r>
          </a:p>
          <a:p>
            <a:pPr defTabSz="859536">
              <a:spcAft>
                <a:spcPts val="600"/>
              </a:spcAft>
            </a:pPr>
            <a:r>
              <a:rPr lang="en-GB" sz="1400" i="1" kern="1200" dirty="0">
                <a:solidFill>
                  <a:srgbClr val="16191F"/>
                </a:solidFill>
                <a:latin typeface="Amazon Ember"/>
                <a:ea typeface="+mn-ea"/>
                <a:cs typeface="+mn-cs"/>
              </a:rPr>
              <a:t>Underlying data</a:t>
            </a:r>
            <a:r>
              <a:rPr lang="en-GB" sz="1400" kern="1200" dirty="0">
                <a:solidFill>
                  <a:srgbClr val="16191F"/>
                </a:solidFill>
                <a:latin typeface="Amazon Ember"/>
                <a:ea typeface="+mn-ea"/>
                <a:cs typeface="+mn-cs"/>
              </a:rPr>
              <a:t> refers to the source data or data within the data lakes that Data </a:t>
            </a:r>
            <a:r>
              <a:rPr lang="en-GB" sz="1400" kern="1200" dirty="0" err="1">
                <a:solidFill>
                  <a:srgbClr val="16191F"/>
                </a:solidFill>
                <a:latin typeface="Amazon Ember"/>
                <a:ea typeface="+mn-ea"/>
                <a:cs typeface="+mn-cs"/>
              </a:rPr>
              <a:t>Catalog</a:t>
            </a:r>
            <a:r>
              <a:rPr lang="en-GB" sz="1400" kern="1200" dirty="0">
                <a:solidFill>
                  <a:srgbClr val="16191F"/>
                </a:solidFill>
                <a:latin typeface="Amazon Ember"/>
                <a:ea typeface="+mn-ea"/>
                <a:cs typeface="+mn-cs"/>
              </a:rPr>
              <a:t> tables point to.</a:t>
            </a:r>
            <a:endParaRPr lang="en-CH" sz="1400" dirty="0"/>
          </a:p>
        </p:txBody>
      </p:sp>
      <p:sp>
        <p:nvSpPr>
          <p:cNvPr id="6" name="TextBox 5">
            <a:extLst>
              <a:ext uri="{FF2B5EF4-FFF2-40B4-BE49-F238E27FC236}">
                <a16:creationId xmlns:a16="http://schemas.microsoft.com/office/drawing/2014/main" id="{60F83035-01C5-16F3-AD18-F07B7D2423EF}"/>
              </a:ext>
            </a:extLst>
          </p:cNvPr>
          <p:cNvSpPr txBox="1"/>
          <p:nvPr/>
        </p:nvSpPr>
        <p:spPr>
          <a:xfrm>
            <a:off x="5838605" y="3209094"/>
            <a:ext cx="5733280" cy="846386"/>
          </a:xfrm>
          <a:prstGeom prst="rect">
            <a:avLst/>
          </a:prstGeom>
          <a:noFill/>
        </p:spPr>
        <p:txBody>
          <a:bodyPr wrap="square">
            <a:spAutoFit/>
          </a:bodyPr>
          <a:lstStyle/>
          <a:p>
            <a:pPr defTabSz="859536">
              <a:spcAft>
                <a:spcPts val="600"/>
              </a:spcAft>
            </a:pPr>
            <a:r>
              <a:rPr lang="en-GB" sz="1600" b="1" kern="1200" dirty="0">
                <a:solidFill>
                  <a:srgbClr val="16191F"/>
                </a:solidFill>
                <a:highlight>
                  <a:srgbClr val="FFFF00"/>
                </a:highlight>
                <a:latin typeface="Amazon Ember"/>
                <a:ea typeface="+mn-ea"/>
                <a:cs typeface="+mn-cs"/>
              </a:rPr>
              <a:t>Principal</a:t>
            </a:r>
            <a:endParaRPr lang="en-GB" sz="1400" b="1" kern="1200" dirty="0">
              <a:solidFill>
                <a:srgbClr val="16191F"/>
              </a:solidFill>
              <a:highlight>
                <a:srgbClr val="FFFF00"/>
              </a:highlight>
              <a:latin typeface="Amazon Ember"/>
              <a:ea typeface="+mn-ea"/>
              <a:cs typeface="+mn-cs"/>
            </a:endParaRPr>
          </a:p>
          <a:p>
            <a:pPr defTabSz="859536">
              <a:spcAft>
                <a:spcPts val="600"/>
              </a:spcAft>
            </a:pPr>
            <a:r>
              <a:rPr lang="en-GB" sz="1400" kern="1200" dirty="0">
                <a:solidFill>
                  <a:srgbClr val="16191F"/>
                </a:solidFill>
                <a:latin typeface="Amazon Ember"/>
                <a:ea typeface="+mn-ea"/>
                <a:cs typeface="+mn-cs"/>
              </a:rPr>
              <a:t>A </a:t>
            </a:r>
            <a:r>
              <a:rPr lang="en-GB" sz="1400" i="1" kern="1200" dirty="0">
                <a:solidFill>
                  <a:srgbClr val="16191F"/>
                </a:solidFill>
                <a:latin typeface="Amazon Ember"/>
                <a:ea typeface="+mn-ea"/>
                <a:cs typeface="+mn-cs"/>
              </a:rPr>
              <a:t>principal</a:t>
            </a:r>
            <a:r>
              <a:rPr lang="en-GB" sz="1400" kern="1200" dirty="0">
                <a:solidFill>
                  <a:srgbClr val="16191F"/>
                </a:solidFill>
                <a:latin typeface="Amazon Ember"/>
                <a:ea typeface="+mn-ea"/>
                <a:cs typeface="+mn-cs"/>
              </a:rPr>
              <a:t> is an AWS Identity and Access Management (IAM) user or role or an Active Directory user.</a:t>
            </a:r>
            <a:endParaRPr lang="en-GB" sz="1400" b="0" i="0" dirty="0">
              <a:solidFill>
                <a:srgbClr val="16191F"/>
              </a:solidFill>
              <a:effectLst/>
              <a:latin typeface="Amazon Ember"/>
            </a:endParaRPr>
          </a:p>
        </p:txBody>
      </p:sp>
      <p:sp>
        <p:nvSpPr>
          <p:cNvPr id="7" name="TextBox 6">
            <a:extLst>
              <a:ext uri="{FF2B5EF4-FFF2-40B4-BE49-F238E27FC236}">
                <a16:creationId xmlns:a16="http://schemas.microsoft.com/office/drawing/2014/main" id="{56976F38-498C-2CE6-496D-2BF5F0B92E49}"/>
              </a:ext>
            </a:extLst>
          </p:cNvPr>
          <p:cNvSpPr txBox="1"/>
          <p:nvPr/>
        </p:nvSpPr>
        <p:spPr>
          <a:xfrm>
            <a:off x="5838605" y="4208981"/>
            <a:ext cx="5733280" cy="1492716"/>
          </a:xfrm>
          <a:prstGeom prst="rect">
            <a:avLst/>
          </a:prstGeom>
          <a:noFill/>
        </p:spPr>
        <p:txBody>
          <a:bodyPr wrap="square" rtlCol="0">
            <a:spAutoFit/>
          </a:bodyPr>
          <a:lstStyle/>
          <a:p>
            <a:pPr defTabSz="859536">
              <a:spcAft>
                <a:spcPts val="600"/>
              </a:spcAft>
            </a:pPr>
            <a:r>
              <a:rPr lang="en-GB" sz="1600" b="1" kern="1200" dirty="0">
                <a:solidFill>
                  <a:schemeClr val="tx1"/>
                </a:solidFill>
                <a:highlight>
                  <a:srgbClr val="FFFF00"/>
                </a:highlight>
                <a:latin typeface="+mn-lt"/>
                <a:ea typeface="+mn-ea"/>
                <a:cs typeface="+mn-cs"/>
              </a:rPr>
              <a:t>Data lake administrator</a:t>
            </a:r>
          </a:p>
          <a:p>
            <a:pPr defTabSz="859536">
              <a:spcAft>
                <a:spcPts val="600"/>
              </a:spcAft>
            </a:pPr>
            <a:r>
              <a:rPr lang="en-GB" sz="1400" kern="1200" dirty="0">
                <a:solidFill>
                  <a:schemeClr val="tx1"/>
                </a:solidFill>
                <a:latin typeface="+mn-lt"/>
                <a:ea typeface="+mn-ea"/>
                <a:cs typeface="+mn-cs"/>
              </a:rPr>
              <a:t>A </a:t>
            </a:r>
            <a:r>
              <a:rPr lang="en-GB" sz="1400" i="1" kern="1200" dirty="0">
                <a:solidFill>
                  <a:schemeClr val="tx1"/>
                </a:solidFill>
                <a:latin typeface="+mn-lt"/>
                <a:ea typeface="+mn-ea"/>
                <a:cs typeface="+mn-cs"/>
              </a:rPr>
              <a:t>data lake administrator</a:t>
            </a:r>
            <a:r>
              <a:rPr lang="en-GB" sz="1400" kern="1200" dirty="0">
                <a:solidFill>
                  <a:schemeClr val="tx1"/>
                </a:solidFill>
                <a:latin typeface="+mn-lt"/>
                <a:ea typeface="+mn-ea"/>
                <a:cs typeface="+mn-cs"/>
              </a:rPr>
              <a:t> is a principal who can grant any principal (including self) any permission on any Data </a:t>
            </a:r>
            <a:r>
              <a:rPr lang="en-GB" sz="1400" kern="1200" dirty="0" err="1">
                <a:solidFill>
                  <a:schemeClr val="tx1"/>
                </a:solidFill>
                <a:latin typeface="+mn-lt"/>
                <a:ea typeface="+mn-ea"/>
                <a:cs typeface="+mn-cs"/>
              </a:rPr>
              <a:t>Catalog</a:t>
            </a:r>
            <a:r>
              <a:rPr lang="en-GB" sz="1400" kern="1200" dirty="0">
                <a:solidFill>
                  <a:schemeClr val="tx1"/>
                </a:solidFill>
                <a:latin typeface="+mn-lt"/>
                <a:ea typeface="+mn-ea"/>
                <a:cs typeface="+mn-cs"/>
              </a:rPr>
              <a:t> resource or data location. Designate a data lake administrator as the first user of the Data </a:t>
            </a:r>
            <a:r>
              <a:rPr lang="en-GB" sz="1400" kern="1200" dirty="0" err="1">
                <a:solidFill>
                  <a:schemeClr val="tx1"/>
                </a:solidFill>
                <a:latin typeface="+mn-lt"/>
                <a:ea typeface="+mn-ea"/>
                <a:cs typeface="+mn-cs"/>
              </a:rPr>
              <a:t>Catalog</a:t>
            </a:r>
            <a:r>
              <a:rPr lang="en-GB" sz="1400" kern="1200" dirty="0">
                <a:solidFill>
                  <a:schemeClr val="tx1"/>
                </a:solidFill>
                <a:latin typeface="+mn-lt"/>
                <a:ea typeface="+mn-ea"/>
                <a:cs typeface="+mn-cs"/>
              </a:rPr>
              <a:t>. This user can then grant more granular permissions of resources to other principals.</a:t>
            </a:r>
            <a:endParaRPr lang="en-GB" sz="1400" b="0" dirty="0">
              <a:effectLst/>
            </a:endParaRPr>
          </a:p>
        </p:txBody>
      </p:sp>
    </p:spTree>
    <p:extLst>
      <p:ext uri="{BB962C8B-B14F-4D97-AF65-F5344CB8AC3E}">
        <p14:creationId xmlns:p14="http://schemas.microsoft.com/office/powerpoint/2010/main" val="82124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84CC3-03F3-AB23-AEE3-FD97BD95718F}"/>
              </a:ext>
            </a:extLst>
          </p:cNvPr>
          <p:cNvSpPr>
            <a:spLocks noGrp="1"/>
          </p:cNvSpPr>
          <p:nvPr>
            <p:ph type="title"/>
          </p:nvPr>
        </p:nvSpPr>
        <p:spPr>
          <a:xfrm>
            <a:off x="838200" y="365125"/>
            <a:ext cx="10515600" cy="1325563"/>
          </a:xfrm>
        </p:spPr>
        <p:txBody>
          <a:bodyPr>
            <a:normAutofit/>
          </a:bodyPr>
          <a:lstStyle/>
          <a:p>
            <a:r>
              <a:rPr lang="en-CH" sz="5400" dirty="0"/>
              <a:t>AWS Lake Formation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BF71D6-6363-B7B4-4003-6411AA8B5690}"/>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Centralized Patient Records in Healthcare</a:t>
            </a:r>
            <a:r>
              <a:rPr lang="en-GB" sz="1700" b="0" i="0" dirty="0">
                <a:effectLst/>
                <a:latin typeface="Söhne"/>
              </a:rPr>
              <a:t>: Healthcare organizations can leverage AWS Lake Formation to centralize patient records and other healthcare data, streamlining access for healthcare providers and facilitating more informed decision-making through comprehensive data analysis.</a:t>
            </a:r>
          </a:p>
          <a:p>
            <a:pPr>
              <a:buFont typeface="+mj-lt"/>
              <a:buAutoNum type="arabicPeriod"/>
            </a:pPr>
            <a:r>
              <a:rPr lang="en-GB" sz="1700" b="1" i="0" dirty="0">
                <a:effectLst/>
                <a:latin typeface="Söhne"/>
              </a:rPr>
              <a:t>Retail Customer Insights and Personalization</a:t>
            </a:r>
            <a:r>
              <a:rPr lang="en-GB" sz="1700" b="0" i="0" dirty="0">
                <a:effectLst/>
                <a:latin typeface="Söhne"/>
              </a:rPr>
              <a:t>: Retail companies can use AWS Lake Formation to consolidate customer data into a secure and searchable data lake, employing analytics to gain deeper insights into customer </a:t>
            </a:r>
            <a:r>
              <a:rPr lang="en-GB" sz="1700" b="0" i="0" dirty="0" err="1">
                <a:effectLst/>
                <a:latin typeface="Söhne"/>
              </a:rPr>
              <a:t>behavior</a:t>
            </a:r>
            <a:r>
              <a:rPr lang="en-GB" sz="1700" b="0" i="0" dirty="0">
                <a:effectLst/>
                <a:latin typeface="Söhne"/>
              </a:rPr>
              <a:t> and preferences, and enabling personalized marketing strategies and recommendations.</a:t>
            </a:r>
          </a:p>
          <a:p>
            <a:pPr>
              <a:buFont typeface="+mj-lt"/>
              <a:buAutoNum type="arabicPeriod"/>
            </a:pPr>
            <a:r>
              <a:rPr lang="en-GB" sz="1700" b="1" i="0" dirty="0">
                <a:effectLst/>
                <a:latin typeface="Söhne"/>
              </a:rPr>
              <a:t>Financial Services Regulatory Compliance</a:t>
            </a:r>
            <a:r>
              <a:rPr lang="en-GB" sz="1700" b="0" i="0" dirty="0">
                <a:effectLst/>
                <a:latin typeface="Söhne"/>
              </a:rPr>
              <a:t>: Financial institutions can employ AWS Lake Formation to establish data lakes that aid in meeting regulatory compliance requirements, providing a secure and governed environment to store sensitive financial data, and facilitating auditing and reporting processes.</a:t>
            </a:r>
          </a:p>
          <a:p>
            <a:pPr>
              <a:buFont typeface="+mj-lt"/>
              <a:buAutoNum type="arabicPeriod"/>
            </a:pPr>
            <a:r>
              <a:rPr lang="en-GB" sz="1700" b="1" i="0" dirty="0">
                <a:effectLst/>
                <a:latin typeface="Söhne"/>
              </a:rPr>
              <a:t>Smart City Urban Planning</a:t>
            </a:r>
            <a:r>
              <a:rPr lang="en-GB" sz="1700" b="0" i="0" dirty="0">
                <a:effectLst/>
                <a:latin typeface="Söhne"/>
              </a:rPr>
              <a:t>: Municipal governments can utilize AWS Lake Formation to create data lakes that centralize various data streams from city infrastructures, helping in urban planning initiatives through the analysis of real-time and historical data, fostering more sustainable and efficient cities.</a:t>
            </a:r>
          </a:p>
          <a:p>
            <a:pPr>
              <a:buFont typeface="+mj-lt"/>
              <a:buAutoNum type="arabicPeriod"/>
            </a:pPr>
            <a:r>
              <a:rPr lang="en-GB" sz="1700" b="1" i="0" dirty="0">
                <a:effectLst/>
                <a:latin typeface="Söhne"/>
              </a:rPr>
              <a:t>Research and Development in Pharmaceuticals</a:t>
            </a:r>
            <a:r>
              <a:rPr lang="en-GB" sz="1700" b="0" i="0" dirty="0">
                <a:effectLst/>
                <a:latin typeface="Söhne"/>
              </a:rPr>
              <a:t>: Pharmaceutical companies can leverage AWS Lake Formation to foster collaborative research and development, providing a platform to integrate and </a:t>
            </a:r>
            <a:r>
              <a:rPr lang="en-GB" sz="1700" b="0" i="0" dirty="0" err="1">
                <a:effectLst/>
                <a:latin typeface="Söhne"/>
              </a:rPr>
              <a:t>analyze</a:t>
            </a:r>
            <a:r>
              <a:rPr lang="en-GB" sz="1700" b="0" i="0" dirty="0">
                <a:effectLst/>
                <a:latin typeface="Söhne"/>
              </a:rPr>
              <a:t> vast datasets, including clinical trial data, to speed up the drug development process and foster innovations.</a:t>
            </a:r>
          </a:p>
        </p:txBody>
      </p:sp>
    </p:spTree>
    <p:extLst>
      <p:ext uri="{BB962C8B-B14F-4D97-AF65-F5344CB8AC3E}">
        <p14:creationId xmlns:p14="http://schemas.microsoft.com/office/powerpoint/2010/main" val="2414720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950</Words>
  <Application>Microsoft Macintosh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Amazon Ember</vt:lpstr>
      <vt:lpstr>AmazonEmber</vt:lpstr>
      <vt:lpstr>AmazonEmberBold</vt:lpstr>
      <vt:lpstr>Arial</vt:lpstr>
      <vt:lpstr>Calibri</vt:lpstr>
      <vt:lpstr>Calibri Light</vt:lpstr>
      <vt:lpstr>Söhne</vt:lpstr>
      <vt:lpstr>Office Theme</vt:lpstr>
      <vt:lpstr>AWS Lake Formation </vt:lpstr>
      <vt:lpstr>AWS Lake Formation Overview</vt:lpstr>
      <vt:lpstr>AWS Lake Formation Architecture</vt:lpstr>
      <vt:lpstr>Lake Formation permissions management workflow</vt:lpstr>
      <vt:lpstr>AWS Lake Formation terminology</vt:lpstr>
      <vt:lpstr>AWS Lake Formation terminology</vt:lpstr>
      <vt:lpstr>AWS Lake Formation terminology</vt:lpstr>
      <vt:lpstr>AWS Lake Formation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2</cp:revision>
  <dcterms:created xsi:type="dcterms:W3CDTF">2023-08-06T12:53:09Z</dcterms:created>
  <dcterms:modified xsi:type="dcterms:W3CDTF">2023-09-10T17:11:59Z</dcterms:modified>
</cp:coreProperties>
</file>