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9"/>
    <p:restoredTop sz="94666"/>
  </p:normalViewPr>
  <p:slideViewPr>
    <p:cSldViewPr snapToGrid="0">
      <p:cViewPr varScale="1">
        <p:scale>
          <a:sx n="199" d="100"/>
          <a:sy n="199" d="100"/>
        </p:scale>
        <p:origin x="1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22.11.2023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22.11.2023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22.11.2023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22.11.2023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22.11.2023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22.11.2023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22.11.2023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22.11.2023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22.11.2023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22.11.2023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22.11.2023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22.11.2023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ED1CE-8896-375E-5C9B-01B557501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i="0">
                <a:solidFill>
                  <a:srgbClr val="FFFFFF"/>
                </a:solidFill>
                <a:effectLst/>
                <a:latin typeface="AmazonEmberBold"/>
              </a:rPr>
              <a:t>Amazon MQ</a:t>
            </a:r>
            <a:br>
              <a:rPr lang="en-GB" sz="4800" i="0">
                <a:solidFill>
                  <a:srgbClr val="FFFFFF"/>
                </a:solidFill>
                <a:effectLst/>
                <a:latin typeface="AmazonEmberBold"/>
              </a:rPr>
            </a:br>
            <a:endParaRPr lang="en-CH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92768-3C59-4B6D-C213-B3F3D36ED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b="0" i="0" dirty="0">
                <a:effectLst/>
                <a:latin typeface="AmazonEmber"/>
              </a:rPr>
              <a:t>Fully managed service for open-source message brokers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705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B7ECD-C02D-FC12-AAAB-B59931D0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4200"/>
              <a:t>W</a:t>
            </a:r>
            <a:r>
              <a:rPr lang="en-CH" sz="4200"/>
              <a:t>hat is Amazon MQ ?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AF3A-0BAA-93BF-0DD6-8CAEDAE0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12" y="2807208"/>
            <a:ext cx="4502758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200" dirty="0"/>
              <a:t>Amazon MQ is a managed </a:t>
            </a:r>
            <a:r>
              <a:rPr lang="en-CH" sz="2200" dirty="0">
                <a:highlight>
                  <a:srgbClr val="FFFF00"/>
                </a:highlight>
              </a:rPr>
              <a:t>message broker service </a:t>
            </a:r>
            <a:r>
              <a:rPr lang="en-CH" sz="2200" dirty="0"/>
              <a:t>for Apache </a:t>
            </a:r>
            <a:r>
              <a:rPr lang="en-CH" sz="2200" dirty="0">
                <a:highlight>
                  <a:srgbClr val="FFFF00"/>
                </a:highlight>
              </a:rPr>
              <a:t>ActiveMQ</a:t>
            </a:r>
            <a:r>
              <a:rPr lang="en-CH" sz="2200" dirty="0"/>
              <a:t> and </a:t>
            </a:r>
            <a:r>
              <a:rPr lang="en-CH" sz="2200" dirty="0">
                <a:highlight>
                  <a:srgbClr val="FFFF00"/>
                </a:highlight>
              </a:rPr>
              <a:t>RabbitMQ</a:t>
            </a:r>
            <a:r>
              <a:rPr lang="en-CH" sz="2200" dirty="0"/>
              <a:t> </a:t>
            </a:r>
            <a:r>
              <a:rPr lang="en-GB" sz="2200" b="0" i="0" dirty="0">
                <a:effectLst/>
                <a:latin typeface="source-serif-pro"/>
              </a:rPr>
              <a:t>that makes it easy to set up, migrate and operate message brokers on AWS Cloud.</a:t>
            </a:r>
            <a:endParaRPr lang="en-CH" sz="2200" dirty="0"/>
          </a:p>
        </p:txBody>
      </p:sp>
      <p:pic>
        <p:nvPicPr>
          <p:cNvPr id="2050" name="Picture 2" descr="Simple Event-Driven App using Amazon MQ (RabbitMQ) - DEV Community">
            <a:extLst>
              <a:ext uri="{FF2B5EF4-FFF2-40B4-BE49-F238E27FC236}">
                <a16:creationId xmlns:a16="http://schemas.microsoft.com/office/drawing/2014/main" id="{EB1937B2-87D2-3805-7082-FBD98BB4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1769" y="1979219"/>
            <a:ext cx="6903720" cy="289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98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6F0DD-950A-985D-4938-DE630277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CH" sz="5400">
                <a:solidFill>
                  <a:srgbClr val="FFFFFF"/>
                </a:solidFill>
              </a:rPr>
              <a:t>Amazon MQ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5F9A-1032-D8B7-A1B6-00474161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0" i="0">
                <a:effectLst/>
                <a:highlight>
                  <a:srgbClr val="FFFF00"/>
                </a:highlight>
                <a:latin typeface="source-serif-pro"/>
              </a:rPr>
              <a:t>Managed Service </a:t>
            </a:r>
            <a:r>
              <a:rPr lang="en-GB" sz="2200" b="0" i="0">
                <a:effectLst/>
                <a:latin typeface="source-serif-pro"/>
              </a:rPr>
              <a:t>— Amazon MQ manages administrative tasks such as hardware provisioning, broker setup, software upgrades, and failure detection and recovery.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>
                <a:effectLst/>
                <a:highlight>
                  <a:srgbClr val="FFFF00"/>
                </a:highlight>
                <a:latin typeface="source-serif-pro"/>
              </a:rPr>
              <a:t>Security</a:t>
            </a:r>
            <a:r>
              <a:rPr lang="en-GB" sz="2200" b="0" i="0">
                <a:effectLst/>
                <a:latin typeface="source-serif-pro"/>
              </a:rPr>
              <a:t> — Amazon MQ provides </a:t>
            </a:r>
            <a:r>
              <a:rPr lang="en-GB" sz="2200" b="0" i="0">
                <a:effectLst/>
                <a:highlight>
                  <a:srgbClr val="FFFF00"/>
                </a:highlight>
                <a:latin typeface="source-serif-pro"/>
              </a:rPr>
              <a:t>encryption</a:t>
            </a:r>
            <a:r>
              <a:rPr lang="en-GB" sz="2200" b="0" i="0">
                <a:effectLst/>
                <a:latin typeface="source-serif-pro"/>
              </a:rPr>
              <a:t> of messages at </a:t>
            </a:r>
            <a:r>
              <a:rPr lang="en-GB" sz="2200" b="0" i="0">
                <a:effectLst/>
                <a:highlight>
                  <a:srgbClr val="FFFF00"/>
                </a:highlight>
                <a:latin typeface="source-serif-pro"/>
              </a:rPr>
              <a:t>rest and in transit.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>
                <a:effectLst/>
                <a:highlight>
                  <a:srgbClr val="FFFF00"/>
                </a:highlight>
                <a:latin typeface="source-serif-pro"/>
              </a:rPr>
              <a:t>Monitoring</a:t>
            </a:r>
            <a:r>
              <a:rPr lang="en-GB" sz="2200" b="0" i="0">
                <a:effectLst/>
                <a:latin typeface="source-serif-pro"/>
              </a:rPr>
              <a:t> — Amazon MQ is integrated with Amazon CloudWatch and AWS CloudTrail.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>
                <a:effectLst/>
                <a:highlight>
                  <a:srgbClr val="FFFF00"/>
                </a:highlight>
                <a:latin typeface="source-serif-pro"/>
              </a:rPr>
              <a:t>Broker Instance Types </a:t>
            </a:r>
            <a:r>
              <a:rPr lang="en-GB" sz="2200" b="0" i="0">
                <a:effectLst/>
                <a:latin typeface="source-serif-pro"/>
              </a:rPr>
              <a:t>— Amazon MQ supports both</a:t>
            </a:r>
            <a:r>
              <a:rPr lang="en-GB" sz="2200" b="0" i="1">
                <a:effectLst/>
                <a:latin typeface="source-serif-pro"/>
              </a:rPr>
              <a:t> single-instance brokers</a:t>
            </a:r>
            <a:r>
              <a:rPr lang="en-GB" sz="2200" b="0" i="0">
                <a:effectLst/>
                <a:latin typeface="source-serif-pro"/>
              </a:rPr>
              <a:t>, suitable for evaluation and testing, and </a:t>
            </a:r>
            <a:r>
              <a:rPr lang="en-GB" sz="2200" b="0" i="1">
                <a:effectLst/>
                <a:latin typeface="source-serif-pro"/>
              </a:rPr>
              <a:t>active/standby brokers</a:t>
            </a:r>
            <a:r>
              <a:rPr lang="en-GB" sz="2200" b="0" i="0">
                <a:effectLst/>
                <a:latin typeface="source-serif-pro"/>
              </a:rPr>
              <a:t> for high availability in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>
                <a:effectLst/>
                <a:highlight>
                  <a:srgbClr val="FFFF00"/>
                </a:highlight>
                <a:latin typeface="source-serif-pro"/>
              </a:rPr>
              <a:t>Protocols</a:t>
            </a:r>
            <a:r>
              <a:rPr lang="en-GB" sz="2200" b="0" i="0">
                <a:effectLst/>
                <a:latin typeface="source-serif-pro"/>
              </a:rPr>
              <a:t> — Amazon MQ uses industry-standard APIs and protocols for messaging, including Java Message Service (JMS), .NET Message Service (NMS), AMQP, AMQP 0–9–1, STOMP, MQTT, OpenWire, and WebSocket.</a:t>
            </a:r>
          </a:p>
        </p:txBody>
      </p:sp>
    </p:spTree>
    <p:extLst>
      <p:ext uri="{BB962C8B-B14F-4D97-AF65-F5344CB8AC3E}">
        <p14:creationId xmlns:p14="http://schemas.microsoft.com/office/powerpoint/2010/main" val="47917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C437B-EC31-B19A-838F-1B6AE8FD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Amazon MQ</a:t>
            </a:r>
          </a:p>
        </p:txBody>
      </p:sp>
      <p:pic>
        <p:nvPicPr>
          <p:cNvPr id="3" name="Content Placeholder 2" descr="A screenshot of a diagram&#10;&#10;Description automatically generated">
            <a:extLst>
              <a:ext uri="{FF2B5EF4-FFF2-40B4-BE49-F238E27FC236}">
                <a16:creationId xmlns:a16="http://schemas.microsoft.com/office/drawing/2014/main" id="{FB0BAC17-7161-59E8-B3E4-17E0A9054B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236567"/>
            <a:ext cx="10905066" cy="327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5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00063-97B9-BE35-3EFA-68278FD7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b="1" i="0">
                <a:solidFill>
                  <a:srgbClr val="FFFFFF"/>
                </a:solidFill>
                <a:effectLst/>
                <a:latin typeface="sohne"/>
              </a:rPr>
              <a:t>Amazon MQ Take Away</a:t>
            </a:r>
            <a:endParaRPr lang="en-C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8FAA-4A09-E46E-064C-AD3943AC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ource-serif-pro"/>
              </a:rPr>
              <a:t>Amazon MQ is integrated with IAM, and provides ability to control the actions that IAM users and groups can take on specific MQ brokers.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ource-serif-pro"/>
              </a:rPr>
              <a:t>Amazon MQ supports AWS KMS to create and manage keys for at-rest encryption of data in MQ.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ource-serif-pro"/>
              </a:rPr>
              <a:t>Pricing — You are charged for broker instance, storage usage, and standard data transfer fees.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ource-serif-pro"/>
              </a:rPr>
              <a:t>Amazon MQ is HIPAA eligible, and meets standards for PCI, SOC, and ISO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ource-serif-pro"/>
              </a:rPr>
              <a:t>Amazon MQ works with your existing applications and services without the need to manage, operate, or maintain your own messaging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ource-serif-pro"/>
              </a:rPr>
              <a:t>Amazon MQ stores your messages redundantly across multiple Availability Zones (AZs).</a:t>
            </a:r>
          </a:p>
        </p:txBody>
      </p:sp>
    </p:spTree>
    <p:extLst>
      <p:ext uri="{BB962C8B-B14F-4D97-AF65-F5344CB8AC3E}">
        <p14:creationId xmlns:p14="http://schemas.microsoft.com/office/powerpoint/2010/main" val="196484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292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AmazonEmber</vt:lpstr>
      <vt:lpstr>AmazonEmberBold</vt:lpstr>
      <vt:lpstr>Arial</vt:lpstr>
      <vt:lpstr>Calibri</vt:lpstr>
      <vt:lpstr>Calibri Light</vt:lpstr>
      <vt:lpstr>sohne</vt:lpstr>
      <vt:lpstr>source-serif-pro</vt:lpstr>
      <vt:lpstr>Office Theme</vt:lpstr>
      <vt:lpstr>Amazon MQ </vt:lpstr>
      <vt:lpstr>What is Amazon MQ ?</vt:lpstr>
      <vt:lpstr>Amazon MQ Features</vt:lpstr>
      <vt:lpstr>Amazon MQ</vt:lpstr>
      <vt:lpstr>Amazon MQ 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3</cp:revision>
  <dcterms:created xsi:type="dcterms:W3CDTF">2023-08-06T12:53:09Z</dcterms:created>
  <dcterms:modified xsi:type="dcterms:W3CDTF">2023-11-22T17:30:05Z</dcterms:modified>
</cp:coreProperties>
</file>