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8"/>
    <p:restoredTop sz="94666"/>
  </p:normalViewPr>
  <p:slideViewPr>
    <p:cSldViewPr snapToGrid="0">
      <p:cViewPr varScale="1">
        <p:scale>
          <a:sx n="199" d="100"/>
          <a:sy n="199" d="100"/>
        </p:scale>
        <p:origin x="2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22.11.2023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22.11.2023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9F517-A56F-AA64-05CF-0C9DF4F55257}"/>
              </a:ext>
            </a:extLst>
          </p:cNvPr>
          <p:cNvSpPr>
            <a:spLocks noGrp="1"/>
          </p:cNvSpPr>
          <p:nvPr>
            <p:ph type="ctrTitle"/>
          </p:nvPr>
        </p:nvSpPr>
        <p:spPr>
          <a:xfrm>
            <a:off x="838200" y="451381"/>
            <a:ext cx="10512552" cy="4066540"/>
          </a:xfrm>
        </p:spPr>
        <p:txBody>
          <a:bodyPr anchor="b">
            <a:normAutofit/>
          </a:bodyPr>
          <a:lstStyle/>
          <a:p>
            <a:pPr algn="l"/>
            <a:r>
              <a:rPr lang="en-CH" sz="6600"/>
              <a:t>AWS AppSync</a:t>
            </a:r>
          </a:p>
        </p:txBody>
      </p:sp>
      <p:sp>
        <p:nvSpPr>
          <p:cNvPr id="3" name="Subtitle 2">
            <a:extLst>
              <a:ext uri="{FF2B5EF4-FFF2-40B4-BE49-F238E27FC236}">
                <a16:creationId xmlns:a16="http://schemas.microsoft.com/office/drawing/2014/main" id="{2BE64FF6-FE5E-8B1E-8375-BAD61C09AE4B}"/>
              </a:ext>
            </a:extLst>
          </p:cNvPr>
          <p:cNvSpPr>
            <a:spLocks noGrp="1"/>
          </p:cNvSpPr>
          <p:nvPr>
            <p:ph type="subTitle" idx="1"/>
          </p:nvPr>
        </p:nvSpPr>
        <p:spPr>
          <a:xfrm>
            <a:off x="838199" y="4983276"/>
            <a:ext cx="10512552" cy="1126680"/>
          </a:xfrm>
        </p:spPr>
        <p:txBody>
          <a:bodyPr>
            <a:normAutofit/>
          </a:bodyPr>
          <a:lstStyle/>
          <a:p>
            <a:pPr algn="l"/>
            <a:r>
              <a:rPr lang="en-GB" b="0" i="0" dirty="0">
                <a:effectLst/>
                <a:latin typeface="AmazonEmber"/>
              </a:rPr>
              <a:t>Connect apps to data and events with secure, serverless, and performant </a:t>
            </a:r>
            <a:r>
              <a:rPr lang="en-GB" b="0" i="0" dirty="0" err="1">
                <a:effectLst/>
                <a:latin typeface="AmazonEmber"/>
              </a:rPr>
              <a:t>GraphQL</a:t>
            </a:r>
            <a:r>
              <a:rPr lang="en-GB" b="0" i="0" dirty="0">
                <a:effectLst/>
                <a:latin typeface="AmazonEmber"/>
              </a:rPr>
              <a:t> and Pub/Sub APIs</a:t>
            </a:r>
            <a:endParaRPr lang="en-CH"/>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24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95673-2072-9004-B3BA-16A7D6CC3239}"/>
              </a:ext>
            </a:extLst>
          </p:cNvPr>
          <p:cNvSpPr>
            <a:spLocks noGrp="1"/>
          </p:cNvSpPr>
          <p:nvPr>
            <p:ph type="title"/>
          </p:nvPr>
        </p:nvSpPr>
        <p:spPr>
          <a:xfrm>
            <a:off x="1371599" y="5510253"/>
            <a:ext cx="9895951" cy="1033669"/>
          </a:xfrm>
        </p:spPr>
        <p:txBody>
          <a:bodyPr>
            <a:normAutofit/>
          </a:bodyPr>
          <a:lstStyle/>
          <a:p>
            <a:r>
              <a:rPr lang="en-CH" sz="4000">
                <a:solidFill>
                  <a:srgbClr val="FFFFFF"/>
                </a:solidFill>
              </a:rPr>
              <a:t>AWS AppSyc Pub/Sub APIs</a:t>
            </a:r>
          </a:p>
        </p:txBody>
      </p:sp>
      <p:pic>
        <p:nvPicPr>
          <p:cNvPr id="1026" name="Picture 2" descr="Diagram showing how AWS AppSync Pub/Sub APIs process data in concert with serverless WebSockets.">
            <a:extLst>
              <a:ext uri="{FF2B5EF4-FFF2-40B4-BE49-F238E27FC236}">
                <a16:creationId xmlns:a16="http://schemas.microsoft.com/office/drawing/2014/main" id="{3DB97061-BCC2-1CE7-8C48-B3F0E1ECB0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493360"/>
            <a:ext cx="8311487" cy="30336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528F6A-961F-52A4-D357-57F495D5AD08}"/>
              </a:ext>
            </a:extLst>
          </p:cNvPr>
          <p:cNvSpPr>
            <a:spLocks noGrp="1"/>
          </p:cNvSpPr>
          <p:nvPr>
            <p:ph idx="1"/>
          </p:nvPr>
        </p:nvSpPr>
        <p:spPr>
          <a:xfrm>
            <a:off x="1940256" y="3833199"/>
            <a:ext cx="8332826" cy="1119982"/>
          </a:xfrm>
        </p:spPr>
        <p:txBody>
          <a:bodyPr anchor="ctr">
            <a:normAutofit/>
          </a:bodyPr>
          <a:lstStyle/>
          <a:p>
            <a:pPr marL="0" indent="0">
              <a:buNone/>
            </a:pPr>
            <a:r>
              <a:rPr lang="en-GB" sz="1700" b="0" i="0" dirty="0">
                <a:effectLst/>
                <a:latin typeface="AmazonEmber"/>
              </a:rPr>
              <a:t>Pub/Sub APIs built with AWS AppSync give frontend developers the ability to publish real-time data updates to subscribed API clients through serverless WebSocket connections.</a:t>
            </a:r>
            <a:br>
              <a:rPr lang="en-GB" sz="1700" dirty="0"/>
            </a:br>
            <a:endParaRPr lang="en-CH" sz="1700" dirty="0"/>
          </a:p>
        </p:txBody>
      </p:sp>
    </p:spTree>
    <p:extLst>
      <p:ext uri="{BB962C8B-B14F-4D97-AF65-F5344CB8AC3E}">
        <p14:creationId xmlns:p14="http://schemas.microsoft.com/office/powerpoint/2010/main" val="333599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DDA66-90C2-8B26-F30B-9EA8C2286A82}"/>
              </a:ext>
            </a:extLst>
          </p:cNvPr>
          <p:cNvSpPr>
            <a:spLocks noGrp="1"/>
          </p:cNvSpPr>
          <p:nvPr>
            <p:ph type="title"/>
          </p:nvPr>
        </p:nvSpPr>
        <p:spPr>
          <a:xfrm>
            <a:off x="761802" y="310895"/>
            <a:ext cx="4889190" cy="2121408"/>
          </a:xfrm>
        </p:spPr>
        <p:txBody>
          <a:bodyPr anchor="ctr">
            <a:normAutofit/>
          </a:bodyPr>
          <a:lstStyle/>
          <a:p>
            <a:r>
              <a:rPr lang="en-CH" sz="4000"/>
              <a:t>AWS AppSync GraphQL APIs</a:t>
            </a:r>
          </a:p>
        </p:txBody>
      </p:sp>
      <p:sp>
        <p:nvSpPr>
          <p:cNvPr id="3" name="Content Placeholder 2">
            <a:extLst>
              <a:ext uri="{FF2B5EF4-FFF2-40B4-BE49-F238E27FC236}">
                <a16:creationId xmlns:a16="http://schemas.microsoft.com/office/drawing/2014/main" id="{B62DA9FE-3DE7-99EB-7D21-F363DB0630E2}"/>
              </a:ext>
            </a:extLst>
          </p:cNvPr>
          <p:cNvSpPr>
            <a:spLocks noGrp="1"/>
          </p:cNvSpPr>
          <p:nvPr>
            <p:ph idx="1"/>
          </p:nvPr>
        </p:nvSpPr>
        <p:spPr>
          <a:xfrm>
            <a:off x="6108878" y="310896"/>
            <a:ext cx="5257800" cy="2121407"/>
          </a:xfrm>
        </p:spPr>
        <p:txBody>
          <a:bodyPr anchor="ctr">
            <a:normAutofit/>
          </a:bodyPr>
          <a:lstStyle/>
          <a:p>
            <a:pPr marL="0" indent="0">
              <a:buNone/>
            </a:pPr>
            <a:r>
              <a:rPr lang="en-GB" sz="2000" b="0" i="0" dirty="0" err="1">
                <a:effectLst/>
                <a:latin typeface="AmazonEmber"/>
              </a:rPr>
              <a:t>GraphQL</a:t>
            </a:r>
            <a:r>
              <a:rPr lang="en-GB" sz="2000" b="0" i="0" dirty="0">
                <a:effectLst/>
                <a:latin typeface="AmazonEmber"/>
              </a:rPr>
              <a:t> APIs built with AWS AppSync give frontend developers the ability to query multiple databases, microservices, and APIs from a single </a:t>
            </a:r>
            <a:r>
              <a:rPr lang="en-GB" sz="2000" b="0" i="0" dirty="0" err="1">
                <a:effectLst/>
                <a:latin typeface="AmazonEmber"/>
              </a:rPr>
              <a:t>GraphQL</a:t>
            </a:r>
            <a:r>
              <a:rPr lang="en-GB" sz="2000" b="0" i="0" dirty="0">
                <a:effectLst/>
                <a:latin typeface="AmazonEmber"/>
              </a:rPr>
              <a:t> endpoint</a:t>
            </a:r>
            <a:endParaRPr lang="en-CH" sz="2000" dirty="0"/>
          </a:p>
        </p:txBody>
      </p:sp>
      <p:pic>
        <p:nvPicPr>
          <p:cNvPr id="1026" name="Picture 2" descr="Diagram showing how AWS AppSync helps developers create applications with GraphQL APIs">
            <a:extLst>
              <a:ext uri="{FF2B5EF4-FFF2-40B4-BE49-F238E27FC236}">
                <a16:creationId xmlns:a16="http://schemas.microsoft.com/office/drawing/2014/main" id="{716844FF-81DD-EE74-6CBB-86E63AF7BF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94"/>
          <a:stretch/>
        </p:blipFill>
        <p:spPr bwMode="auto">
          <a:xfrm>
            <a:off x="20" y="2743201"/>
            <a:ext cx="12191979" cy="4114799"/>
          </a:xfrm>
          <a:prstGeom prst="rect">
            <a:avLst/>
          </a:prstGeom>
          <a:noFill/>
          <a:effectLst>
            <a:innerShdw blurRad="190500" dist="127000" dir="16200000">
              <a:prstClr val="black">
                <a:alpha val="19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74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0230E-6D85-1CDE-7D1E-72F38FF8ECCD}"/>
              </a:ext>
            </a:extLst>
          </p:cNvPr>
          <p:cNvSpPr>
            <a:spLocks noGrp="1"/>
          </p:cNvSpPr>
          <p:nvPr>
            <p:ph type="title"/>
          </p:nvPr>
        </p:nvSpPr>
        <p:spPr>
          <a:xfrm>
            <a:off x="466722" y="586855"/>
            <a:ext cx="3201366" cy="3387497"/>
          </a:xfrm>
        </p:spPr>
        <p:txBody>
          <a:bodyPr anchor="b">
            <a:normAutofit/>
          </a:bodyPr>
          <a:lstStyle/>
          <a:p>
            <a:pPr algn="r"/>
            <a:r>
              <a:rPr lang="en-CH" sz="4000">
                <a:solidFill>
                  <a:srgbClr val="FFFFFF"/>
                </a:solidFill>
              </a:rPr>
              <a:t>What is GraphQL?</a:t>
            </a:r>
          </a:p>
        </p:txBody>
      </p:sp>
      <p:sp>
        <p:nvSpPr>
          <p:cNvPr id="3" name="Content Placeholder 2">
            <a:extLst>
              <a:ext uri="{FF2B5EF4-FFF2-40B4-BE49-F238E27FC236}">
                <a16:creationId xmlns:a16="http://schemas.microsoft.com/office/drawing/2014/main" id="{BE4616B5-AB06-026F-D2F0-520E0B8E1822}"/>
              </a:ext>
            </a:extLst>
          </p:cNvPr>
          <p:cNvSpPr>
            <a:spLocks noGrp="1"/>
          </p:cNvSpPr>
          <p:nvPr>
            <p:ph idx="1"/>
          </p:nvPr>
        </p:nvSpPr>
        <p:spPr>
          <a:xfrm>
            <a:off x="4810259" y="649480"/>
            <a:ext cx="6555347" cy="5546047"/>
          </a:xfrm>
        </p:spPr>
        <p:txBody>
          <a:bodyPr anchor="ctr">
            <a:normAutofit/>
          </a:bodyPr>
          <a:lstStyle/>
          <a:p>
            <a:r>
              <a:rPr lang="en-GB" sz="1700" b="0" i="0" dirty="0" err="1">
                <a:effectLst/>
                <a:latin typeface="Amazon Ember"/>
              </a:rPr>
              <a:t>GraphQL</a:t>
            </a:r>
            <a:r>
              <a:rPr lang="en-GB" sz="1700" b="0" i="0" dirty="0">
                <a:effectLst/>
                <a:latin typeface="Amazon Ember"/>
              </a:rPr>
              <a:t> is a query and manipulation language for APIs.</a:t>
            </a:r>
          </a:p>
          <a:p>
            <a:r>
              <a:rPr lang="en-GB" sz="1700" b="0" i="0" dirty="0" err="1">
                <a:effectLst/>
                <a:latin typeface="Amazon Ember"/>
              </a:rPr>
              <a:t>GraphQL</a:t>
            </a:r>
            <a:r>
              <a:rPr lang="en-GB" sz="1700" b="0" i="0" dirty="0">
                <a:effectLst/>
                <a:latin typeface="Amazon Ember"/>
              </a:rPr>
              <a:t> provides a flexible and intuitive syntax to describe data requirements and interactions. </a:t>
            </a:r>
          </a:p>
          <a:p>
            <a:r>
              <a:rPr lang="en-GB" sz="1700" b="0" i="0" dirty="0">
                <a:effectLst/>
                <a:latin typeface="Amazon Ember"/>
              </a:rPr>
              <a:t>It enables developers to ask for exactly what is needed and get back predictable results. </a:t>
            </a:r>
          </a:p>
          <a:p>
            <a:r>
              <a:rPr lang="en-GB" sz="1700" b="0" i="0" dirty="0">
                <a:effectLst/>
                <a:latin typeface="Amazon Ember"/>
              </a:rPr>
              <a:t>Making updates to data is made simple with mutations, allowing developers to describe how the data should change. </a:t>
            </a:r>
            <a:r>
              <a:rPr lang="en-GB" sz="1700" b="0" i="0" dirty="0" err="1">
                <a:effectLst/>
                <a:latin typeface="Amazon Ember"/>
              </a:rPr>
              <a:t>GraphQL</a:t>
            </a:r>
            <a:r>
              <a:rPr lang="en-GB" sz="1700" b="0" i="0" dirty="0">
                <a:effectLst/>
                <a:latin typeface="Amazon Ember"/>
              </a:rPr>
              <a:t> also facilitates the quick setup of real-time solutions via subscriptions. All of these features combined, coupled with powerful developer tools, make </a:t>
            </a:r>
            <a:r>
              <a:rPr lang="en-GB" sz="1700" b="0" i="0" dirty="0" err="1">
                <a:effectLst/>
                <a:latin typeface="Amazon Ember"/>
              </a:rPr>
              <a:t>GraphQL</a:t>
            </a:r>
            <a:r>
              <a:rPr lang="en-GB" sz="1700" b="0" i="0" dirty="0">
                <a:effectLst/>
                <a:latin typeface="Amazon Ember"/>
              </a:rPr>
              <a:t> essential to managing application data.</a:t>
            </a:r>
          </a:p>
          <a:p>
            <a:r>
              <a:rPr lang="en-GB" sz="1700" b="0" i="0" dirty="0" err="1">
                <a:effectLst/>
                <a:latin typeface="Amazon Ember"/>
              </a:rPr>
              <a:t>GraphQL</a:t>
            </a:r>
            <a:r>
              <a:rPr lang="en-GB" sz="1700" b="0" i="0" dirty="0">
                <a:effectLst/>
                <a:latin typeface="Amazon Ember"/>
              </a:rPr>
              <a:t> is an alternative to REST. </a:t>
            </a:r>
          </a:p>
          <a:p>
            <a:r>
              <a:rPr lang="en-GB" sz="1700" b="0" i="0" dirty="0">
                <a:effectLst/>
                <a:latin typeface="Amazon Ember"/>
              </a:rPr>
              <a:t>RESTful architecture is currently one of the more popular solutions for client-server communication. </a:t>
            </a:r>
          </a:p>
          <a:p>
            <a:r>
              <a:rPr lang="en-GB" sz="1700" b="0" i="0" dirty="0">
                <a:effectLst/>
                <a:latin typeface="Amazon Ember"/>
              </a:rPr>
              <a:t>It's </a:t>
            </a:r>
            <a:r>
              <a:rPr lang="en-GB" sz="1700" b="0" i="0" dirty="0" err="1">
                <a:effectLst/>
                <a:latin typeface="Amazon Ember"/>
              </a:rPr>
              <a:t>centered</a:t>
            </a:r>
            <a:r>
              <a:rPr lang="en-GB" sz="1700" b="0" i="0" dirty="0">
                <a:effectLst/>
                <a:latin typeface="Amazon Ember"/>
              </a:rPr>
              <a:t> on the concept of your resources (data) being exposed by a URL. </a:t>
            </a:r>
          </a:p>
          <a:p>
            <a:r>
              <a:rPr lang="en-GB" sz="1700" b="0" i="0" dirty="0">
                <a:effectLst/>
                <a:latin typeface="Amazon Ember"/>
              </a:rPr>
              <a:t>These URLs can be used to access and manipulate the data through CRUD operations in the form of HTTP methods like GET, POST, and DELETE. REST's advantage is that it's relatively simple to learn and implement.</a:t>
            </a:r>
          </a:p>
        </p:txBody>
      </p:sp>
    </p:spTree>
    <p:extLst>
      <p:ext uri="{BB962C8B-B14F-4D97-AF65-F5344CB8AC3E}">
        <p14:creationId xmlns:p14="http://schemas.microsoft.com/office/powerpoint/2010/main" val="367217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A524C51-5174-2E62-80C6-8E08F8E0F8CA}"/>
              </a:ext>
            </a:extLst>
          </p:cNvPr>
          <p:cNvSpPr>
            <a:spLocks noGrp="1"/>
          </p:cNvSpPr>
          <p:nvPr>
            <p:ph type="title"/>
          </p:nvPr>
        </p:nvSpPr>
        <p:spPr>
          <a:xfrm>
            <a:off x="838200" y="401221"/>
            <a:ext cx="10515600" cy="1348065"/>
          </a:xfrm>
        </p:spPr>
        <p:txBody>
          <a:bodyPr>
            <a:normAutofit/>
          </a:bodyPr>
          <a:lstStyle/>
          <a:p>
            <a:r>
              <a:rPr lang="en-GB" sz="5400" b="0" i="0">
                <a:solidFill>
                  <a:srgbClr val="FFFFFF"/>
                </a:solidFill>
                <a:effectLst/>
                <a:latin typeface="Open Sans" panose="020B0606030504020204" pitchFamily="34" charset="0"/>
              </a:rPr>
              <a:t>GraphQL concepts</a:t>
            </a:r>
            <a:endParaRPr lang="en-CH" sz="5400">
              <a:solidFill>
                <a:srgbClr val="FFFFFF"/>
              </a:solidFill>
            </a:endParaRPr>
          </a:p>
        </p:txBody>
      </p:sp>
      <p:sp>
        <p:nvSpPr>
          <p:cNvPr id="3" name="Content Placeholder 2">
            <a:extLst>
              <a:ext uri="{FF2B5EF4-FFF2-40B4-BE49-F238E27FC236}">
                <a16:creationId xmlns:a16="http://schemas.microsoft.com/office/drawing/2014/main" id="{99E6CBAB-35F8-CFD4-CAF4-DFE5D788110C}"/>
              </a:ext>
            </a:extLst>
          </p:cNvPr>
          <p:cNvSpPr>
            <a:spLocks noGrp="1"/>
          </p:cNvSpPr>
          <p:nvPr>
            <p:ph idx="1"/>
          </p:nvPr>
        </p:nvSpPr>
        <p:spPr>
          <a:xfrm>
            <a:off x="838200" y="2586789"/>
            <a:ext cx="10515600" cy="3590174"/>
          </a:xfrm>
        </p:spPr>
        <p:txBody>
          <a:bodyPr>
            <a:normAutofit/>
          </a:bodyPr>
          <a:lstStyle/>
          <a:p>
            <a:pPr>
              <a:buFont typeface="Arial" panose="020B0604020202020204" pitchFamily="34" charset="0"/>
              <a:buChar char="•"/>
            </a:pPr>
            <a:r>
              <a:rPr lang="en-GB" sz="1100" b="1" i="0" dirty="0">
                <a:effectLst/>
                <a:latin typeface="Open Sans" panose="020B0606030504020204" pitchFamily="34" charset="0"/>
              </a:rPr>
              <a:t>AppSync </a:t>
            </a:r>
            <a:r>
              <a:rPr lang="en-GB" sz="1100" b="1" i="0" dirty="0" err="1">
                <a:effectLst/>
                <a:latin typeface="Open Sans" panose="020B0606030504020204" pitchFamily="34" charset="0"/>
              </a:rPr>
              <a:t>GraphQL</a:t>
            </a:r>
            <a:r>
              <a:rPr lang="en-GB" sz="1100" b="1" i="0" dirty="0">
                <a:effectLst/>
                <a:latin typeface="Open Sans" panose="020B0606030504020204" pitchFamily="34" charset="0"/>
              </a:rPr>
              <a:t> APIs</a:t>
            </a:r>
            <a:r>
              <a:rPr lang="en-GB" sz="1100" b="0" i="0" dirty="0">
                <a:effectLst/>
                <a:latin typeface="Open Sans" panose="020B0606030504020204" pitchFamily="34" charset="0"/>
              </a:rPr>
              <a:t> – provides a unified endpoint for securely querying and updating data from multiple databases, microservices, and APIs</a:t>
            </a:r>
          </a:p>
          <a:p>
            <a:pPr>
              <a:buFont typeface="Arial" panose="020B0604020202020204" pitchFamily="34" charset="0"/>
              <a:buChar char="•"/>
            </a:pPr>
            <a:r>
              <a:rPr lang="en-GB" sz="1100" b="1" i="0" dirty="0">
                <a:effectLst/>
                <a:latin typeface="Open Sans" panose="020B0606030504020204" pitchFamily="34" charset="0"/>
              </a:rPr>
              <a:t>AppSync Pub/Sub APIs </a:t>
            </a:r>
            <a:r>
              <a:rPr lang="en-GB" sz="1100" b="0" i="0" dirty="0">
                <a:effectLst/>
                <a:latin typeface="Open Sans" panose="020B0606030504020204" pitchFamily="34" charset="0"/>
              </a:rPr>
              <a:t>– data updates are automatically published to subscribed API clients via serverless </a:t>
            </a:r>
            <a:r>
              <a:rPr lang="en-GB" sz="1100" b="0" i="0" dirty="0" err="1">
                <a:effectLst/>
                <a:latin typeface="Open Sans" panose="020B0606030504020204" pitchFamily="34" charset="0"/>
              </a:rPr>
              <a:t>WebSockets</a:t>
            </a:r>
            <a:r>
              <a:rPr lang="en-GB" sz="1100" b="0" i="0" dirty="0">
                <a:effectLst/>
                <a:latin typeface="Open Sans" panose="020B0606030504020204" pitchFamily="34" charset="0"/>
              </a:rPr>
              <a:t> connections.</a:t>
            </a:r>
          </a:p>
          <a:p>
            <a:pPr>
              <a:buFont typeface="Arial" panose="020B0604020202020204" pitchFamily="34" charset="0"/>
              <a:buChar char="•"/>
            </a:pPr>
            <a:r>
              <a:rPr lang="en-GB" sz="1100" b="0" i="0" dirty="0">
                <a:effectLst/>
                <a:latin typeface="Open Sans" panose="020B0606030504020204" pitchFamily="34" charset="0"/>
              </a:rPr>
              <a:t>Three level operations:</a:t>
            </a:r>
          </a:p>
          <a:p>
            <a:pPr marL="742950" lvl="1" indent="-285750">
              <a:buFont typeface="Arial" panose="020B0604020202020204" pitchFamily="34" charset="0"/>
              <a:buChar char="•"/>
            </a:pPr>
            <a:r>
              <a:rPr lang="en-GB" sz="1100" b="1" i="0" dirty="0">
                <a:effectLst/>
                <a:latin typeface="Open Sans" panose="020B0606030504020204" pitchFamily="34" charset="0"/>
              </a:rPr>
              <a:t>Query</a:t>
            </a:r>
            <a:r>
              <a:rPr lang="en-GB" sz="1100" b="0" i="0" dirty="0">
                <a:effectLst/>
                <a:latin typeface="Open Sans" panose="020B0606030504020204" pitchFamily="34" charset="0"/>
              </a:rPr>
              <a:t> – read-only fetch</a:t>
            </a:r>
          </a:p>
          <a:p>
            <a:pPr marL="742950" lvl="1" indent="-285750">
              <a:buFont typeface="Arial" panose="020B0604020202020204" pitchFamily="34" charset="0"/>
              <a:buChar char="•"/>
            </a:pPr>
            <a:r>
              <a:rPr lang="en-GB" sz="1100" b="1" i="0" dirty="0">
                <a:effectLst/>
                <a:latin typeface="Open Sans" panose="020B0606030504020204" pitchFamily="34" charset="0"/>
              </a:rPr>
              <a:t>Mutation</a:t>
            </a:r>
            <a:r>
              <a:rPr lang="en-GB" sz="1100" b="0" i="0" dirty="0">
                <a:effectLst/>
                <a:latin typeface="Open Sans" panose="020B0606030504020204" pitchFamily="34" charset="0"/>
              </a:rPr>
              <a:t> – write followed by a fetch</a:t>
            </a:r>
          </a:p>
          <a:p>
            <a:pPr marL="742950" lvl="1" indent="-285750">
              <a:buFont typeface="Arial" panose="020B0604020202020204" pitchFamily="34" charset="0"/>
              <a:buChar char="•"/>
            </a:pPr>
            <a:r>
              <a:rPr lang="en-GB" sz="1100" b="1" i="0" dirty="0">
                <a:effectLst/>
                <a:latin typeface="Open Sans" panose="020B0606030504020204" pitchFamily="34" charset="0"/>
              </a:rPr>
              <a:t>Subscription</a:t>
            </a:r>
            <a:r>
              <a:rPr lang="en-GB" sz="1100" b="0" i="0" dirty="0">
                <a:effectLst/>
                <a:latin typeface="Open Sans" panose="020B0606030504020204" pitchFamily="34" charset="0"/>
              </a:rPr>
              <a:t> – long-lived connection for receiving data</a:t>
            </a:r>
          </a:p>
          <a:p>
            <a:pPr algn="l">
              <a:buFont typeface="Arial" panose="020B0604020202020204" pitchFamily="34" charset="0"/>
              <a:buChar char="•"/>
            </a:pPr>
            <a:r>
              <a:rPr lang="en-GB" sz="1100" b="0" i="0" dirty="0">
                <a:effectLst/>
                <a:latin typeface="Open Sans" panose="020B0606030504020204" pitchFamily="34" charset="0"/>
              </a:rPr>
              <a:t>To build a </a:t>
            </a:r>
            <a:r>
              <a:rPr lang="en-GB" sz="1100" b="0" i="0" dirty="0" err="1">
                <a:effectLst/>
                <a:latin typeface="Open Sans" panose="020B0606030504020204" pitchFamily="34" charset="0"/>
              </a:rPr>
              <a:t>GraphQL</a:t>
            </a:r>
            <a:r>
              <a:rPr lang="en-GB" sz="1100" b="0" i="0" dirty="0">
                <a:effectLst/>
                <a:latin typeface="Open Sans" panose="020B0606030504020204" pitchFamily="34" charset="0"/>
              </a:rPr>
              <a:t> API, you need to have the following:</a:t>
            </a:r>
          </a:p>
          <a:p>
            <a:pPr marL="742950" lvl="1" indent="-285750" algn="l">
              <a:buFont typeface="Arial" panose="020B0604020202020204" pitchFamily="34" charset="0"/>
              <a:buChar char="•"/>
            </a:pPr>
            <a:r>
              <a:rPr lang="en-GB" sz="1100" b="1" i="0" dirty="0" err="1">
                <a:effectLst/>
                <a:latin typeface="Open Sans" panose="020B0606030504020204" pitchFamily="34" charset="0"/>
              </a:rPr>
              <a:t>GraphQL</a:t>
            </a:r>
            <a:r>
              <a:rPr lang="en-GB" sz="1100" b="0" i="0" dirty="0">
                <a:effectLst/>
                <a:latin typeface="Open Sans" panose="020B0606030504020204" pitchFamily="34" charset="0"/>
              </a:rPr>
              <a:t> </a:t>
            </a:r>
            <a:r>
              <a:rPr lang="en-GB" sz="1100" b="1" i="0" dirty="0">
                <a:effectLst/>
                <a:latin typeface="Open Sans" panose="020B0606030504020204" pitchFamily="34" charset="0"/>
              </a:rPr>
              <a:t>Schema</a:t>
            </a:r>
            <a:r>
              <a:rPr lang="en-GB" sz="1100" b="0" i="0" dirty="0">
                <a:effectLst/>
                <a:latin typeface="Open Sans" panose="020B0606030504020204" pitchFamily="34" charset="0"/>
              </a:rPr>
              <a:t> – each </a:t>
            </a:r>
            <a:r>
              <a:rPr lang="en-GB" sz="1100" b="0" i="0" dirty="0" err="1">
                <a:effectLst/>
                <a:latin typeface="Open Sans" panose="020B0606030504020204" pitchFamily="34" charset="0"/>
              </a:rPr>
              <a:t>GraphQL</a:t>
            </a:r>
            <a:r>
              <a:rPr lang="en-GB" sz="1100" b="0" i="0" dirty="0">
                <a:effectLst/>
                <a:latin typeface="Open Sans" panose="020B0606030504020204" pitchFamily="34" charset="0"/>
              </a:rPr>
              <a:t> API is defined by a single </a:t>
            </a:r>
            <a:r>
              <a:rPr lang="en-GB" sz="1100" b="0" i="0" dirty="0" err="1">
                <a:effectLst/>
                <a:latin typeface="Open Sans" panose="020B0606030504020204" pitchFamily="34" charset="0"/>
              </a:rPr>
              <a:t>GraphQL</a:t>
            </a:r>
            <a:r>
              <a:rPr lang="en-GB" sz="1100" b="0" i="0" dirty="0">
                <a:effectLst/>
                <a:latin typeface="Open Sans" panose="020B0606030504020204" pitchFamily="34" charset="0"/>
              </a:rPr>
              <a:t> schema.</a:t>
            </a:r>
          </a:p>
          <a:p>
            <a:pPr marL="742950" lvl="1" indent="-285750" algn="l">
              <a:buFont typeface="Arial" panose="020B0604020202020204" pitchFamily="34" charset="0"/>
              <a:buChar char="•"/>
            </a:pPr>
            <a:r>
              <a:rPr lang="en-GB" sz="1100" b="1" i="0" dirty="0">
                <a:effectLst/>
                <a:latin typeface="Open Sans" panose="020B0606030504020204" pitchFamily="34" charset="0"/>
              </a:rPr>
              <a:t>Data</a:t>
            </a:r>
            <a:r>
              <a:rPr lang="en-GB" sz="1100" b="0" i="0" dirty="0">
                <a:effectLst/>
                <a:latin typeface="Open Sans" panose="020B0606030504020204" pitchFamily="34" charset="0"/>
              </a:rPr>
              <a:t> </a:t>
            </a:r>
            <a:r>
              <a:rPr lang="en-GB" sz="1100" b="1" i="0" dirty="0">
                <a:effectLst/>
                <a:latin typeface="Open Sans" panose="020B0606030504020204" pitchFamily="34" charset="0"/>
              </a:rPr>
              <a:t>Source</a:t>
            </a:r>
            <a:r>
              <a:rPr lang="en-GB" sz="1100" b="0" i="0" dirty="0">
                <a:effectLst/>
                <a:latin typeface="Open Sans" panose="020B0606030504020204" pitchFamily="34" charset="0"/>
              </a:rPr>
              <a:t> – AWS resources that </a:t>
            </a:r>
            <a:r>
              <a:rPr lang="en-GB" sz="1100" b="0" i="0" dirty="0" err="1">
                <a:effectLst/>
                <a:latin typeface="Open Sans" panose="020B0606030504020204" pitchFamily="34" charset="0"/>
              </a:rPr>
              <a:t>GraphQL</a:t>
            </a:r>
            <a:r>
              <a:rPr lang="en-GB" sz="1100" b="0" i="0" dirty="0">
                <a:effectLst/>
                <a:latin typeface="Open Sans" panose="020B0606030504020204" pitchFamily="34" charset="0"/>
              </a:rPr>
              <a:t> APIs can interact with.</a:t>
            </a:r>
          </a:p>
          <a:p>
            <a:pPr marL="742950" lvl="1" indent="-285750" algn="l">
              <a:buFont typeface="Arial" panose="020B0604020202020204" pitchFamily="34" charset="0"/>
              <a:buChar char="•"/>
            </a:pPr>
            <a:r>
              <a:rPr lang="en-GB" sz="1100" b="1" i="0" dirty="0">
                <a:effectLst/>
                <a:latin typeface="Open Sans" panose="020B0606030504020204" pitchFamily="34" charset="0"/>
              </a:rPr>
              <a:t>Resolvers</a:t>
            </a:r>
            <a:r>
              <a:rPr lang="en-GB" sz="1100" b="0" i="0" dirty="0">
                <a:effectLst/>
                <a:latin typeface="Open Sans" panose="020B0606030504020204" pitchFamily="34" charset="0"/>
              </a:rPr>
              <a:t> – uses mapping templates to convert a </a:t>
            </a:r>
            <a:r>
              <a:rPr lang="en-GB" sz="1100" b="0" i="0" dirty="0" err="1">
                <a:effectLst/>
                <a:latin typeface="Open Sans" panose="020B0606030504020204" pitchFamily="34" charset="0"/>
              </a:rPr>
              <a:t>GraphQL</a:t>
            </a:r>
            <a:r>
              <a:rPr lang="en-GB" sz="1100" b="0" i="0" dirty="0">
                <a:effectLst/>
                <a:latin typeface="Open Sans" panose="020B0606030504020204" pitchFamily="34" charset="0"/>
              </a:rPr>
              <a:t> expression into a format that the data source can use.</a:t>
            </a:r>
          </a:p>
          <a:p>
            <a:pPr marL="1143000" lvl="2" indent="-228600" algn="l">
              <a:buFont typeface="Arial" panose="020B0604020202020204" pitchFamily="34" charset="0"/>
              <a:buChar char="•"/>
            </a:pPr>
            <a:r>
              <a:rPr lang="en-GB" sz="1100" b="1" i="0" dirty="0">
                <a:effectLst/>
                <a:latin typeface="Open Sans" panose="020B0606030504020204" pitchFamily="34" charset="0"/>
              </a:rPr>
              <a:t>Unit resolver</a:t>
            </a:r>
            <a:r>
              <a:rPr lang="en-GB" sz="1100" b="0" i="0" dirty="0">
                <a:effectLst/>
                <a:latin typeface="Open Sans" panose="020B0606030504020204" pitchFamily="34" charset="0"/>
              </a:rPr>
              <a:t> – performs a single operation against a predefined data source.</a:t>
            </a:r>
          </a:p>
          <a:p>
            <a:pPr marL="1143000" lvl="2" indent="-228600" algn="l">
              <a:buFont typeface="Arial" panose="020B0604020202020204" pitchFamily="34" charset="0"/>
              <a:buChar char="•"/>
            </a:pPr>
            <a:r>
              <a:rPr lang="en-GB" sz="1100" b="1" i="0" dirty="0">
                <a:effectLst/>
                <a:latin typeface="Open Sans" panose="020B0606030504020204" pitchFamily="34" charset="0"/>
              </a:rPr>
              <a:t>Pipeline resolver </a:t>
            </a:r>
            <a:r>
              <a:rPr lang="en-GB" sz="1100" b="0" i="0" dirty="0">
                <a:effectLst/>
                <a:latin typeface="Open Sans" panose="020B0606030504020204" pitchFamily="34" charset="0"/>
              </a:rPr>
              <a:t>– executes multiple operations against multiple data sources.</a:t>
            </a:r>
          </a:p>
          <a:p>
            <a:pPr>
              <a:buFont typeface="Arial" panose="020B0604020202020204" pitchFamily="34" charset="0"/>
              <a:buChar char="•"/>
            </a:pPr>
            <a:r>
              <a:rPr lang="en-GB" sz="1100" b="0" i="0" dirty="0">
                <a:effectLst/>
                <a:latin typeface="Open Sans" panose="020B0606030504020204" pitchFamily="34" charset="0"/>
              </a:rPr>
              <a:t>Data filtering</a:t>
            </a:r>
          </a:p>
          <a:p>
            <a:pPr marL="742950" lvl="1" indent="-285750">
              <a:buFont typeface="Arial" panose="020B0604020202020204" pitchFamily="34" charset="0"/>
              <a:buChar char="•"/>
            </a:pPr>
            <a:r>
              <a:rPr lang="en-GB" sz="1100" b="1" i="0" dirty="0">
                <a:effectLst/>
                <a:latin typeface="Open Sans" panose="020B0606030504020204" pitchFamily="34" charset="0"/>
              </a:rPr>
              <a:t>Basic</a:t>
            </a:r>
            <a:r>
              <a:rPr lang="en-GB" sz="1100" b="0" i="0" dirty="0">
                <a:effectLst/>
                <a:latin typeface="Open Sans" panose="020B0606030504020204" pitchFamily="34" charset="0"/>
              </a:rPr>
              <a:t> – subscription query filtering based on client-defined arguments.</a:t>
            </a:r>
          </a:p>
          <a:p>
            <a:pPr marL="742950" lvl="1" indent="-285750">
              <a:buFont typeface="Arial" panose="020B0604020202020204" pitchFamily="34" charset="0"/>
              <a:buChar char="•"/>
            </a:pPr>
            <a:r>
              <a:rPr lang="en-GB" sz="1100" b="1" i="0" dirty="0">
                <a:effectLst/>
                <a:latin typeface="Open Sans" panose="020B0606030504020204" pitchFamily="34" charset="0"/>
              </a:rPr>
              <a:t>Enhanced</a:t>
            </a:r>
            <a:r>
              <a:rPr lang="en-GB" sz="1100" b="0" i="0" dirty="0">
                <a:effectLst/>
                <a:latin typeface="Open Sans" panose="020B0606030504020204" pitchFamily="34" charset="0"/>
              </a:rPr>
              <a:t> – filtering based on logic defined centrally in the backend of the AWS AppSync.</a:t>
            </a:r>
            <a:endParaRPr lang="en-CH" sz="1100" dirty="0"/>
          </a:p>
        </p:txBody>
      </p:sp>
    </p:spTree>
    <p:extLst>
      <p:ext uri="{BB962C8B-B14F-4D97-AF65-F5344CB8AC3E}">
        <p14:creationId xmlns:p14="http://schemas.microsoft.com/office/powerpoint/2010/main" val="405551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27613-2F70-54CA-E374-F6CB030A33C5}"/>
              </a:ext>
            </a:extLst>
          </p:cNvPr>
          <p:cNvSpPr>
            <a:spLocks noGrp="1"/>
          </p:cNvSpPr>
          <p:nvPr>
            <p:ph type="title"/>
          </p:nvPr>
        </p:nvSpPr>
        <p:spPr>
          <a:xfrm>
            <a:off x="818984" y="4230093"/>
            <a:ext cx="4150581" cy="1800165"/>
          </a:xfrm>
        </p:spPr>
        <p:txBody>
          <a:bodyPr vert="horz" lIns="91440" tIns="45720" rIns="91440" bIns="45720" rtlCol="0" anchor="t">
            <a:normAutofit/>
          </a:bodyPr>
          <a:lstStyle/>
          <a:p>
            <a:r>
              <a:rPr lang="en-US" sz="4000" b="0" i="0" kern="1200" dirty="0">
                <a:solidFill>
                  <a:schemeClr val="tx1"/>
                </a:solidFill>
                <a:effectLst/>
                <a:latin typeface="+mj-lt"/>
                <a:ea typeface="+mj-ea"/>
                <a:cs typeface="+mj-cs"/>
              </a:rPr>
              <a:t>AWS AppSync offline reference architecture</a:t>
            </a:r>
            <a:endParaRPr lang="en-US" sz="4000" kern="1200" dirty="0">
              <a:solidFill>
                <a:schemeClr val="tx1"/>
              </a:solidFill>
              <a:latin typeface="+mj-lt"/>
              <a:ea typeface="+mj-ea"/>
              <a:cs typeface="+mj-cs"/>
            </a:endParaRPr>
          </a:p>
        </p:txBody>
      </p:sp>
      <p:pic>
        <p:nvPicPr>
          <p:cNvPr id="1026" name="Picture 2" descr="A diagram of a diagram of a cloud&#10;&#10;Description automatically generated">
            <a:extLst>
              <a:ext uri="{FF2B5EF4-FFF2-40B4-BE49-F238E27FC236}">
                <a16:creationId xmlns:a16="http://schemas.microsoft.com/office/drawing/2014/main" id="{143E7C17-A273-4E6F-C7F2-130868653C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8441" y="457200"/>
            <a:ext cx="7636079" cy="3455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63C74D-D2F7-186A-79FF-902C48A452BB}"/>
              </a:ext>
            </a:extLst>
          </p:cNvPr>
          <p:cNvSpPr txBox="1"/>
          <p:nvPr/>
        </p:nvSpPr>
        <p:spPr>
          <a:xfrm>
            <a:off x="5246415" y="4230094"/>
            <a:ext cx="6235268" cy="18001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https://aws.amazon.com/blogs/mobile/aws-appsync-offline-reference-architecture/</a:t>
            </a:r>
          </a:p>
        </p:txBody>
      </p:sp>
      <p:sp>
        <p:nvSpPr>
          <p:cNvPr id="1033" name="Rectangle 103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118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454</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Amazon Ember</vt:lpstr>
      <vt:lpstr>AmazonEmber</vt:lpstr>
      <vt:lpstr>Arial</vt:lpstr>
      <vt:lpstr>Calibri</vt:lpstr>
      <vt:lpstr>Calibri Light</vt:lpstr>
      <vt:lpstr>Open Sans</vt:lpstr>
      <vt:lpstr>Office Theme</vt:lpstr>
      <vt:lpstr>AWS AppSync</vt:lpstr>
      <vt:lpstr>AWS AppSyc Pub/Sub APIs</vt:lpstr>
      <vt:lpstr>AWS AppSync GraphQL APIs</vt:lpstr>
      <vt:lpstr>What is GraphQL?</vt:lpstr>
      <vt:lpstr>GraphQL concepts</vt:lpstr>
      <vt:lpstr>AWS AppSync offline reference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5</cp:revision>
  <dcterms:created xsi:type="dcterms:W3CDTF">2023-08-06T12:53:09Z</dcterms:created>
  <dcterms:modified xsi:type="dcterms:W3CDTF">2023-11-22T18:08:33Z</dcterms:modified>
</cp:coreProperties>
</file>