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1E756-AE9A-4237-83DB-A611F47AD7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E5B1C-84D6-4480-87AA-F0ABD07847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Rehost</a:t>
          </a:r>
          <a:r>
            <a:rPr lang="en-GB" b="1" i="0" dirty="0"/>
            <a:t>. </a:t>
          </a:r>
          <a:r>
            <a:rPr lang="en-GB" b="0" i="0" dirty="0"/>
            <a:t>Rehosting, or lift-and-shift, refers to the strategy in which an organization moves the application without making any changes. The long-term costs of this can be higher than other options.</a:t>
          </a:r>
          <a:endParaRPr lang="en-US" dirty="0"/>
        </a:p>
      </dgm:t>
    </dgm:pt>
    <dgm:pt modelId="{C04D9869-C5EB-4D81-A770-4B98C15A4783}" type="parTrans" cxnId="{50164BE0-EC64-4715-B655-BB48B27028BD}">
      <dgm:prSet/>
      <dgm:spPr/>
      <dgm:t>
        <a:bodyPr/>
        <a:lstStyle/>
        <a:p>
          <a:endParaRPr lang="en-US"/>
        </a:p>
      </dgm:t>
    </dgm:pt>
    <dgm:pt modelId="{6EF2959B-4ED4-4AF7-BCAF-5E079329F7B5}" type="sibTrans" cxnId="{50164BE0-EC64-4715-B655-BB48B27028BD}">
      <dgm:prSet/>
      <dgm:spPr/>
      <dgm:t>
        <a:bodyPr/>
        <a:lstStyle/>
        <a:p>
          <a:endParaRPr lang="en-US"/>
        </a:p>
      </dgm:t>
    </dgm:pt>
    <dgm:pt modelId="{CA871456-AED1-4E30-B7DC-32E3DC237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Refactor</a:t>
          </a:r>
          <a:r>
            <a:rPr lang="en-GB" b="1" i="0" dirty="0"/>
            <a:t>.</a:t>
          </a:r>
          <a:r>
            <a:rPr lang="en-GB" b="0" i="0" dirty="0"/>
            <a:t> Also known as rearchitect, this strategy calls for an</a:t>
          </a:r>
          <a:r>
            <a:rPr lang="en-GB" b="1" i="0" dirty="0"/>
            <a:t> </a:t>
          </a:r>
          <a:r>
            <a:rPr lang="en-GB" b="0" i="0" dirty="0"/>
            <a:t>application to undergo significant changes so that it will scale within a cloud environment.</a:t>
          </a:r>
          <a:endParaRPr lang="en-US" dirty="0"/>
        </a:p>
      </dgm:t>
    </dgm:pt>
    <dgm:pt modelId="{A1F4148F-ECA4-4B04-8C81-4993ACA8C1D2}" type="parTrans" cxnId="{C3177F06-2CA0-4526-9F29-9EB6D4EE41A7}">
      <dgm:prSet/>
      <dgm:spPr/>
      <dgm:t>
        <a:bodyPr/>
        <a:lstStyle/>
        <a:p>
          <a:endParaRPr lang="en-US"/>
        </a:p>
      </dgm:t>
    </dgm:pt>
    <dgm:pt modelId="{E29C4C19-A2C6-4D2C-9624-4CE1A2E9871E}" type="sibTrans" cxnId="{C3177F06-2CA0-4526-9F29-9EB6D4EE41A7}">
      <dgm:prSet/>
      <dgm:spPr/>
      <dgm:t>
        <a:bodyPr/>
        <a:lstStyle/>
        <a:p>
          <a:endParaRPr lang="en-US"/>
        </a:p>
      </dgm:t>
    </dgm:pt>
    <dgm:pt modelId="{FA257FCE-F1B5-434B-8AD2-7D1DE036DC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 err="1">
              <a:highlight>
                <a:srgbClr val="FFFF00"/>
              </a:highlight>
            </a:rPr>
            <a:t>Replatform</a:t>
          </a:r>
          <a:r>
            <a:rPr lang="en-GB" b="1" i="0" dirty="0"/>
            <a:t>.</a:t>
          </a:r>
          <a:r>
            <a:rPr lang="en-GB" b="0" i="0" dirty="0"/>
            <a:t> An application undergoes minor tweaks so it can benefit from cloud architecture. This revision can look like upgrading the application, containerizing the application or changing the operating systems.</a:t>
          </a:r>
          <a:endParaRPr lang="en-US" dirty="0"/>
        </a:p>
      </dgm:t>
    </dgm:pt>
    <dgm:pt modelId="{BA0B8CFC-8E1F-46E1-8473-CEA2D7D385AB}" type="parTrans" cxnId="{D53C3FE7-924A-4163-A863-BC3DB58F73D5}">
      <dgm:prSet/>
      <dgm:spPr/>
      <dgm:t>
        <a:bodyPr/>
        <a:lstStyle/>
        <a:p>
          <a:endParaRPr lang="en-US"/>
        </a:p>
      </dgm:t>
    </dgm:pt>
    <dgm:pt modelId="{CAA694A8-015F-4DF4-8021-E63FFEC765BC}" type="sibTrans" cxnId="{D53C3FE7-924A-4163-A863-BC3DB58F73D5}">
      <dgm:prSet/>
      <dgm:spPr/>
      <dgm:t>
        <a:bodyPr/>
        <a:lstStyle/>
        <a:p>
          <a:endParaRPr lang="en-US"/>
        </a:p>
      </dgm:t>
    </dgm:pt>
    <dgm:pt modelId="{01FE6A56-123E-422E-907C-EDB6D2B871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Rebuild</a:t>
          </a:r>
          <a:r>
            <a:rPr lang="en-GB" b="1" i="0" dirty="0"/>
            <a:t>.</a:t>
          </a:r>
          <a:r>
            <a:rPr lang="en-GB" b="0" i="0" dirty="0"/>
            <a:t> During a rebuild, developers rewrite an application specifically for the cloud. This option is also called a forklift replacement of a whole application, which is usually disruptive.</a:t>
          </a:r>
          <a:endParaRPr lang="en-US" dirty="0"/>
        </a:p>
      </dgm:t>
    </dgm:pt>
    <dgm:pt modelId="{BD7B358E-D9CE-4724-8D80-010C8E3FC49D}" type="parTrans" cxnId="{1A5C8075-65FA-48EB-A8C9-7F11B9F7CB58}">
      <dgm:prSet/>
      <dgm:spPr/>
      <dgm:t>
        <a:bodyPr/>
        <a:lstStyle/>
        <a:p>
          <a:endParaRPr lang="en-US"/>
        </a:p>
      </dgm:t>
    </dgm:pt>
    <dgm:pt modelId="{0B23A021-B869-45AC-A04D-D77161C606C3}" type="sibTrans" cxnId="{1A5C8075-65FA-48EB-A8C9-7F11B9F7CB58}">
      <dgm:prSet/>
      <dgm:spPr/>
      <dgm:t>
        <a:bodyPr/>
        <a:lstStyle/>
        <a:p>
          <a:endParaRPr lang="en-US"/>
        </a:p>
      </dgm:t>
    </dgm:pt>
    <dgm:pt modelId="{25866452-1B3C-43FA-9325-E59D2D2038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>
              <a:highlight>
                <a:srgbClr val="FFFF00"/>
              </a:highlight>
            </a:rPr>
            <a:t>Retire/replace</a:t>
          </a:r>
          <a:r>
            <a:rPr lang="en-GB" b="1" i="0" dirty="0"/>
            <a:t>.</a:t>
          </a:r>
          <a:r>
            <a:rPr lang="en-GB" b="0" i="0" dirty="0"/>
            <a:t> In some instances, it is in an organization's best interest to decommission the application or choose a new one.</a:t>
          </a:r>
          <a:endParaRPr lang="en-US" dirty="0"/>
        </a:p>
      </dgm:t>
    </dgm:pt>
    <dgm:pt modelId="{EA3F9D75-FB24-467F-9D13-7D274E780791}" type="parTrans" cxnId="{CFE48BD9-477F-4FC2-B203-7038E45BC80B}">
      <dgm:prSet/>
      <dgm:spPr/>
      <dgm:t>
        <a:bodyPr/>
        <a:lstStyle/>
        <a:p>
          <a:endParaRPr lang="en-US"/>
        </a:p>
      </dgm:t>
    </dgm:pt>
    <dgm:pt modelId="{43EDA465-4F20-495D-BEA0-51067FB5510B}" type="sibTrans" cxnId="{CFE48BD9-477F-4FC2-B203-7038E45BC80B}">
      <dgm:prSet/>
      <dgm:spPr/>
      <dgm:t>
        <a:bodyPr/>
        <a:lstStyle/>
        <a:p>
          <a:endParaRPr lang="en-US"/>
        </a:p>
      </dgm:t>
    </dgm:pt>
    <dgm:pt modelId="{31507A28-00B5-42B7-875A-9E5695A69453}" type="pres">
      <dgm:prSet presAssocID="{D1C1E756-AE9A-4237-83DB-A611F47AD7B2}" presName="root" presStyleCnt="0">
        <dgm:presLayoutVars>
          <dgm:dir/>
          <dgm:resizeHandles val="exact"/>
        </dgm:presLayoutVars>
      </dgm:prSet>
      <dgm:spPr/>
    </dgm:pt>
    <dgm:pt modelId="{D421B552-360E-4187-A15E-E3550F5D4860}" type="pres">
      <dgm:prSet presAssocID="{77CE5B1C-84D6-4480-87AA-F0ABD078475B}" presName="compNode" presStyleCnt="0"/>
      <dgm:spPr/>
    </dgm:pt>
    <dgm:pt modelId="{6428DF7A-48B2-4A49-8BD5-1F07704C8430}" type="pres">
      <dgm:prSet presAssocID="{77CE5B1C-84D6-4480-87AA-F0ABD078475B}" presName="bgRect" presStyleLbl="bgShp" presStyleIdx="0" presStyleCnt="5"/>
      <dgm:spPr/>
    </dgm:pt>
    <dgm:pt modelId="{80F538F4-D2AB-4FAA-8848-F1925CFCBC33}" type="pres">
      <dgm:prSet presAssocID="{77CE5B1C-84D6-4480-87AA-F0ABD07847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728F09E-468D-4216-803A-935A5025A5C1}" type="pres">
      <dgm:prSet presAssocID="{77CE5B1C-84D6-4480-87AA-F0ABD078475B}" presName="spaceRect" presStyleCnt="0"/>
      <dgm:spPr/>
    </dgm:pt>
    <dgm:pt modelId="{4CB47E0D-AF06-4FF0-9769-81461A207A5C}" type="pres">
      <dgm:prSet presAssocID="{77CE5B1C-84D6-4480-87AA-F0ABD078475B}" presName="parTx" presStyleLbl="revTx" presStyleIdx="0" presStyleCnt="5">
        <dgm:presLayoutVars>
          <dgm:chMax val="0"/>
          <dgm:chPref val="0"/>
        </dgm:presLayoutVars>
      </dgm:prSet>
      <dgm:spPr/>
    </dgm:pt>
    <dgm:pt modelId="{81BFF150-4784-49A6-AAF4-CD144B46BF0B}" type="pres">
      <dgm:prSet presAssocID="{6EF2959B-4ED4-4AF7-BCAF-5E079329F7B5}" presName="sibTrans" presStyleCnt="0"/>
      <dgm:spPr/>
    </dgm:pt>
    <dgm:pt modelId="{B603A701-21A5-4C49-B123-0ED7F1513474}" type="pres">
      <dgm:prSet presAssocID="{CA871456-AED1-4E30-B7DC-32E3DC237268}" presName="compNode" presStyleCnt="0"/>
      <dgm:spPr/>
    </dgm:pt>
    <dgm:pt modelId="{DEC8E228-530D-49E3-B28C-92DB25066355}" type="pres">
      <dgm:prSet presAssocID="{CA871456-AED1-4E30-B7DC-32E3DC237268}" presName="bgRect" presStyleLbl="bgShp" presStyleIdx="1" presStyleCnt="5"/>
      <dgm:spPr/>
    </dgm:pt>
    <dgm:pt modelId="{748FB561-EF6F-49C7-93E7-E939EBCF3117}" type="pres">
      <dgm:prSet presAssocID="{CA871456-AED1-4E30-B7DC-32E3DC2372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B134316-19DD-4C23-9A0D-600199947948}" type="pres">
      <dgm:prSet presAssocID="{CA871456-AED1-4E30-B7DC-32E3DC237268}" presName="spaceRect" presStyleCnt="0"/>
      <dgm:spPr/>
    </dgm:pt>
    <dgm:pt modelId="{51A2D15B-62B4-4747-A80B-C20EE1A62E83}" type="pres">
      <dgm:prSet presAssocID="{CA871456-AED1-4E30-B7DC-32E3DC237268}" presName="parTx" presStyleLbl="revTx" presStyleIdx="1" presStyleCnt="5">
        <dgm:presLayoutVars>
          <dgm:chMax val="0"/>
          <dgm:chPref val="0"/>
        </dgm:presLayoutVars>
      </dgm:prSet>
      <dgm:spPr/>
    </dgm:pt>
    <dgm:pt modelId="{99390E29-C68B-4794-BC96-8D372AB79BAC}" type="pres">
      <dgm:prSet presAssocID="{E29C4C19-A2C6-4D2C-9624-4CE1A2E9871E}" presName="sibTrans" presStyleCnt="0"/>
      <dgm:spPr/>
    </dgm:pt>
    <dgm:pt modelId="{98E1D437-776A-4CF4-BCC3-88F878942BB6}" type="pres">
      <dgm:prSet presAssocID="{FA257FCE-F1B5-434B-8AD2-7D1DE036DCD1}" presName="compNode" presStyleCnt="0"/>
      <dgm:spPr/>
    </dgm:pt>
    <dgm:pt modelId="{1F44C016-E22C-4B85-9F7B-1486D13E8257}" type="pres">
      <dgm:prSet presAssocID="{FA257FCE-F1B5-434B-8AD2-7D1DE036DCD1}" presName="bgRect" presStyleLbl="bgShp" presStyleIdx="2" presStyleCnt="5"/>
      <dgm:spPr/>
    </dgm:pt>
    <dgm:pt modelId="{5D96CE09-96ED-4E77-A590-2491AD255266}" type="pres">
      <dgm:prSet presAssocID="{FA257FCE-F1B5-434B-8AD2-7D1DE036DC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2DC7B56-5356-481E-A8E4-0771DD30F9D8}" type="pres">
      <dgm:prSet presAssocID="{FA257FCE-F1B5-434B-8AD2-7D1DE036DCD1}" presName="spaceRect" presStyleCnt="0"/>
      <dgm:spPr/>
    </dgm:pt>
    <dgm:pt modelId="{989E5332-7594-4D4E-B11C-5A8327C4BD2A}" type="pres">
      <dgm:prSet presAssocID="{FA257FCE-F1B5-434B-8AD2-7D1DE036DCD1}" presName="parTx" presStyleLbl="revTx" presStyleIdx="2" presStyleCnt="5">
        <dgm:presLayoutVars>
          <dgm:chMax val="0"/>
          <dgm:chPref val="0"/>
        </dgm:presLayoutVars>
      </dgm:prSet>
      <dgm:spPr/>
    </dgm:pt>
    <dgm:pt modelId="{ABF78291-1588-4C51-9138-1CB9390C9B94}" type="pres">
      <dgm:prSet presAssocID="{CAA694A8-015F-4DF4-8021-E63FFEC765BC}" presName="sibTrans" presStyleCnt="0"/>
      <dgm:spPr/>
    </dgm:pt>
    <dgm:pt modelId="{61BD1DC3-9F64-4459-8CB2-6C766E7A772F}" type="pres">
      <dgm:prSet presAssocID="{01FE6A56-123E-422E-907C-EDB6D2B8712F}" presName="compNode" presStyleCnt="0"/>
      <dgm:spPr/>
    </dgm:pt>
    <dgm:pt modelId="{2F18AF7F-2B6A-40DF-A53F-D2DD4A49D5B3}" type="pres">
      <dgm:prSet presAssocID="{01FE6A56-123E-422E-907C-EDB6D2B8712F}" presName="bgRect" presStyleLbl="bgShp" presStyleIdx="3" presStyleCnt="5"/>
      <dgm:spPr/>
    </dgm:pt>
    <dgm:pt modelId="{6F6B6BB8-3FC7-4EC5-B585-A8DA0EAA2A46}" type="pres">
      <dgm:prSet presAssocID="{01FE6A56-123E-422E-907C-EDB6D2B871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C1F39009-AFFC-4140-9F4B-07581FC8DD78}" type="pres">
      <dgm:prSet presAssocID="{01FE6A56-123E-422E-907C-EDB6D2B8712F}" presName="spaceRect" presStyleCnt="0"/>
      <dgm:spPr/>
    </dgm:pt>
    <dgm:pt modelId="{C0C9E4FE-4F07-4296-A953-D5BB407CB7B3}" type="pres">
      <dgm:prSet presAssocID="{01FE6A56-123E-422E-907C-EDB6D2B8712F}" presName="parTx" presStyleLbl="revTx" presStyleIdx="3" presStyleCnt="5">
        <dgm:presLayoutVars>
          <dgm:chMax val="0"/>
          <dgm:chPref val="0"/>
        </dgm:presLayoutVars>
      </dgm:prSet>
      <dgm:spPr/>
    </dgm:pt>
    <dgm:pt modelId="{0A9EF750-901A-4A4A-BC68-31439D0F59CC}" type="pres">
      <dgm:prSet presAssocID="{0B23A021-B869-45AC-A04D-D77161C606C3}" presName="sibTrans" presStyleCnt="0"/>
      <dgm:spPr/>
    </dgm:pt>
    <dgm:pt modelId="{CA09E0A4-21DE-4D2D-A925-F3F404028CA9}" type="pres">
      <dgm:prSet presAssocID="{25866452-1B3C-43FA-9325-E59D2D2038B9}" presName="compNode" presStyleCnt="0"/>
      <dgm:spPr/>
    </dgm:pt>
    <dgm:pt modelId="{81BA3798-8904-4EFD-A6B8-28F32E673437}" type="pres">
      <dgm:prSet presAssocID="{25866452-1B3C-43FA-9325-E59D2D2038B9}" presName="bgRect" presStyleLbl="bgShp" presStyleIdx="4" presStyleCnt="5"/>
      <dgm:spPr/>
    </dgm:pt>
    <dgm:pt modelId="{A5D0E355-6668-48AE-A912-C5B86B3DD81B}" type="pres">
      <dgm:prSet presAssocID="{25866452-1B3C-43FA-9325-E59D2D2038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B2939F5-883C-42C5-BEB4-64556D729DD1}" type="pres">
      <dgm:prSet presAssocID="{25866452-1B3C-43FA-9325-E59D2D2038B9}" presName="spaceRect" presStyleCnt="0"/>
      <dgm:spPr/>
    </dgm:pt>
    <dgm:pt modelId="{5DB23F13-60B5-48F2-B847-381767CCBD11}" type="pres">
      <dgm:prSet presAssocID="{25866452-1B3C-43FA-9325-E59D2D2038B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177F06-2CA0-4526-9F29-9EB6D4EE41A7}" srcId="{D1C1E756-AE9A-4237-83DB-A611F47AD7B2}" destId="{CA871456-AED1-4E30-B7DC-32E3DC237268}" srcOrd="1" destOrd="0" parTransId="{A1F4148F-ECA4-4B04-8C81-4993ACA8C1D2}" sibTransId="{E29C4C19-A2C6-4D2C-9624-4CE1A2E9871E}"/>
    <dgm:cxn modelId="{9DC8B725-6CAB-4E63-BA6A-FF0266181AA8}" type="presOf" srcId="{D1C1E756-AE9A-4237-83DB-A611F47AD7B2}" destId="{31507A28-00B5-42B7-875A-9E5695A69453}" srcOrd="0" destOrd="0" presId="urn:microsoft.com/office/officeart/2018/2/layout/IconVerticalSolidList"/>
    <dgm:cxn modelId="{E4AB5D2C-51C9-4EAA-9016-97A12EBF87A9}" type="presOf" srcId="{77CE5B1C-84D6-4480-87AA-F0ABD078475B}" destId="{4CB47E0D-AF06-4FF0-9769-81461A207A5C}" srcOrd="0" destOrd="0" presId="urn:microsoft.com/office/officeart/2018/2/layout/IconVerticalSolidList"/>
    <dgm:cxn modelId="{1A5C8075-65FA-48EB-A8C9-7F11B9F7CB58}" srcId="{D1C1E756-AE9A-4237-83DB-A611F47AD7B2}" destId="{01FE6A56-123E-422E-907C-EDB6D2B8712F}" srcOrd="3" destOrd="0" parTransId="{BD7B358E-D9CE-4724-8D80-010C8E3FC49D}" sibTransId="{0B23A021-B869-45AC-A04D-D77161C606C3}"/>
    <dgm:cxn modelId="{B4C8E8B4-504E-4D0E-84FB-1273271C4018}" type="presOf" srcId="{25866452-1B3C-43FA-9325-E59D2D2038B9}" destId="{5DB23F13-60B5-48F2-B847-381767CCBD11}" srcOrd="0" destOrd="0" presId="urn:microsoft.com/office/officeart/2018/2/layout/IconVerticalSolidList"/>
    <dgm:cxn modelId="{6B0D33C4-E99B-43F6-A165-C31874788963}" type="presOf" srcId="{01FE6A56-123E-422E-907C-EDB6D2B8712F}" destId="{C0C9E4FE-4F07-4296-A953-D5BB407CB7B3}" srcOrd="0" destOrd="0" presId="urn:microsoft.com/office/officeart/2018/2/layout/IconVerticalSolidList"/>
    <dgm:cxn modelId="{CFE48BD9-477F-4FC2-B203-7038E45BC80B}" srcId="{D1C1E756-AE9A-4237-83DB-A611F47AD7B2}" destId="{25866452-1B3C-43FA-9325-E59D2D2038B9}" srcOrd="4" destOrd="0" parTransId="{EA3F9D75-FB24-467F-9D13-7D274E780791}" sibTransId="{43EDA465-4F20-495D-BEA0-51067FB5510B}"/>
    <dgm:cxn modelId="{50164BE0-EC64-4715-B655-BB48B27028BD}" srcId="{D1C1E756-AE9A-4237-83DB-A611F47AD7B2}" destId="{77CE5B1C-84D6-4480-87AA-F0ABD078475B}" srcOrd="0" destOrd="0" parTransId="{C04D9869-C5EB-4D81-A770-4B98C15A4783}" sibTransId="{6EF2959B-4ED4-4AF7-BCAF-5E079329F7B5}"/>
    <dgm:cxn modelId="{BC63C3E0-082B-4268-A10C-4E2D5FE2D54F}" type="presOf" srcId="{FA257FCE-F1B5-434B-8AD2-7D1DE036DCD1}" destId="{989E5332-7594-4D4E-B11C-5A8327C4BD2A}" srcOrd="0" destOrd="0" presId="urn:microsoft.com/office/officeart/2018/2/layout/IconVerticalSolidList"/>
    <dgm:cxn modelId="{D53C3FE7-924A-4163-A863-BC3DB58F73D5}" srcId="{D1C1E756-AE9A-4237-83DB-A611F47AD7B2}" destId="{FA257FCE-F1B5-434B-8AD2-7D1DE036DCD1}" srcOrd="2" destOrd="0" parTransId="{BA0B8CFC-8E1F-46E1-8473-CEA2D7D385AB}" sibTransId="{CAA694A8-015F-4DF4-8021-E63FFEC765BC}"/>
    <dgm:cxn modelId="{A8F8E9F4-038F-461E-8AC7-0E56C3631285}" type="presOf" srcId="{CA871456-AED1-4E30-B7DC-32E3DC237268}" destId="{51A2D15B-62B4-4747-A80B-C20EE1A62E83}" srcOrd="0" destOrd="0" presId="urn:microsoft.com/office/officeart/2018/2/layout/IconVerticalSolidList"/>
    <dgm:cxn modelId="{37B73F05-8D62-4BBA-8F19-CB7309F04005}" type="presParOf" srcId="{31507A28-00B5-42B7-875A-9E5695A69453}" destId="{D421B552-360E-4187-A15E-E3550F5D4860}" srcOrd="0" destOrd="0" presId="urn:microsoft.com/office/officeart/2018/2/layout/IconVerticalSolidList"/>
    <dgm:cxn modelId="{C46D1834-F995-4EF8-BA11-27B3308E9685}" type="presParOf" srcId="{D421B552-360E-4187-A15E-E3550F5D4860}" destId="{6428DF7A-48B2-4A49-8BD5-1F07704C8430}" srcOrd="0" destOrd="0" presId="urn:microsoft.com/office/officeart/2018/2/layout/IconVerticalSolidList"/>
    <dgm:cxn modelId="{012FC7D0-5FB1-4452-8CE0-9B1C3553ECB0}" type="presParOf" srcId="{D421B552-360E-4187-A15E-E3550F5D4860}" destId="{80F538F4-D2AB-4FAA-8848-F1925CFCBC33}" srcOrd="1" destOrd="0" presId="urn:microsoft.com/office/officeart/2018/2/layout/IconVerticalSolidList"/>
    <dgm:cxn modelId="{494CE320-0557-4501-ADB4-99289F2F50EB}" type="presParOf" srcId="{D421B552-360E-4187-A15E-E3550F5D4860}" destId="{E728F09E-468D-4216-803A-935A5025A5C1}" srcOrd="2" destOrd="0" presId="urn:microsoft.com/office/officeart/2018/2/layout/IconVerticalSolidList"/>
    <dgm:cxn modelId="{74F5CB9D-B90A-4658-BC03-3E4B73FD543B}" type="presParOf" srcId="{D421B552-360E-4187-A15E-E3550F5D4860}" destId="{4CB47E0D-AF06-4FF0-9769-81461A207A5C}" srcOrd="3" destOrd="0" presId="urn:microsoft.com/office/officeart/2018/2/layout/IconVerticalSolidList"/>
    <dgm:cxn modelId="{11D70B59-541C-4691-AC54-2012391A2120}" type="presParOf" srcId="{31507A28-00B5-42B7-875A-9E5695A69453}" destId="{81BFF150-4784-49A6-AAF4-CD144B46BF0B}" srcOrd="1" destOrd="0" presId="urn:microsoft.com/office/officeart/2018/2/layout/IconVerticalSolidList"/>
    <dgm:cxn modelId="{E6D753AA-0A24-4CD8-A3D4-716E32A23924}" type="presParOf" srcId="{31507A28-00B5-42B7-875A-9E5695A69453}" destId="{B603A701-21A5-4C49-B123-0ED7F1513474}" srcOrd="2" destOrd="0" presId="urn:microsoft.com/office/officeart/2018/2/layout/IconVerticalSolidList"/>
    <dgm:cxn modelId="{7E9C6CF7-E9C2-4A42-B0BF-63E1D4C16CC5}" type="presParOf" srcId="{B603A701-21A5-4C49-B123-0ED7F1513474}" destId="{DEC8E228-530D-49E3-B28C-92DB25066355}" srcOrd="0" destOrd="0" presId="urn:microsoft.com/office/officeart/2018/2/layout/IconVerticalSolidList"/>
    <dgm:cxn modelId="{56382721-6874-43C8-BA3A-AF7736B3BD7C}" type="presParOf" srcId="{B603A701-21A5-4C49-B123-0ED7F1513474}" destId="{748FB561-EF6F-49C7-93E7-E939EBCF3117}" srcOrd="1" destOrd="0" presId="urn:microsoft.com/office/officeart/2018/2/layout/IconVerticalSolidList"/>
    <dgm:cxn modelId="{FEFC1DD7-CDF1-4C4A-86B7-BF5BAB6E9498}" type="presParOf" srcId="{B603A701-21A5-4C49-B123-0ED7F1513474}" destId="{0B134316-19DD-4C23-9A0D-600199947948}" srcOrd="2" destOrd="0" presId="urn:microsoft.com/office/officeart/2018/2/layout/IconVerticalSolidList"/>
    <dgm:cxn modelId="{E0A8CC4A-5007-40F4-B573-D51CA680233E}" type="presParOf" srcId="{B603A701-21A5-4C49-B123-0ED7F1513474}" destId="{51A2D15B-62B4-4747-A80B-C20EE1A62E83}" srcOrd="3" destOrd="0" presId="urn:microsoft.com/office/officeart/2018/2/layout/IconVerticalSolidList"/>
    <dgm:cxn modelId="{E6B6EC2C-87CA-4406-A847-0901A622970A}" type="presParOf" srcId="{31507A28-00B5-42B7-875A-9E5695A69453}" destId="{99390E29-C68B-4794-BC96-8D372AB79BAC}" srcOrd="3" destOrd="0" presId="urn:microsoft.com/office/officeart/2018/2/layout/IconVerticalSolidList"/>
    <dgm:cxn modelId="{B151598F-592B-4EDC-9922-F70B7B4AB9CE}" type="presParOf" srcId="{31507A28-00B5-42B7-875A-9E5695A69453}" destId="{98E1D437-776A-4CF4-BCC3-88F878942BB6}" srcOrd="4" destOrd="0" presId="urn:microsoft.com/office/officeart/2018/2/layout/IconVerticalSolidList"/>
    <dgm:cxn modelId="{EBA3E385-EAE5-4B05-83CA-533DF8E9BFD7}" type="presParOf" srcId="{98E1D437-776A-4CF4-BCC3-88F878942BB6}" destId="{1F44C016-E22C-4B85-9F7B-1486D13E8257}" srcOrd="0" destOrd="0" presId="urn:microsoft.com/office/officeart/2018/2/layout/IconVerticalSolidList"/>
    <dgm:cxn modelId="{527C0865-6850-428E-A02F-61519F95F40B}" type="presParOf" srcId="{98E1D437-776A-4CF4-BCC3-88F878942BB6}" destId="{5D96CE09-96ED-4E77-A590-2491AD255266}" srcOrd="1" destOrd="0" presId="urn:microsoft.com/office/officeart/2018/2/layout/IconVerticalSolidList"/>
    <dgm:cxn modelId="{7AD25C1C-0D3F-4F46-876E-B9EE7CEAD567}" type="presParOf" srcId="{98E1D437-776A-4CF4-BCC3-88F878942BB6}" destId="{62DC7B56-5356-481E-A8E4-0771DD30F9D8}" srcOrd="2" destOrd="0" presId="urn:microsoft.com/office/officeart/2018/2/layout/IconVerticalSolidList"/>
    <dgm:cxn modelId="{4094285C-2DE4-405F-9CBB-FAEF91B02C94}" type="presParOf" srcId="{98E1D437-776A-4CF4-BCC3-88F878942BB6}" destId="{989E5332-7594-4D4E-B11C-5A8327C4BD2A}" srcOrd="3" destOrd="0" presId="urn:microsoft.com/office/officeart/2018/2/layout/IconVerticalSolidList"/>
    <dgm:cxn modelId="{FD0B2778-EA8A-4A11-B670-DFA263AA5EED}" type="presParOf" srcId="{31507A28-00B5-42B7-875A-9E5695A69453}" destId="{ABF78291-1588-4C51-9138-1CB9390C9B94}" srcOrd="5" destOrd="0" presId="urn:microsoft.com/office/officeart/2018/2/layout/IconVerticalSolidList"/>
    <dgm:cxn modelId="{71C28006-7389-4A4A-9CF7-ABF3CEFFF0ED}" type="presParOf" srcId="{31507A28-00B5-42B7-875A-9E5695A69453}" destId="{61BD1DC3-9F64-4459-8CB2-6C766E7A772F}" srcOrd="6" destOrd="0" presId="urn:microsoft.com/office/officeart/2018/2/layout/IconVerticalSolidList"/>
    <dgm:cxn modelId="{37D62705-A923-4DB0-9A79-F8F501EC746D}" type="presParOf" srcId="{61BD1DC3-9F64-4459-8CB2-6C766E7A772F}" destId="{2F18AF7F-2B6A-40DF-A53F-D2DD4A49D5B3}" srcOrd="0" destOrd="0" presId="urn:microsoft.com/office/officeart/2018/2/layout/IconVerticalSolidList"/>
    <dgm:cxn modelId="{3C4ABD9B-97C8-494F-991B-D40743BFE28F}" type="presParOf" srcId="{61BD1DC3-9F64-4459-8CB2-6C766E7A772F}" destId="{6F6B6BB8-3FC7-4EC5-B585-A8DA0EAA2A46}" srcOrd="1" destOrd="0" presId="urn:microsoft.com/office/officeart/2018/2/layout/IconVerticalSolidList"/>
    <dgm:cxn modelId="{6B854274-FFB4-459C-BBFC-60063C000EB2}" type="presParOf" srcId="{61BD1DC3-9F64-4459-8CB2-6C766E7A772F}" destId="{C1F39009-AFFC-4140-9F4B-07581FC8DD78}" srcOrd="2" destOrd="0" presId="urn:microsoft.com/office/officeart/2018/2/layout/IconVerticalSolidList"/>
    <dgm:cxn modelId="{3622219D-5B6E-4F55-BF02-DA6DCEACD5EA}" type="presParOf" srcId="{61BD1DC3-9F64-4459-8CB2-6C766E7A772F}" destId="{C0C9E4FE-4F07-4296-A953-D5BB407CB7B3}" srcOrd="3" destOrd="0" presId="urn:microsoft.com/office/officeart/2018/2/layout/IconVerticalSolidList"/>
    <dgm:cxn modelId="{F112FA10-7816-45F7-B117-71DD9B794C69}" type="presParOf" srcId="{31507A28-00B5-42B7-875A-9E5695A69453}" destId="{0A9EF750-901A-4A4A-BC68-31439D0F59CC}" srcOrd="7" destOrd="0" presId="urn:microsoft.com/office/officeart/2018/2/layout/IconVerticalSolidList"/>
    <dgm:cxn modelId="{A8F62F1D-5956-4A69-A213-435F5F392334}" type="presParOf" srcId="{31507A28-00B5-42B7-875A-9E5695A69453}" destId="{CA09E0A4-21DE-4D2D-A925-F3F404028CA9}" srcOrd="8" destOrd="0" presId="urn:microsoft.com/office/officeart/2018/2/layout/IconVerticalSolidList"/>
    <dgm:cxn modelId="{8C37F5CC-5D37-425E-AA4E-2C2F63E58525}" type="presParOf" srcId="{CA09E0A4-21DE-4D2D-A925-F3F404028CA9}" destId="{81BA3798-8904-4EFD-A6B8-28F32E673437}" srcOrd="0" destOrd="0" presId="urn:microsoft.com/office/officeart/2018/2/layout/IconVerticalSolidList"/>
    <dgm:cxn modelId="{7E846004-730A-404D-89FC-C88BF4035CC0}" type="presParOf" srcId="{CA09E0A4-21DE-4D2D-A925-F3F404028CA9}" destId="{A5D0E355-6668-48AE-A912-C5B86B3DD81B}" srcOrd="1" destOrd="0" presId="urn:microsoft.com/office/officeart/2018/2/layout/IconVerticalSolidList"/>
    <dgm:cxn modelId="{405041B4-CA30-4D50-B2A2-974E62C2110F}" type="presParOf" srcId="{CA09E0A4-21DE-4D2D-A925-F3F404028CA9}" destId="{4B2939F5-883C-42C5-BEB4-64556D729DD1}" srcOrd="2" destOrd="0" presId="urn:microsoft.com/office/officeart/2018/2/layout/IconVerticalSolidList"/>
    <dgm:cxn modelId="{3E23C5F0-8123-45DD-819A-6F6253D49759}" type="presParOf" srcId="{CA09E0A4-21DE-4D2D-A925-F3F404028CA9}" destId="{5DB23F13-60B5-48F2-B847-381767CCB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DF7A-48B2-4A49-8BD5-1F07704C843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538F4-D2AB-4FAA-8848-F1925CFCBC3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47E0D-AF06-4FF0-9769-81461A207A5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Rehost</a:t>
          </a:r>
          <a:r>
            <a:rPr lang="en-GB" sz="1700" b="1" i="0" kern="1200" dirty="0"/>
            <a:t>. </a:t>
          </a:r>
          <a:r>
            <a:rPr lang="en-GB" sz="1700" b="0" i="0" kern="1200" dirty="0"/>
            <a:t>Rehosting, or lift-and-shift, refers to the strategy in which an organization moves the application without making any changes. The long-term costs of this can be higher than other options.</a:t>
          </a:r>
          <a:endParaRPr lang="en-US" sz="1700" kern="1200" dirty="0"/>
        </a:p>
      </dsp:txBody>
      <dsp:txXfrm>
        <a:off x="836323" y="3399"/>
        <a:ext cx="9679276" cy="724089"/>
      </dsp:txXfrm>
    </dsp:sp>
    <dsp:sp modelId="{DEC8E228-530D-49E3-B28C-92DB2506635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FB561-EF6F-49C7-93E7-E939EBCF311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2D15B-62B4-4747-A80B-C20EE1A62E8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Refactor</a:t>
          </a:r>
          <a:r>
            <a:rPr lang="en-GB" sz="1700" b="1" i="0" kern="1200" dirty="0"/>
            <a:t>.</a:t>
          </a:r>
          <a:r>
            <a:rPr lang="en-GB" sz="1700" b="0" i="0" kern="1200" dirty="0"/>
            <a:t> Also known as rearchitect, this strategy calls for an</a:t>
          </a:r>
          <a:r>
            <a:rPr lang="en-GB" sz="1700" b="1" i="0" kern="1200" dirty="0"/>
            <a:t> </a:t>
          </a:r>
          <a:r>
            <a:rPr lang="en-GB" sz="1700" b="0" i="0" kern="1200" dirty="0"/>
            <a:t>application to undergo significant changes so that it will scale within a cloud environment.</a:t>
          </a:r>
          <a:endParaRPr lang="en-US" sz="1700" kern="1200" dirty="0"/>
        </a:p>
      </dsp:txBody>
      <dsp:txXfrm>
        <a:off x="836323" y="908511"/>
        <a:ext cx="9679276" cy="724089"/>
      </dsp:txXfrm>
    </dsp:sp>
    <dsp:sp modelId="{1F44C016-E22C-4B85-9F7B-1486D13E825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6CE09-96ED-4E77-A590-2491AD25526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5332-7594-4D4E-B11C-5A8327C4BD2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 err="1">
              <a:highlight>
                <a:srgbClr val="FFFF00"/>
              </a:highlight>
            </a:rPr>
            <a:t>Replatform</a:t>
          </a:r>
          <a:r>
            <a:rPr lang="en-GB" sz="1700" b="1" i="0" kern="1200" dirty="0"/>
            <a:t>.</a:t>
          </a:r>
          <a:r>
            <a:rPr lang="en-GB" sz="1700" b="0" i="0" kern="1200" dirty="0"/>
            <a:t> An application undergoes minor tweaks so it can benefit from cloud architecture. This revision can look like upgrading the application, containerizing the application or changing the operating systems.</a:t>
          </a:r>
          <a:endParaRPr lang="en-US" sz="1700" kern="1200" dirty="0"/>
        </a:p>
      </dsp:txBody>
      <dsp:txXfrm>
        <a:off x="836323" y="1813624"/>
        <a:ext cx="9679276" cy="724089"/>
      </dsp:txXfrm>
    </dsp:sp>
    <dsp:sp modelId="{2F18AF7F-2B6A-40DF-A53F-D2DD4A49D5B3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B6BB8-3FC7-4EC5-B585-A8DA0EAA2A4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E4FE-4F07-4296-A953-D5BB407CB7B3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Rebuild</a:t>
          </a:r>
          <a:r>
            <a:rPr lang="en-GB" sz="1700" b="1" i="0" kern="1200" dirty="0"/>
            <a:t>.</a:t>
          </a:r>
          <a:r>
            <a:rPr lang="en-GB" sz="1700" b="0" i="0" kern="1200" dirty="0"/>
            <a:t> During a rebuild, developers rewrite an application specifically for the cloud. This option is also called a forklift replacement of a whole application, which is usually disruptive.</a:t>
          </a:r>
          <a:endParaRPr lang="en-US" sz="1700" kern="1200" dirty="0"/>
        </a:p>
      </dsp:txBody>
      <dsp:txXfrm>
        <a:off x="836323" y="2718736"/>
        <a:ext cx="9679276" cy="724089"/>
      </dsp:txXfrm>
    </dsp:sp>
    <dsp:sp modelId="{81BA3798-8904-4EFD-A6B8-28F32E67343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0E355-6668-48AE-A912-C5B86B3DD81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23F13-60B5-48F2-B847-381767CCBD1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 dirty="0">
              <a:highlight>
                <a:srgbClr val="FFFF00"/>
              </a:highlight>
            </a:rPr>
            <a:t>Retire/replace</a:t>
          </a:r>
          <a:r>
            <a:rPr lang="en-GB" sz="1700" b="1" i="0" kern="1200" dirty="0"/>
            <a:t>.</a:t>
          </a:r>
          <a:r>
            <a:rPr lang="en-GB" sz="1700" b="0" i="0" kern="1200" dirty="0"/>
            <a:t> In some instances, it is in an organization's best interest to decommission the application or choose a new one.</a:t>
          </a:r>
          <a:endParaRPr lang="en-US" sz="17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5AEF-AFE2-9844-BE09-4AD46C44B05C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2F03-4DEC-274A-A20C-805CBFAD64F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989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62F03-4DEC-274A-A20C-805CBFAD64F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00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4EC7B-1BB9-ABC8-C9FE-AAD6941E4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GB" b="0" i="0" dirty="0">
                <a:effectLst/>
                <a:latin typeface="AmazonEmberBold"/>
              </a:rPr>
              <a:t>AWS Application Discovery Service</a:t>
            </a:r>
            <a:br>
              <a:rPr lang="en-GB" b="0" i="0" dirty="0">
                <a:effectLst/>
                <a:latin typeface="AmazonEmber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3DE6B-B8D9-2AC1-B2EA-FBEDF2525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Discover on-premises server inventory and </a:t>
            </a:r>
            <a:r>
              <a:rPr lang="en-GB" b="0" i="0" dirty="0" err="1">
                <a:effectLst/>
                <a:latin typeface="AmazonEmber"/>
              </a:rPr>
              <a:t>behavior</a:t>
            </a:r>
            <a:r>
              <a:rPr lang="en-GB" b="0" i="0" dirty="0">
                <a:effectLst/>
                <a:latin typeface="AmazonEmber"/>
              </a:rPr>
              <a:t> to plan cloud migrations</a:t>
            </a:r>
            <a:endParaRPr lang="en-GB" b="0" i="0">
              <a:effectLst/>
              <a:latin typeface="AmazonEmber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1855F2E-64A6-9EBF-5119-175BAD613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3" r="16228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6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DE714-E352-CE75-3F17-9689FDD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134395"/>
            <a:ext cx="3571810" cy="1078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ADS 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Agentless vs Agent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WS Application Discovery Service">
            <a:extLst>
              <a:ext uri="{FF2B5EF4-FFF2-40B4-BE49-F238E27FC236}">
                <a16:creationId xmlns:a16="http://schemas.microsoft.com/office/drawing/2014/main" id="{6B2F9B09-453D-2737-57FB-81DE592D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7443" y="640080"/>
            <a:ext cx="7208322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6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22CE-F588-63B3-9986-9FBAAFB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At what stage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ADS used?</a:t>
            </a:r>
          </a:p>
        </p:txBody>
      </p:sp>
      <p:pic>
        <p:nvPicPr>
          <p:cNvPr id="5122" name="Picture 2" descr="AWS Application Discovery Service use cases">
            <a:extLst>
              <a:ext uri="{FF2B5EF4-FFF2-40B4-BE49-F238E27FC236}">
                <a16:creationId xmlns:a16="http://schemas.microsoft.com/office/drawing/2014/main" id="{2B037EF4-9B8E-EB6B-3EFE-11744812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222" y="1675227"/>
            <a:ext cx="1071755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3D9D7-B1DC-D71C-D7BF-36FFE638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Application Discovery Service</a:t>
            </a:r>
          </a:p>
        </p:txBody>
      </p:sp>
      <p:pic>
        <p:nvPicPr>
          <p:cNvPr id="1026" name="Picture 2" descr="Diagram shows how AWS Application Discovery Service collects on-premises data about servers, APIs, and utilization data. ">
            <a:extLst>
              <a:ext uri="{FF2B5EF4-FFF2-40B4-BE49-F238E27FC236}">
                <a16:creationId xmlns:a16="http://schemas.microsoft.com/office/drawing/2014/main" id="{181A74AD-38F9-8169-C603-F1613F4F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9683" y="1966293"/>
            <a:ext cx="9132632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4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3670B-32E9-C10A-8A80-A1BB3155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pPr algn="ctr"/>
            <a:r>
              <a:rPr lang="en-US" sz="2800" kern="1200" dirty="0">
                <a:latin typeface="+mj-lt"/>
                <a:ea typeface="+mj-ea"/>
                <a:cs typeface="+mj-cs"/>
              </a:rPr>
              <a:t>AWS Application Discovery Service </a:t>
            </a:r>
            <a:br>
              <a:rPr lang="en-US" sz="2800" dirty="0"/>
            </a:br>
            <a:r>
              <a:rPr lang="en-US" sz="2800" kern="1200" dirty="0">
                <a:latin typeface="+mj-lt"/>
                <a:ea typeface="+mj-ea"/>
                <a:cs typeface="+mj-cs"/>
              </a:rPr>
              <a:t>Use cases</a:t>
            </a:r>
            <a:endParaRPr lang="en-CH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83EFA-6E68-EAD8-5A46-FA1A1B30FC6E}"/>
              </a:ext>
            </a:extLst>
          </p:cNvPr>
          <p:cNvSpPr txBox="1"/>
          <p:nvPr/>
        </p:nvSpPr>
        <p:spPr>
          <a:xfrm>
            <a:off x="4804128" y="1940439"/>
            <a:ext cx="24644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Discover on-premises server and database inventory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Conduct inventory discovery to help accelerate migration by gathering server and database configuration information, operating system version history, and key resource allocation details.</a:t>
            </a:r>
          </a:p>
          <a:p>
            <a:pPr defTabSz="493776">
              <a:spcAft>
                <a:spcPts val="600"/>
              </a:spcAft>
            </a:pPr>
            <a:b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CH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B65E-BC25-1DDC-A5A9-57C546CE93C6}"/>
              </a:ext>
            </a:extLst>
          </p:cNvPr>
          <p:cNvSpPr txBox="1"/>
          <p:nvPr/>
        </p:nvSpPr>
        <p:spPr>
          <a:xfrm>
            <a:off x="7420608" y="1940439"/>
            <a:ext cx="234896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Map network communication patterns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Examine the connections between applications and servers to uncover unknown servers, better understand dependencies, and establish move groups.</a:t>
            </a:r>
          </a:p>
          <a:p>
            <a:pPr defTabSz="493776">
              <a:spcAft>
                <a:spcPts val="600"/>
              </a:spcAft>
            </a:pPr>
            <a:br>
              <a: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CH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DAC1F-BF81-231A-40E0-1E7C2920A5C0}"/>
              </a:ext>
            </a:extLst>
          </p:cNvPr>
          <p:cNvSpPr txBox="1"/>
          <p:nvPr/>
        </p:nvSpPr>
        <p:spPr>
          <a:xfrm>
            <a:off x="9935082" y="1940439"/>
            <a:ext cx="213763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GB" sz="1600" b="1" kern="1200" dirty="0">
                <a:solidFill>
                  <a:srgbClr val="232F3E"/>
                </a:solidFill>
                <a:highlight>
                  <a:srgbClr val="FFFF00"/>
                </a:highlight>
                <a:latin typeface="AmazonEmberBold"/>
                <a:ea typeface="+mn-ea"/>
                <a:cs typeface="+mn-cs"/>
              </a:rPr>
              <a:t>Mobilize for migration</a:t>
            </a:r>
          </a:p>
          <a:p>
            <a:pPr defTabSz="493776">
              <a:spcAft>
                <a:spcPts val="600"/>
              </a:spcAft>
            </a:pPr>
            <a:r>
              <a:rPr lang="en-GB" sz="16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Gather utilization data to generate rightsized Amazon Elastic Compute Cloud (EC2) instances and plan for migration in Migration Hub or in AWS Database Migration Service.</a:t>
            </a:r>
            <a:endParaRPr lang="en-GB" sz="1600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186623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44B9-6C3F-3FAB-C115-813099AE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CH" sz="4600"/>
              <a:t>What is Application Migration?</a:t>
            </a:r>
          </a:p>
        </p:txBody>
      </p:sp>
      <p:sp>
        <p:nvSpPr>
          <p:cNvPr id="207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90B4-EFB2-EFB2-8978-F2AD313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Application migration is the process of moving an application program from one environment to another</a:t>
            </a:r>
            <a:endParaRPr lang="en-CH" sz="2200" dirty="0"/>
          </a:p>
        </p:txBody>
      </p:sp>
      <p:pic>
        <p:nvPicPr>
          <p:cNvPr id="2052" name="Picture 2" descr="What is Application Migration? | Mezmo">
            <a:extLst>
              <a:ext uri="{FF2B5EF4-FFF2-40B4-BE49-F238E27FC236}">
                <a16:creationId xmlns:a16="http://schemas.microsoft.com/office/drawing/2014/main" id="{9DA13E25-61A7-8925-8070-68676639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467-D436-98AB-E492-479560F1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CH" dirty="0"/>
              <a:t>Application Migration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B24ED-879A-7FA1-B2F3-202DAB6E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59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60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7A88A-31ED-D1DF-1D7B-66B375DB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Lift and Shift (Rehost) vs Reachitect (Refactor)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DB9D-0FB0-D75B-3E5E-52631454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7799"/>
            <a:ext cx="7772400" cy="52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032C4-9AC9-DE32-48B5-1A84A9D3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+mn-lt"/>
              </a:rPr>
              <a:t>AWS ADS </a:t>
            </a:r>
            <a:r>
              <a:rPr lang="en-GB" i="0">
                <a:solidFill>
                  <a:srgbClr val="FFFFFF"/>
                </a:solidFill>
                <a:effectLst/>
                <a:latin typeface="+mn-lt"/>
              </a:rPr>
              <a:t>Agentless</a:t>
            </a:r>
            <a:endParaRPr lang="en-CH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ACA2A7E-0F0E-4BDE-640D-5736B24C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agentless model enables an organization to gather data about its infrastructure without having to install the AWS Application Discovery agent onto its host servers or virtual machines (VMs). </a:t>
            </a:r>
          </a:p>
          <a:p>
            <a:r>
              <a:rPr lang="en-GB" sz="2400" dirty="0"/>
              <a:t>The agentless model, which Amazon recommends for enterprises that use VMware vCenter Server, can also collect data regardless of the server operating system in use. </a:t>
            </a:r>
          </a:p>
          <a:p>
            <a:r>
              <a:rPr lang="en-GB" sz="2400" dirty="0"/>
              <a:t>Agentless discovery collects configuration data, such as IP addresses, CPU allocation and network throughput, but is limited to 10 GB of data per day. </a:t>
            </a:r>
          </a:p>
          <a:p>
            <a:r>
              <a:rPr lang="en-GB" sz="2400" dirty="0"/>
              <a:t>To use agentless discovery, an IT professional must deploy and configure the AWS Agentless Discovery Connector virtual appliance.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30352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475C1-9738-1B34-1FCF-004A5819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4600">
                <a:latin typeface="+mn-lt"/>
              </a:rPr>
              <a:t>W</a:t>
            </a:r>
            <a:r>
              <a:rPr lang="en-CH" sz="4600">
                <a:latin typeface="+mn-lt"/>
              </a:rPr>
              <a:t>hat is </a:t>
            </a:r>
            <a:r>
              <a:rPr lang="en-GB" sz="4600" i="0">
                <a:effectLst/>
                <a:latin typeface="+mn-lt"/>
              </a:rPr>
              <a:t>VMware vCenter Server (formerly VMware VirtualCenter)</a:t>
            </a:r>
            <a:endParaRPr lang="en-CH" sz="4600">
              <a:latin typeface="+mn-lt"/>
            </a:endParaRPr>
          </a:p>
        </p:txBody>
      </p:sp>
      <p:sp>
        <p:nvSpPr>
          <p:cNvPr id="615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FAA1-8EFD-7036-332F-FA69E9D1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432891" cy="4188122"/>
          </a:xfrm>
        </p:spPr>
        <p:txBody>
          <a:bodyPr anchor="t">
            <a:normAutofit/>
          </a:bodyPr>
          <a:lstStyle/>
          <a:p>
            <a:r>
              <a:rPr lang="en-GB" sz="2200" dirty="0"/>
              <a:t>VMware vCenter Server is the centralized monitoring and resource management software for VMware vSphere virtual infrastructure.</a:t>
            </a:r>
          </a:p>
          <a:p>
            <a:r>
              <a:rPr lang="en-GB" sz="2200" b="0" i="0" dirty="0">
                <a:effectLst/>
                <a:latin typeface="Arial" panose="020B0604020202020204" pitchFamily="34" charset="0"/>
              </a:rPr>
              <a:t>VMware vCenter Server performs a number of tasks, including resource provisioning and allocation, performance monitoring, workflow automation and user privilege management</a:t>
            </a:r>
          </a:p>
          <a:p>
            <a:endParaRPr lang="en-GB" sz="2200" dirty="0"/>
          </a:p>
          <a:p>
            <a:endParaRPr lang="en-CH" sz="2200" dirty="0"/>
          </a:p>
        </p:txBody>
      </p:sp>
      <p:pic>
        <p:nvPicPr>
          <p:cNvPr id="6148" name="Picture 4" descr="vCenter Server Appliance">
            <a:extLst>
              <a:ext uri="{FF2B5EF4-FFF2-40B4-BE49-F238E27FC236}">
                <a16:creationId xmlns:a16="http://schemas.microsoft.com/office/drawing/2014/main" id="{B9A03ABD-64A8-A741-7494-82DA750A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66" y="2389616"/>
            <a:ext cx="5573680" cy="27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5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9BBB3-8256-92F8-B083-8350779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CH" sz="5400" dirty="0">
                <a:latin typeface="+mn-lt"/>
              </a:rPr>
              <a:t>AWS ADS </a:t>
            </a:r>
            <a:r>
              <a:rPr lang="en-GB" sz="5400" dirty="0">
                <a:latin typeface="+mn-lt"/>
              </a:rPr>
              <a:t>A</a:t>
            </a:r>
            <a:r>
              <a:rPr lang="en-GB" sz="5400" i="0" dirty="0">
                <a:effectLst/>
                <a:latin typeface="+mn-lt"/>
              </a:rPr>
              <a:t>gent-based models</a:t>
            </a:r>
            <a:endParaRPr lang="en-CH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2F9E8-ADF1-730E-A8CF-FAA50B86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290"/>
            <a:ext cx="10515600" cy="4928617"/>
          </a:xfrm>
        </p:spPr>
        <p:txBody>
          <a:bodyPr>
            <a:noAutofit/>
          </a:bodyPr>
          <a:lstStyle/>
          <a:p>
            <a:r>
              <a:rPr lang="en-GB" sz="1600" dirty="0">
                <a:effectLst/>
                <a:highlight>
                  <a:srgbClr val="FFFF00"/>
                </a:highlight>
              </a:rPr>
              <a:t>Agent-based </a:t>
            </a:r>
            <a:r>
              <a:rPr lang="en-GB" sz="1600" dirty="0">
                <a:effectLst/>
              </a:rPr>
              <a:t>discovery </a:t>
            </a:r>
            <a:r>
              <a:rPr lang="en-GB" sz="1600" dirty="0">
                <a:effectLst/>
                <a:highlight>
                  <a:srgbClr val="FFFF00"/>
                </a:highlight>
              </a:rPr>
              <a:t>requires a user to install the AWS Application Discovery agent </a:t>
            </a:r>
            <a:r>
              <a:rPr lang="en-GB" sz="1600" dirty="0">
                <a:effectLst/>
              </a:rPr>
              <a:t>onto its host servers or VMs, but collects a higher level of data, such as data related to network connections, compared to the agentless models. </a:t>
            </a:r>
          </a:p>
          <a:p>
            <a:r>
              <a:rPr lang="en-GB" sz="1600" dirty="0">
                <a:effectLst/>
              </a:rPr>
              <a:t>Amazon encrypts the data that its agents collect an Application Discovery Service data store. </a:t>
            </a:r>
          </a:p>
          <a:p>
            <a:r>
              <a:rPr lang="en-GB" sz="1600" dirty="0">
                <a:effectLst/>
              </a:rPr>
              <a:t>Agent-based discovery limits a user to 1,000 active hosts, 10,000 inactive hosts, 10 GB of data per day and 90 days of data storage.</a:t>
            </a:r>
          </a:p>
          <a:p>
            <a:r>
              <a:rPr lang="en-GB" sz="1600" dirty="0">
                <a:effectLst/>
              </a:rPr>
              <a:t>Agent-based discovery is compatible with the following operating systems:</a:t>
            </a:r>
          </a:p>
          <a:p>
            <a:pPr lvl="1"/>
            <a:r>
              <a:rPr lang="en-GB" sz="1600" dirty="0">
                <a:effectLst/>
              </a:rPr>
              <a:t>Amazon Linux 2012.03 or newer;</a:t>
            </a:r>
          </a:p>
          <a:p>
            <a:pPr lvl="1"/>
            <a:r>
              <a:rPr lang="en-GB" sz="1600" dirty="0">
                <a:effectLst/>
              </a:rPr>
              <a:t>Ubuntu 12.04 or newer;</a:t>
            </a:r>
          </a:p>
          <a:p>
            <a:pPr lvl="1"/>
            <a:r>
              <a:rPr lang="en-GB" sz="1600" dirty="0">
                <a:effectLst/>
              </a:rPr>
              <a:t>RHEL 5.11 or newer;</a:t>
            </a:r>
          </a:p>
          <a:p>
            <a:pPr lvl="1"/>
            <a:r>
              <a:rPr lang="en-GB" sz="1600" dirty="0">
                <a:effectLst/>
              </a:rPr>
              <a:t>CentOS 5.11 or newer;</a:t>
            </a:r>
          </a:p>
          <a:p>
            <a:pPr lvl="1"/>
            <a:r>
              <a:rPr lang="en-GB" sz="1600" dirty="0">
                <a:effectLst/>
              </a:rPr>
              <a:t>SUSE 11 with service pack 4 or newer;</a:t>
            </a:r>
          </a:p>
          <a:p>
            <a:pPr lvl="1"/>
            <a:r>
              <a:rPr lang="en-GB" sz="1600" dirty="0">
                <a:effectLst/>
              </a:rPr>
              <a:t>Windows Server 2003 R2;</a:t>
            </a:r>
          </a:p>
          <a:p>
            <a:pPr lvl="1"/>
            <a:r>
              <a:rPr lang="en-GB" sz="1600" dirty="0">
                <a:effectLst/>
              </a:rPr>
              <a:t>Windows Server 2008 R1 SP2 or R2 SP1;</a:t>
            </a:r>
          </a:p>
          <a:p>
            <a:pPr lvl="1"/>
            <a:r>
              <a:rPr lang="en-GB" sz="1600" dirty="0">
                <a:effectLst/>
              </a:rPr>
              <a:t>Windows Server 2012 R1 or R2;</a:t>
            </a:r>
          </a:p>
          <a:p>
            <a:pPr lvl="1"/>
            <a:r>
              <a:rPr lang="en-GB" sz="1600" dirty="0">
                <a:effectLst/>
              </a:rPr>
              <a:t>Windows Server 2016.</a:t>
            </a:r>
          </a:p>
          <a:p>
            <a:r>
              <a:rPr lang="en-GB" sz="1600" dirty="0">
                <a:effectLst/>
              </a:rPr>
              <a:t>Agent-based discovery works in VMware and non-virtualized environments. Users can also choose to run both the agent-based and agentless modes simultaneously on their infrastructure.</a:t>
            </a:r>
          </a:p>
          <a:p>
            <a:pPr marL="0" indent="0">
              <a:buNone/>
            </a:pP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148888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657</Words>
  <Application>Microsoft Macintosh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AmazonEmber</vt:lpstr>
      <vt:lpstr>AmazonEmberBold</vt:lpstr>
      <vt:lpstr>Arial</vt:lpstr>
      <vt:lpstr>Calibri</vt:lpstr>
      <vt:lpstr>Calibri Light</vt:lpstr>
      <vt:lpstr>Office Theme</vt:lpstr>
      <vt:lpstr>AWS Application Discovery Service </vt:lpstr>
      <vt:lpstr>AWS Application Discovery Service</vt:lpstr>
      <vt:lpstr>AWS Application Discovery Service  Use cases</vt:lpstr>
      <vt:lpstr>What is Application Migration?</vt:lpstr>
      <vt:lpstr>Application Migration Types</vt:lpstr>
      <vt:lpstr>Lift and Shift (Rehost) vs Reachitect (Refactor)</vt:lpstr>
      <vt:lpstr>AWS ADS Agentless</vt:lpstr>
      <vt:lpstr>What is VMware vCenter Server (formerly VMware VirtualCenter)</vt:lpstr>
      <vt:lpstr>AWS ADS Agent-based models</vt:lpstr>
      <vt:lpstr>AWS ADS  Agentless vs Agent</vt:lpstr>
      <vt:lpstr>At what stage is ADS used?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2023-09-03T16:18:41Z</dcterms:modified>
</cp:coreProperties>
</file>