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datasync/pric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ED1CE-8896-375E-5C9B-01B557501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CH" sz="7200"/>
              <a:t>AWS DataSync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92768-3C59-4B6D-C213-B3F3D36ED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  <a:latin typeface="AmazonEmber"/>
              </a:rPr>
              <a:t>Simplify and accelerate secure data migrations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5CB38-1CCE-B264-C19C-E605DF1D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0" i="0">
                <a:effectLst/>
                <a:latin typeface="AmazonEmberBold"/>
              </a:rPr>
              <a:t>AWS DataSync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45B0-25C2-795F-88CC-8AE39D66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9468"/>
            <a:ext cx="2479356" cy="2381730"/>
          </a:xfrm>
        </p:spPr>
        <p:txBody>
          <a:bodyPr>
            <a:normAutofit/>
          </a:bodyPr>
          <a:lstStyle/>
          <a:p>
            <a:pPr marL="0" indent="0" defTabSz="731520">
              <a:spcBef>
                <a:spcPts val="800"/>
              </a:spcBef>
              <a:buNone/>
            </a:pPr>
            <a:r>
              <a:rPr lang="en-GB" sz="1800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Securely discover and migrate your data to AWS with end-to-end security, including data encryption and data integrity validation.</a:t>
            </a:r>
          </a:p>
          <a:p>
            <a:endParaRPr lang="en-CH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859658-97F6-7084-8B42-3B1C63C0BE86}"/>
              </a:ext>
            </a:extLst>
          </p:cNvPr>
          <p:cNvSpPr txBox="1">
            <a:spLocks/>
          </p:cNvSpPr>
          <p:nvPr/>
        </p:nvSpPr>
        <p:spPr>
          <a:xfrm>
            <a:off x="3463401" y="2989467"/>
            <a:ext cx="2479356" cy="238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31520">
              <a:spcBef>
                <a:spcPts val="800"/>
              </a:spcBef>
              <a:buNone/>
            </a:pPr>
            <a:r>
              <a:rPr lang="en-GB" sz="1800" kern="120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Simplify migration planning and reduce expensive on-premises data movement costs with a fully managed service that seamlessly scales as data loads increase.</a:t>
            </a:r>
            <a:endParaRPr lang="en-GB" sz="1800" b="0" i="0">
              <a:effectLst/>
              <a:latin typeface="AmazonEmber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597EEF-BFD6-0547-FFD5-8F7684462E42}"/>
              </a:ext>
            </a:extLst>
          </p:cNvPr>
          <p:cNvSpPr txBox="1">
            <a:spLocks/>
          </p:cNvSpPr>
          <p:nvPr/>
        </p:nvSpPr>
        <p:spPr>
          <a:xfrm>
            <a:off x="6249242" y="2989466"/>
            <a:ext cx="2479356" cy="238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31520">
              <a:spcBef>
                <a:spcPts val="800"/>
              </a:spcBef>
              <a:buNone/>
            </a:pPr>
            <a:r>
              <a:rPr lang="en-GB" sz="1800" kern="120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Easily manage data movement workloads with bandwidth throttling, migration scheduling, task filtering, and task reporting</a:t>
            </a:r>
            <a:endParaRPr lang="en-CH" sz="18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4DEA77-4515-3E11-101E-144D0BCCD044}"/>
              </a:ext>
            </a:extLst>
          </p:cNvPr>
          <p:cNvSpPr txBox="1">
            <a:spLocks/>
          </p:cNvSpPr>
          <p:nvPr/>
        </p:nvSpPr>
        <p:spPr>
          <a:xfrm>
            <a:off x="8874444" y="2989466"/>
            <a:ext cx="2479356" cy="238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31520">
              <a:spcBef>
                <a:spcPts val="800"/>
              </a:spcBef>
              <a:buNone/>
            </a:pPr>
            <a:r>
              <a:rPr lang="en-GB" sz="1800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Rapidly migrate file and object data to the cloud for data replication or archival</a:t>
            </a:r>
            <a:endParaRPr lang="en-GB" sz="1800" b="0" i="0" dirty="0">
              <a:effectLst/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76791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5CB38-1CCE-B264-C19C-E605DF1D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0" i="0" dirty="0">
                <a:effectLst/>
                <a:latin typeface="AmazonEmberBold"/>
              </a:rPr>
              <a:t>AWS </a:t>
            </a:r>
            <a:r>
              <a:rPr lang="en-GB" sz="5400" b="0" i="0" dirty="0" err="1">
                <a:effectLst/>
                <a:latin typeface="AmazonEmberBold"/>
              </a:rPr>
              <a:t>DataSync</a:t>
            </a:r>
            <a:r>
              <a:rPr lang="en-GB" sz="5400" b="0" i="0" dirty="0">
                <a:effectLst/>
                <a:latin typeface="AmazonEmberBold"/>
              </a:rPr>
              <a:t> Use cases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45B0-25C2-795F-88CC-8AE39D66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9468"/>
            <a:ext cx="2479356" cy="238173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800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Migrate your data</a:t>
            </a:r>
          </a:p>
          <a:p>
            <a:pPr marL="0" indent="0" algn="l">
              <a:buNone/>
            </a:pPr>
            <a: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  <a:t>Quickly move file and object data to AWS. Your data is secure with in-flight encryption and end-to-end data validation.</a:t>
            </a:r>
            <a:b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</a:br>
            <a:b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en-GB" sz="1800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859658-97F6-7084-8B42-3B1C63C0BE86}"/>
              </a:ext>
            </a:extLst>
          </p:cNvPr>
          <p:cNvSpPr txBox="1">
            <a:spLocks/>
          </p:cNvSpPr>
          <p:nvPr/>
        </p:nvSpPr>
        <p:spPr>
          <a:xfrm>
            <a:off x="3463401" y="2989467"/>
            <a:ext cx="2479356" cy="238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1800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Protect your data</a:t>
            </a:r>
          </a:p>
          <a:p>
            <a:pPr marL="0" indent="0" algn="l">
              <a:buNone/>
            </a:pPr>
            <a: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  <a:t>Securely replicate your data into cost-efficient AWS storage services, including any Amazon S3 storage class.</a:t>
            </a:r>
            <a:b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en-GB" sz="1800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597EEF-BFD6-0547-FFD5-8F7684462E42}"/>
              </a:ext>
            </a:extLst>
          </p:cNvPr>
          <p:cNvSpPr txBox="1">
            <a:spLocks/>
          </p:cNvSpPr>
          <p:nvPr/>
        </p:nvSpPr>
        <p:spPr>
          <a:xfrm>
            <a:off x="6249242" y="2989466"/>
            <a:ext cx="2479356" cy="238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1800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Archive your cold data</a:t>
            </a:r>
          </a:p>
          <a:p>
            <a:pPr marL="0" indent="0" algn="l">
              <a:buNone/>
            </a:pPr>
            <a: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  <a:t>Reduce on-premises storage costs by moving data directly to Amazon S3 Glacier archive storage classes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4DEA77-4515-3E11-101E-144D0BCCD044}"/>
              </a:ext>
            </a:extLst>
          </p:cNvPr>
          <p:cNvSpPr txBox="1">
            <a:spLocks/>
          </p:cNvSpPr>
          <p:nvPr/>
        </p:nvSpPr>
        <p:spPr>
          <a:xfrm>
            <a:off x="8874444" y="2989466"/>
            <a:ext cx="2479356" cy="238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1800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Manage your hybrid data workflows</a:t>
            </a:r>
          </a:p>
          <a:p>
            <a:pPr marL="0" indent="0" algn="l">
              <a:buNone/>
            </a:pPr>
            <a: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  <a:t>Seamlessly move data between on-premises systems and AWS to accelerate your critical hybrid workflows</a:t>
            </a:r>
          </a:p>
        </p:txBody>
      </p:sp>
    </p:spTree>
    <p:extLst>
      <p:ext uri="{BB962C8B-B14F-4D97-AF65-F5344CB8AC3E}">
        <p14:creationId xmlns:p14="http://schemas.microsoft.com/office/powerpoint/2010/main" val="39848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9B079-34C7-DA76-7B56-621DEB23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data between on premises and AWS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ransferring data between on premises and AWS works">
            <a:extLst>
              <a:ext uri="{FF2B5EF4-FFF2-40B4-BE49-F238E27FC236}">
                <a16:creationId xmlns:a16="http://schemas.microsoft.com/office/drawing/2014/main" id="{348FBF5B-3126-E29B-C109-23A8AEEBE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7515" y="2084546"/>
            <a:ext cx="7756969" cy="457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56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9B079-34C7-DA76-7B56-621DEB23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data between AWS storage services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How transferring data between AWS storage services works">
            <a:extLst>
              <a:ext uri="{FF2B5EF4-FFF2-40B4-BE49-F238E27FC236}">
                <a16:creationId xmlns:a16="http://schemas.microsoft.com/office/drawing/2014/main" id="{E3E3060D-A713-EBAC-276E-6E4A1007D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896" y="1949243"/>
            <a:ext cx="9388207" cy="449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2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9B079-34C7-DA76-7B56-621DEB23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data between AWS and other locations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WS DataSync supports moving data between other public clouds and AWS Storage Services">
            <a:extLst>
              <a:ext uri="{FF2B5EF4-FFF2-40B4-BE49-F238E27FC236}">
                <a16:creationId xmlns:a16="http://schemas.microsoft.com/office/drawing/2014/main" id="{724A1B80-5A56-2018-E520-918BAA5D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44" y="2084546"/>
            <a:ext cx="11911914" cy="42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05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CBB1F-3753-2D1A-81E5-71ECB9EF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DataSync Limits</a:t>
            </a:r>
          </a:p>
        </p:txBody>
      </p:sp>
      <p:sp>
        <p:nvSpPr>
          <p:cNvPr id="615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82349D18-7C58-F743-51C6-20BADAD2A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42448"/>
            <a:ext cx="7214616" cy="534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1B540-366B-BD2D-8ABC-69DC8BDC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AWS Datasync Pricing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0FFE-5074-9B6C-7C00-2E6427883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b="0" i="0" dirty="0" err="1">
                <a:effectLst/>
                <a:latin typeface="SF UI Text"/>
              </a:rPr>
              <a:t>DataSync</a:t>
            </a:r>
            <a:r>
              <a:rPr lang="en-GB" sz="2200" b="0" i="0" dirty="0">
                <a:effectLst/>
                <a:latin typeface="SF UI Text"/>
              </a:rPr>
              <a:t> charges a flat fee per gigabyte for network acceleration technology, managed cloud infrastructure, data validation, and automation capabilities. </a:t>
            </a:r>
          </a:p>
          <a:p>
            <a:r>
              <a:rPr lang="en-GB" sz="2200" b="0" i="0" dirty="0">
                <a:effectLst/>
                <a:latin typeface="SF UI Text"/>
              </a:rPr>
              <a:t>AWS services, such as Amazon S3, Amazon EFS, Amazon </a:t>
            </a:r>
            <a:r>
              <a:rPr lang="en-GB" sz="2200" b="0" i="0" dirty="0" err="1">
                <a:effectLst/>
                <a:latin typeface="SF UI Text"/>
              </a:rPr>
              <a:t>FSx</a:t>
            </a:r>
            <a:r>
              <a:rPr lang="en-GB" sz="2200" b="0" i="0" dirty="0">
                <a:effectLst/>
                <a:latin typeface="SF UI Text"/>
              </a:rPr>
              <a:t> for Windows File Server, and AWS Key Management Service (KMS) charge standard request, storage, and data transfer rates.</a:t>
            </a:r>
          </a:p>
          <a:p>
            <a:r>
              <a:rPr lang="en-GB" sz="2200" b="0" i="0" dirty="0">
                <a:effectLst/>
                <a:latin typeface="SF UI Text"/>
              </a:rPr>
              <a:t>You pay AWS Data Transfer at your standard rate when copying data from AWS to an on-premises storage system. In addition, Amazon CloudWatch Logs, Amazon CloudWatch Events, and Amazon CloudWatch Metrics are charged at standard rates.</a:t>
            </a:r>
          </a:p>
          <a:p>
            <a:r>
              <a:rPr lang="en-GB" sz="2200" b="0" i="0" dirty="0">
                <a:effectLst/>
                <a:latin typeface="SF UI Text"/>
              </a:rPr>
              <a:t>The AWS </a:t>
            </a:r>
            <a:r>
              <a:rPr lang="en-GB" sz="2200" b="0" i="0" dirty="0" err="1">
                <a:effectLst/>
                <a:latin typeface="SF UI Text"/>
              </a:rPr>
              <a:t>PrivateLink</a:t>
            </a:r>
            <a:r>
              <a:rPr lang="en-GB" sz="2200" b="0" i="0" dirty="0">
                <a:effectLst/>
                <a:latin typeface="SF UI Text"/>
              </a:rPr>
              <a:t> service will charge you for interface VPC endpoints that you create to manage and control traffic between your agent(s) and the </a:t>
            </a:r>
            <a:r>
              <a:rPr lang="en-GB" sz="2200" b="0" i="0" dirty="0" err="1">
                <a:effectLst/>
                <a:latin typeface="SF UI Text"/>
              </a:rPr>
              <a:t>DataSync</a:t>
            </a:r>
            <a:r>
              <a:rPr lang="en-GB" sz="2200" b="0" i="0" dirty="0">
                <a:effectLst/>
                <a:latin typeface="SF UI Text"/>
              </a:rPr>
              <a:t> service.</a:t>
            </a:r>
          </a:p>
          <a:p>
            <a:r>
              <a:rPr lang="en-GB" sz="2200" b="0" i="0" dirty="0">
                <a:effectLst/>
                <a:latin typeface="SF UI Text"/>
                <a:hlinkClick r:id="rId2"/>
              </a:rPr>
              <a:t>https://aws.amazon.com/datasync/pricing/</a:t>
            </a:r>
            <a:endParaRPr lang="en-GB" sz="2200" b="0" i="0" dirty="0">
              <a:effectLst/>
              <a:latin typeface="SF UI Text"/>
            </a:endParaRPr>
          </a:p>
          <a:p>
            <a:pPr marL="0" indent="0">
              <a:buNone/>
            </a:pP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6853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343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AmazonEmber</vt:lpstr>
      <vt:lpstr>AmazonEmberBold</vt:lpstr>
      <vt:lpstr>Arial</vt:lpstr>
      <vt:lpstr>Calibri</vt:lpstr>
      <vt:lpstr>Calibri Light</vt:lpstr>
      <vt:lpstr>SF UI Text</vt:lpstr>
      <vt:lpstr>Office Theme</vt:lpstr>
      <vt:lpstr>AWS DataSync</vt:lpstr>
      <vt:lpstr>AWS DataSync</vt:lpstr>
      <vt:lpstr>AWS DataSync Use cases</vt:lpstr>
      <vt:lpstr>Transfer data between on premises and AWS</vt:lpstr>
      <vt:lpstr>Transfer data between AWS storage services</vt:lpstr>
      <vt:lpstr>Transfer data between AWS and other locations</vt:lpstr>
      <vt:lpstr>AWS DataSync Limits</vt:lpstr>
      <vt:lpstr>AWS Datasync 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4</cp:revision>
  <dcterms:created xsi:type="dcterms:W3CDTF">2023-08-06T12:53:09Z</dcterms:created>
  <dcterms:modified xsi:type="dcterms:W3CDTF">2023-09-03T14:14:10Z</dcterms:modified>
</cp:coreProperties>
</file>