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4" r:id="rId9"/>
    <p:sldId id="263" r:id="rId10"/>
    <p:sldId id="266" r:id="rId11"/>
    <p:sldId id="267" r:id="rId12"/>
    <p:sldId id="265" r:id="rId13"/>
    <p:sldId id="268" r:id="rId14"/>
  </p:sldIdLst>
  <p:sldSz cx="12192000" cy="6858000"/>
  <p:notesSz cx="6858000" cy="9144000"/>
  <p:defaultText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94"/>
  </p:normalViewPr>
  <p:slideViewPr>
    <p:cSldViewPr snapToGrid="0">
      <p:cViewPr>
        <p:scale>
          <a:sx n="94" d="100"/>
          <a:sy n="94" d="100"/>
        </p:scale>
        <p:origin x="1816" y="7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6CF7B-BC99-DF18-CE0D-FDE15A29DB3F}"/>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CH"/>
          </a:p>
        </p:txBody>
      </p:sp>
      <p:sp>
        <p:nvSpPr>
          <p:cNvPr id="3" name="Subtitle 2">
            <a:extLst>
              <a:ext uri="{FF2B5EF4-FFF2-40B4-BE49-F238E27FC236}">
                <a16:creationId xmlns:a16="http://schemas.microsoft.com/office/drawing/2014/main" id="{2D84D4C9-17E3-F7CE-1BE1-28C188E4FCF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CH"/>
          </a:p>
        </p:txBody>
      </p:sp>
      <p:sp>
        <p:nvSpPr>
          <p:cNvPr id="4" name="Date Placeholder 3">
            <a:extLst>
              <a:ext uri="{FF2B5EF4-FFF2-40B4-BE49-F238E27FC236}">
                <a16:creationId xmlns:a16="http://schemas.microsoft.com/office/drawing/2014/main" id="{43C4FF75-85A0-D3D8-C2C6-3C579A3AC3C7}"/>
              </a:ext>
            </a:extLst>
          </p:cNvPr>
          <p:cNvSpPr>
            <a:spLocks noGrp="1"/>
          </p:cNvSpPr>
          <p:nvPr>
            <p:ph type="dt" sz="half" idx="10"/>
          </p:nvPr>
        </p:nvSpPr>
        <p:spPr/>
        <p:txBody>
          <a:bodyPr/>
          <a:lstStyle/>
          <a:p>
            <a:fld id="{322C9020-58D6-4B4B-AE71-CBBD8D6FD410}" type="datetimeFigureOut">
              <a:rPr lang="en-CH" smtClean="0"/>
              <a:t>03.09.23</a:t>
            </a:fld>
            <a:endParaRPr lang="en-CH"/>
          </a:p>
        </p:txBody>
      </p:sp>
      <p:sp>
        <p:nvSpPr>
          <p:cNvPr id="5" name="Footer Placeholder 4">
            <a:extLst>
              <a:ext uri="{FF2B5EF4-FFF2-40B4-BE49-F238E27FC236}">
                <a16:creationId xmlns:a16="http://schemas.microsoft.com/office/drawing/2014/main" id="{50FECE30-1BA0-E91E-E69B-EBBDD0D33C48}"/>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07E308F0-B5A7-CB50-32C7-23CF8953BB01}"/>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14283919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F29AA-C576-75DE-05C7-3761B884425A}"/>
              </a:ext>
            </a:extLst>
          </p:cNvPr>
          <p:cNvSpPr>
            <a:spLocks noGrp="1"/>
          </p:cNvSpPr>
          <p:nvPr>
            <p:ph type="title"/>
          </p:nvPr>
        </p:nvSpPr>
        <p:spPr/>
        <p:txBody>
          <a:bodyPr/>
          <a:lstStyle/>
          <a:p>
            <a:r>
              <a:rPr lang="en-GB"/>
              <a:t>Click to edit Master title style</a:t>
            </a:r>
            <a:endParaRPr lang="en-CH"/>
          </a:p>
        </p:txBody>
      </p:sp>
      <p:sp>
        <p:nvSpPr>
          <p:cNvPr id="3" name="Vertical Text Placeholder 2">
            <a:extLst>
              <a:ext uri="{FF2B5EF4-FFF2-40B4-BE49-F238E27FC236}">
                <a16:creationId xmlns:a16="http://schemas.microsoft.com/office/drawing/2014/main" id="{BEFAAEFB-943D-EA63-92B1-D47C97432D99}"/>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31C13001-E9B2-B896-7FE6-E33DC7895F37}"/>
              </a:ext>
            </a:extLst>
          </p:cNvPr>
          <p:cNvSpPr>
            <a:spLocks noGrp="1"/>
          </p:cNvSpPr>
          <p:nvPr>
            <p:ph type="dt" sz="half" idx="10"/>
          </p:nvPr>
        </p:nvSpPr>
        <p:spPr/>
        <p:txBody>
          <a:bodyPr/>
          <a:lstStyle/>
          <a:p>
            <a:fld id="{322C9020-58D6-4B4B-AE71-CBBD8D6FD410}" type="datetimeFigureOut">
              <a:rPr lang="en-CH" smtClean="0"/>
              <a:t>03.09.23</a:t>
            </a:fld>
            <a:endParaRPr lang="en-CH"/>
          </a:p>
        </p:txBody>
      </p:sp>
      <p:sp>
        <p:nvSpPr>
          <p:cNvPr id="5" name="Footer Placeholder 4">
            <a:extLst>
              <a:ext uri="{FF2B5EF4-FFF2-40B4-BE49-F238E27FC236}">
                <a16:creationId xmlns:a16="http://schemas.microsoft.com/office/drawing/2014/main" id="{C089020C-EFBE-9711-DB6A-2C1F9102A9AF}"/>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9C5BD7D3-A42E-33ED-DE4C-296F280ABEEA}"/>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36709682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31CB33-C99C-73B8-ADAC-E381FD38D94B}"/>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CH"/>
          </a:p>
        </p:txBody>
      </p:sp>
      <p:sp>
        <p:nvSpPr>
          <p:cNvPr id="3" name="Vertical Text Placeholder 2">
            <a:extLst>
              <a:ext uri="{FF2B5EF4-FFF2-40B4-BE49-F238E27FC236}">
                <a16:creationId xmlns:a16="http://schemas.microsoft.com/office/drawing/2014/main" id="{5B96DC8E-DA32-428A-3838-21630E5EF066}"/>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AEBBE0F9-EE75-F498-8C44-9633991F48CA}"/>
              </a:ext>
            </a:extLst>
          </p:cNvPr>
          <p:cNvSpPr>
            <a:spLocks noGrp="1"/>
          </p:cNvSpPr>
          <p:nvPr>
            <p:ph type="dt" sz="half" idx="10"/>
          </p:nvPr>
        </p:nvSpPr>
        <p:spPr/>
        <p:txBody>
          <a:bodyPr/>
          <a:lstStyle/>
          <a:p>
            <a:fld id="{322C9020-58D6-4B4B-AE71-CBBD8D6FD410}" type="datetimeFigureOut">
              <a:rPr lang="en-CH" smtClean="0"/>
              <a:t>03.09.23</a:t>
            </a:fld>
            <a:endParaRPr lang="en-CH"/>
          </a:p>
        </p:txBody>
      </p:sp>
      <p:sp>
        <p:nvSpPr>
          <p:cNvPr id="5" name="Footer Placeholder 4">
            <a:extLst>
              <a:ext uri="{FF2B5EF4-FFF2-40B4-BE49-F238E27FC236}">
                <a16:creationId xmlns:a16="http://schemas.microsoft.com/office/drawing/2014/main" id="{ABADD194-B54F-383D-43CC-DCCFDD29B04B}"/>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2E99EC78-1D9B-755E-D4B7-E6EAA4C898D4}"/>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29583458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47260-2540-D64D-2528-D7346228E6A2}"/>
              </a:ext>
            </a:extLst>
          </p:cNvPr>
          <p:cNvSpPr>
            <a:spLocks noGrp="1"/>
          </p:cNvSpPr>
          <p:nvPr>
            <p:ph type="title"/>
          </p:nvPr>
        </p:nvSpPr>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E79D9037-D1AD-02DD-5275-6C219E03328D}"/>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36360EAD-2229-9A4A-81B7-57EEAEA4ABA1}"/>
              </a:ext>
            </a:extLst>
          </p:cNvPr>
          <p:cNvSpPr>
            <a:spLocks noGrp="1"/>
          </p:cNvSpPr>
          <p:nvPr>
            <p:ph type="dt" sz="half" idx="10"/>
          </p:nvPr>
        </p:nvSpPr>
        <p:spPr/>
        <p:txBody>
          <a:bodyPr/>
          <a:lstStyle/>
          <a:p>
            <a:fld id="{322C9020-58D6-4B4B-AE71-CBBD8D6FD410}" type="datetimeFigureOut">
              <a:rPr lang="en-CH" smtClean="0"/>
              <a:t>03.09.23</a:t>
            </a:fld>
            <a:endParaRPr lang="en-CH"/>
          </a:p>
        </p:txBody>
      </p:sp>
      <p:sp>
        <p:nvSpPr>
          <p:cNvPr id="5" name="Footer Placeholder 4">
            <a:extLst>
              <a:ext uri="{FF2B5EF4-FFF2-40B4-BE49-F238E27FC236}">
                <a16:creationId xmlns:a16="http://schemas.microsoft.com/office/drawing/2014/main" id="{1B78B1F6-87FB-24E5-4291-4E759A0492B3}"/>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7B78C72F-B6E7-5926-8E0A-09EF6B3EAB36}"/>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868399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EF950-C753-EED1-64A3-7909EBC965D1}"/>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CH"/>
          </a:p>
        </p:txBody>
      </p:sp>
      <p:sp>
        <p:nvSpPr>
          <p:cNvPr id="3" name="Text Placeholder 2">
            <a:extLst>
              <a:ext uri="{FF2B5EF4-FFF2-40B4-BE49-F238E27FC236}">
                <a16:creationId xmlns:a16="http://schemas.microsoft.com/office/drawing/2014/main" id="{0F3EBA2A-BBA3-343B-3922-3B6B9CED7D9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B4C301F9-9C97-D1E6-4444-3F84DEF4F0AE}"/>
              </a:ext>
            </a:extLst>
          </p:cNvPr>
          <p:cNvSpPr>
            <a:spLocks noGrp="1"/>
          </p:cNvSpPr>
          <p:nvPr>
            <p:ph type="dt" sz="half" idx="10"/>
          </p:nvPr>
        </p:nvSpPr>
        <p:spPr/>
        <p:txBody>
          <a:bodyPr/>
          <a:lstStyle/>
          <a:p>
            <a:fld id="{322C9020-58D6-4B4B-AE71-CBBD8D6FD410}" type="datetimeFigureOut">
              <a:rPr lang="en-CH" smtClean="0"/>
              <a:t>03.09.23</a:t>
            </a:fld>
            <a:endParaRPr lang="en-CH"/>
          </a:p>
        </p:txBody>
      </p:sp>
      <p:sp>
        <p:nvSpPr>
          <p:cNvPr id="5" name="Footer Placeholder 4">
            <a:extLst>
              <a:ext uri="{FF2B5EF4-FFF2-40B4-BE49-F238E27FC236}">
                <a16:creationId xmlns:a16="http://schemas.microsoft.com/office/drawing/2014/main" id="{F25858E8-CA9D-D3B8-BE46-A6DC94F89D32}"/>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FDBF5689-72EC-5C6A-7361-8574FBBEE380}"/>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9011659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F43F8-E718-1850-AD03-80F64C9BD6EF}"/>
              </a:ext>
            </a:extLst>
          </p:cNvPr>
          <p:cNvSpPr>
            <a:spLocks noGrp="1"/>
          </p:cNvSpPr>
          <p:nvPr>
            <p:ph type="title"/>
          </p:nvPr>
        </p:nvSpPr>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41AE6A76-3A24-4160-B0BF-C09050E5B87E}"/>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Content Placeholder 3">
            <a:extLst>
              <a:ext uri="{FF2B5EF4-FFF2-40B4-BE49-F238E27FC236}">
                <a16:creationId xmlns:a16="http://schemas.microsoft.com/office/drawing/2014/main" id="{73F019C5-E78B-A00C-7B6E-B3316322A311}"/>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5" name="Date Placeholder 4">
            <a:extLst>
              <a:ext uri="{FF2B5EF4-FFF2-40B4-BE49-F238E27FC236}">
                <a16:creationId xmlns:a16="http://schemas.microsoft.com/office/drawing/2014/main" id="{817061B6-C92E-2B4D-D16F-A3327F66BCDE}"/>
              </a:ext>
            </a:extLst>
          </p:cNvPr>
          <p:cNvSpPr>
            <a:spLocks noGrp="1"/>
          </p:cNvSpPr>
          <p:nvPr>
            <p:ph type="dt" sz="half" idx="10"/>
          </p:nvPr>
        </p:nvSpPr>
        <p:spPr/>
        <p:txBody>
          <a:bodyPr/>
          <a:lstStyle/>
          <a:p>
            <a:fld id="{322C9020-58D6-4B4B-AE71-CBBD8D6FD410}" type="datetimeFigureOut">
              <a:rPr lang="en-CH" smtClean="0"/>
              <a:t>03.09.23</a:t>
            </a:fld>
            <a:endParaRPr lang="en-CH"/>
          </a:p>
        </p:txBody>
      </p:sp>
      <p:sp>
        <p:nvSpPr>
          <p:cNvPr id="6" name="Footer Placeholder 5">
            <a:extLst>
              <a:ext uri="{FF2B5EF4-FFF2-40B4-BE49-F238E27FC236}">
                <a16:creationId xmlns:a16="http://schemas.microsoft.com/office/drawing/2014/main" id="{404275D0-6991-7E5B-2AE8-596ECC22C7F1}"/>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AA7F5ED2-894A-C254-FF98-843BCE87DE33}"/>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3227517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BF018-3716-0252-E5F8-A058BAE279D6}"/>
              </a:ext>
            </a:extLst>
          </p:cNvPr>
          <p:cNvSpPr>
            <a:spLocks noGrp="1"/>
          </p:cNvSpPr>
          <p:nvPr>
            <p:ph type="title"/>
          </p:nvPr>
        </p:nvSpPr>
        <p:spPr>
          <a:xfrm>
            <a:off x="839788" y="365125"/>
            <a:ext cx="10515600" cy="1325563"/>
          </a:xfrm>
        </p:spPr>
        <p:txBody>
          <a:bodyPr/>
          <a:lstStyle/>
          <a:p>
            <a:r>
              <a:rPr lang="en-GB"/>
              <a:t>Click to edit Master title style</a:t>
            </a:r>
            <a:endParaRPr lang="en-CH"/>
          </a:p>
        </p:txBody>
      </p:sp>
      <p:sp>
        <p:nvSpPr>
          <p:cNvPr id="3" name="Text Placeholder 2">
            <a:extLst>
              <a:ext uri="{FF2B5EF4-FFF2-40B4-BE49-F238E27FC236}">
                <a16:creationId xmlns:a16="http://schemas.microsoft.com/office/drawing/2014/main" id="{45BBA4A2-03EB-84B1-E67F-B6ABC71D9FA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A861E446-5167-5471-D41D-B91084121688}"/>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5" name="Text Placeholder 4">
            <a:extLst>
              <a:ext uri="{FF2B5EF4-FFF2-40B4-BE49-F238E27FC236}">
                <a16:creationId xmlns:a16="http://schemas.microsoft.com/office/drawing/2014/main" id="{C71440AA-BBA1-CFE9-1485-16E0F70E6A8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6B96D822-6CDA-40DB-D58E-07A5CF831C42}"/>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7" name="Date Placeholder 6">
            <a:extLst>
              <a:ext uri="{FF2B5EF4-FFF2-40B4-BE49-F238E27FC236}">
                <a16:creationId xmlns:a16="http://schemas.microsoft.com/office/drawing/2014/main" id="{AFD17D69-A4DD-F8CC-A675-E64114F84752}"/>
              </a:ext>
            </a:extLst>
          </p:cNvPr>
          <p:cNvSpPr>
            <a:spLocks noGrp="1"/>
          </p:cNvSpPr>
          <p:nvPr>
            <p:ph type="dt" sz="half" idx="10"/>
          </p:nvPr>
        </p:nvSpPr>
        <p:spPr/>
        <p:txBody>
          <a:bodyPr/>
          <a:lstStyle/>
          <a:p>
            <a:fld id="{322C9020-58D6-4B4B-AE71-CBBD8D6FD410}" type="datetimeFigureOut">
              <a:rPr lang="en-CH" smtClean="0"/>
              <a:t>03.09.23</a:t>
            </a:fld>
            <a:endParaRPr lang="en-CH"/>
          </a:p>
        </p:txBody>
      </p:sp>
      <p:sp>
        <p:nvSpPr>
          <p:cNvPr id="8" name="Footer Placeholder 7">
            <a:extLst>
              <a:ext uri="{FF2B5EF4-FFF2-40B4-BE49-F238E27FC236}">
                <a16:creationId xmlns:a16="http://schemas.microsoft.com/office/drawing/2014/main" id="{EF67C424-9E5C-1F7A-F0D9-4FA8676123CA}"/>
              </a:ext>
            </a:extLst>
          </p:cNvPr>
          <p:cNvSpPr>
            <a:spLocks noGrp="1"/>
          </p:cNvSpPr>
          <p:nvPr>
            <p:ph type="ftr" sz="quarter" idx="11"/>
          </p:nvPr>
        </p:nvSpPr>
        <p:spPr/>
        <p:txBody>
          <a:bodyPr/>
          <a:lstStyle/>
          <a:p>
            <a:endParaRPr lang="en-CH"/>
          </a:p>
        </p:txBody>
      </p:sp>
      <p:sp>
        <p:nvSpPr>
          <p:cNvPr id="9" name="Slide Number Placeholder 8">
            <a:extLst>
              <a:ext uri="{FF2B5EF4-FFF2-40B4-BE49-F238E27FC236}">
                <a16:creationId xmlns:a16="http://schemas.microsoft.com/office/drawing/2014/main" id="{EEF79C7C-8E73-4AD1-B045-E284A1456884}"/>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35951630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EEFF6-21F5-45EC-9F3B-B2FD4A4CBAD9}"/>
              </a:ext>
            </a:extLst>
          </p:cNvPr>
          <p:cNvSpPr>
            <a:spLocks noGrp="1"/>
          </p:cNvSpPr>
          <p:nvPr>
            <p:ph type="title"/>
          </p:nvPr>
        </p:nvSpPr>
        <p:spPr/>
        <p:txBody>
          <a:bodyPr/>
          <a:lstStyle/>
          <a:p>
            <a:r>
              <a:rPr lang="en-GB"/>
              <a:t>Click to edit Master title style</a:t>
            </a:r>
            <a:endParaRPr lang="en-CH"/>
          </a:p>
        </p:txBody>
      </p:sp>
      <p:sp>
        <p:nvSpPr>
          <p:cNvPr id="3" name="Date Placeholder 2">
            <a:extLst>
              <a:ext uri="{FF2B5EF4-FFF2-40B4-BE49-F238E27FC236}">
                <a16:creationId xmlns:a16="http://schemas.microsoft.com/office/drawing/2014/main" id="{09F9B50A-575F-13A9-1DA7-F60D25BEE074}"/>
              </a:ext>
            </a:extLst>
          </p:cNvPr>
          <p:cNvSpPr>
            <a:spLocks noGrp="1"/>
          </p:cNvSpPr>
          <p:nvPr>
            <p:ph type="dt" sz="half" idx="10"/>
          </p:nvPr>
        </p:nvSpPr>
        <p:spPr/>
        <p:txBody>
          <a:bodyPr/>
          <a:lstStyle/>
          <a:p>
            <a:fld id="{322C9020-58D6-4B4B-AE71-CBBD8D6FD410}" type="datetimeFigureOut">
              <a:rPr lang="en-CH" smtClean="0"/>
              <a:t>03.09.23</a:t>
            </a:fld>
            <a:endParaRPr lang="en-CH"/>
          </a:p>
        </p:txBody>
      </p:sp>
      <p:sp>
        <p:nvSpPr>
          <p:cNvPr id="4" name="Footer Placeholder 3">
            <a:extLst>
              <a:ext uri="{FF2B5EF4-FFF2-40B4-BE49-F238E27FC236}">
                <a16:creationId xmlns:a16="http://schemas.microsoft.com/office/drawing/2014/main" id="{41DB648E-BF9D-5DF0-C66C-641C1918C2B6}"/>
              </a:ext>
            </a:extLst>
          </p:cNvPr>
          <p:cNvSpPr>
            <a:spLocks noGrp="1"/>
          </p:cNvSpPr>
          <p:nvPr>
            <p:ph type="ftr" sz="quarter" idx="11"/>
          </p:nvPr>
        </p:nvSpPr>
        <p:spPr/>
        <p:txBody>
          <a:bodyPr/>
          <a:lstStyle/>
          <a:p>
            <a:endParaRPr lang="en-CH"/>
          </a:p>
        </p:txBody>
      </p:sp>
      <p:sp>
        <p:nvSpPr>
          <p:cNvPr id="5" name="Slide Number Placeholder 4">
            <a:extLst>
              <a:ext uri="{FF2B5EF4-FFF2-40B4-BE49-F238E27FC236}">
                <a16:creationId xmlns:a16="http://schemas.microsoft.com/office/drawing/2014/main" id="{F68E8585-E870-6735-1A1A-6994328DA7B6}"/>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18256925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E75436E-D0EE-EE45-81E6-39A398A84036}"/>
              </a:ext>
            </a:extLst>
          </p:cNvPr>
          <p:cNvSpPr>
            <a:spLocks noGrp="1"/>
          </p:cNvSpPr>
          <p:nvPr>
            <p:ph type="dt" sz="half" idx="10"/>
          </p:nvPr>
        </p:nvSpPr>
        <p:spPr/>
        <p:txBody>
          <a:bodyPr/>
          <a:lstStyle/>
          <a:p>
            <a:fld id="{322C9020-58D6-4B4B-AE71-CBBD8D6FD410}" type="datetimeFigureOut">
              <a:rPr lang="en-CH" smtClean="0"/>
              <a:t>03.09.23</a:t>
            </a:fld>
            <a:endParaRPr lang="en-CH"/>
          </a:p>
        </p:txBody>
      </p:sp>
      <p:sp>
        <p:nvSpPr>
          <p:cNvPr id="3" name="Footer Placeholder 2">
            <a:extLst>
              <a:ext uri="{FF2B5EF4-FFF2-40B4-BE49-F238E27FC236}">
                <a16:creationId xmlns:a16="http://schemas.microsoft.com/office/drawing/2014/main" id="{2852AA8B-967C-42E6-AC46-7A17828C9171}"/>
              </a:ext>
            </a:extLst>
          </p:cNvPr>
          <p:cNvSpPr>
            <a:spLocks noGrp="1"/>
          </p:cNvSpPr>
          <p:nvPr>
            <p:ph type="ftr" sz="quarter" idx="11"/>
          </p:nvPr>
        </p:nvSpPr>
        <p:spPr/>
        <p:txBody>
          <a:bodyPr/>
          <a:lstStyle/>
          <a:p>
            <a:endParaRPr lang="en-CH"/>
          </a:p>
        </p:txBody>
      </p:sp>
      <p:sp>
        <p:nvSpPr>
          <p:cNvPr id="4" name="Slide Number Placeholder 3">
            <a:extLst>
              <a:ext uri="{FF2B5EF4-FFF2-40B4-BE49-F238E27FC236}">
                <a16:creationId xmlns:a16="http://schemas.microsoft.com/office/drawing/2014/main" id="{03EA0FFF-DEDB-4884-988E-94D68BB499C8}"/>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20042829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92665-57D5-2C5C-BF79-CA9624CF44B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CH"/>
          </a:p>
        </p:txBody>
      </p:sp>
      <p:sp>
        <p:nvSpPr>
          <p:cNvPr id="3" name="Content Placeholder 2">
            <a:extLst>
              <a:ext uri="{FF2B5EF4-FFF2-40B4-BE49-F238E27FC236}">
                <a16:creationId xmlns:a16="http://schemas.microsoft.com/office/drawing/2014/main" id="{26030588-F0AD-53F9-3DDD-FAB7C18CE55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Text Placeholder 3">
            <a:extLst>
              <a:ext uri="{FF2B5EF4-FFF2-40B4-BE49-F238E27FC236}">
                <a16:creationId xmlns:a16="http://schemas.microsoft.com/office/drawing/2014/main" id="{2677AD8C-8C0B-62CD-EA6E-8E96EA6024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F63D3239-311A-A5ED-4100-B9769073A96B}"/>
              </a:ext>
            </a:extLst>
          </p:cNvPr>
          <p:cNvSpPr>
            <a:spLocks noGrp="1"/>
          </p:cNvSpPr>
          <p:nvPr>
            <p:ph type="dt" sz="half" idx="10"/>
          </p:nvPr>
        </p:nvSpPr>
        <p:spPr/>
        <p:txBody>
          <a:bodyPr/>
          <a:lstStyle/>
          <a:p>
            <a:fld id="{322C9020-58D6-4B4B-AE71-CBBD8D6FD410}" type="datetimeFigureOut">
              <a:rPr lang="en-CH" smtClean="0"/>
              <a:t>03.09.23</a:t>
            </a:fld>
            <a:endParaRPr lang="en-CH"/>
          </a:p>
        </p:txBody>
      </p:sp>
      <p:sp>
        <p:nvSpPr>
          <p:cNvPr id="6" name="Footer Placeholder 5">
            <a:extLst>
              <a:ext uri="{FF2B5EF4-FFF2-40B4-BE49-F238E27FC236}">
                <a16:creationId xmlns:a16="http://schemas.microsoft.com/office/drawing/2014/main" id="{3EE56C61-A9F3-D6C0-28B7-0C49A712FDF5}"/>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E5CA4E72-26E9-44CD-050D-E99BD885E422}"/>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37787857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D9776-D002-8C3B-1063-5C779623AECB}"/>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CH"/>
          </a:p>
        </p:txBody>
      </p:sp>
      <p:sp>
        <p:nvSpPr>
          <p:cNvPr id="3" name="Picture Placeholder 2">
            <a:extLst>
              <a:ext uri="{FF2B5EF4-FFF2-40B4-BE49-F238E27FC236}">
                <a16:creationId xmlns:a16="http://schemas.microsoft.com/office/drawing/2014/main" id="{F79B032B-FA75-BAFB-E08C-1181B66EA54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H"/>
          </a:p>
        </p:txBody>
      </p:sp>
      <p:sp>
        <p:nvSpPr>
          <p:cNvPr id="4" name="Text Placeholder 3">
            <a:extLst>
              <a:ext uri="{FF2B5EF4-FFF2-40B4-BE49-F238E27FC236}">
                <a16:creationId xmlns:a16="http://schemas.microsoft.com/office/drawing/2014/main" id="{28F387D7-1A19-5105-A490-0D0AA6B2C9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75F0B1FE-009E-AFA6-4F97-708940B34FFC}"/>
              </a:ext>
            </a:extLst>
          </p:cNvPr>
          <p:cNvSpPr>
            <a:spLocks noGrp="1"/>
          </p:cNvSpPr>
          <p:nvPr>
            <p:ph type="dt" sz="half" idx="10"/>
          </p:nvPr>
        </p:nvSpPr>
        <p:spPr/>
        <p:txBody>
          <a:bodyPr/>
          <a:lstStyle/>
          <a:p>
            <a:fld id="{322C9020-58D6-4B4B-AE71-CBBD8D6FD410}" type="datetimeFigureOut">
              <a:rPr lang="en-CH" smtClean="0"/>
              <a:t>03.09.23</a:t>
            </a:fld>
            <a:endParaRPr lang="en-CH"/>
          </a:p>
        </p:txBody>
      </p:sp>
      <p:sp>
        <p:nvSpPr>
          <p:cNvPr id="6" name="Footer Placeholder 5">
            <a:extLst>
              <a:ext uri="{FF2B5EF4-FFF2-40B4-BE49-F238E27FC236}">
                <a16:creationId xmlns:a16="http://schemas.microsoft.com/office/drawing/2014/main" id="{EAA75DAD-BB92-30B2-A3C6-4D80BD74CD02}"/>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C1E91FFA-4FA0-5FBE-BDCF-0AF8A2E71EC6}"/>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28160770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C91D697-D1DB-9013-3FB9-AB1CD55C8DB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CH"/>
          </a:p>
        </p:txBody>
      </p:sp>
      <p:sp>
        <p:nvSpPr>
          <p:cNvPr id="3" name="Text Placeholder 2">
            <a:extLst>
              <a:ext uri="{FF2B5EF4-FFF2-40B4-BE49-F238E27FC236}">
                <a16:creationId xmlns:a16="http://schemas.microsoft.com/office/drawing/2014/main" id="{2EBD13D2-C6C7-A236-3F68-5559321F957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1399E4B4-8FE7-DFF0-FB1C-AF817A1000B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2C9020-58D6-4B4B-AE71-CBBD8D6FD410}" type="datetimeFigureOut">
              <a:rPr lang="en-CH" smtClean="0"/>
              <a:t>03.09.23</a:t>
            </a:fld>
            <a:endParaRPr lang="en-CH"/>
          </a:p>
        </p:txBody>
      </p:sp>
      <p:sp>
        <p:nvSpPr>
          <p:cNvPr id="5" name="Footer Placeholder 4">
            <a:extLst>
              <a:ext uri="{FF2B5EF4-FFF2-40B4-BE49-F238E27FC236}">
                <a16:creationId xmlns:a16="http://schemas.microsoft.com/office/drawing/2014/main" id="{9F10B890-5F67-33B6-3F06-5BCAC720882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H"/>
          </a:p>
        </p:txBody>
      </p:sp>
      <p:sp>
        <p:nvSpPr>
          <p:cNvPr id="6" name="Slide Number Placeholder 5">
            <a:extLst>
              <a:ext uri="{FF2B5EF4-FFF2-40B4-BE49-F238E27FC236}">
                <a16:creationId xmlns:a16="http://schemas.microsoft.com/office/drawing/2014/main" id="{45750A08-4A65-4B25-B7EF-9485EF23034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A51453-4106-7949-847C-1FA663AA342B}" type="slidenum">
              <a:rPr lang="en-CH" smtClean="0"/>
              <a:t>‹#›</a:t>
            </a:fld>
            <a:endParaRPr lang="en-CH"/>
          </a:p>
        </p:txBody>
      </p:sp>
    </p:spTree>
    <p:extLst>
      <p:ext uri="{BB962C8B-B14F-4D97-AF65-F5344CB8AC3E}">
        <p14:creationId xmlns:p14="http://schemas.microsoft.com/office/powerpoint/2010/main" val="26288715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A94871E-96FC-4ADE-815B-41A636E34F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B5D515-68EE-DFE8-F136-5705078453A3}"/>
              </a:ext>
            </a:extLst>
          </p:cNvPr>
          <p:cNvSpPr>
            <a:spLocks noGrp="1"/>
          </p:cNvSpPr>
          <p:nvPr>
            <p:ph type="ctrTitle"/>
          </p:nvPr>
        </p:nvSpPr>
        <p:spPr>
          <a:xfrm>
            <a:off x="640080" y="320040"/>
            <a:ext cx="6692827" cy="3892669"/>
          </a:xfrm>
        </p:spPr>
        <p:txBody>
          <a:bodyPr>
            <a:normAutofit/>
          </a:bodyPr>
          <a:lstStyle/>
          <a:p>
            <a:pPr algn="l"/>
            <a:r>
              <a:rPr lang="en-GB" sz="6600" b="0" i="0">
                <a:effectLst/>
                <a:latin typeface="AmazonEmberBold"/>
              </a:rPr>
              <a:t>AWS Database Migration Service</a:t>
            </a:r>
            <a:endParaRPr lang="en-CH" sz="6600"/>
          </a:p>
        </p:txBody>
      </p:sp>
      <p:sp>
        <p:nvSpPr>
          <p:cNvPr id="3" name="Subtitle 2">
            <a:extLst>
              <a:ext uri="{FF2B5EF4-FFF2-40B4-BE49-F238E27FC236}">
                <a16:creationId xmlns:a16="http://schemas.microsoft.com/office/drawing/2014/main" id="{95E8F027-44D8-8954-DA5C-AFD91ECBC809}"/>
              </a:ext>
            </a:extLst>
          </p:cNvPr>
          <p:cNvSpPr>
            <a:spLocks noGrp="1"/>
          </p:cNvSpPr>
          <p:nvPr>
            <p:ph type="subTitle" idx="1"/>
          </p:nvPr>
        </p:nvSpPr>
        <p:spPr>
          <a:xfrm>
            <a:off x="640080" y="4631161"/>
            <a:ext cx="6692827" cy="1569486"/>
          </a:xfrm>
        </p:spPr>
        <p:txBody>
          <a:bodyPr>
            <a:normAutofit/>
          </a:bodyPr>
          <a:lstStyle/>
          <a:p>
            <a:pPr algn="l"/>
            <a:r>
              <a:rPr lang="en-GB" b="0" i="0" dirty="0">
                <a:effectLst/>
                <a:latin typeface="AmazonEmber"/>
              </a:rPr>
              <a:t>Trusted by customers globally to securely migrate 1M+ databases with minimal downtime</a:t>
            </a:r>
            <a:endParaRPr lang="en-CH" dirty="0"/>
          </a:p>
        </p:txBody>
      </p:sp>
      <p:sp>
        <p:nvSpPr>
          <p:cNvPr id="12"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4562" y="4409267"/>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Database Outline">
            <a:extLst>
              <a:ext uri="{FF2B5EF4-FFF2-40B4-BE49-F238E27FC236}">
                <a16:creationId xmlns:a16="http://schemas.microsoft.com/office/drawing/2014/main" id="{203AED02-B2E4-175C-49EC-C9CA732C771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781544" y="1267079"/>
            <a:ext cx="4087368" cy="4087368"/>
          </a:xfrm>
          <a:prstGeom prst="rect">
            <a:avLst/>
          </a:prstGeom>
        </p:spPr>
      </p:pic>
    </p:spTree>
    <p:extLst>
      <p:ext uri="{BB962C8B-B14F-4D97-AF65-F5344CB8AC3E}">
        <p14:creationId xmlns:p14="http://schemas.microsoft.com/office/powerpoint/2010/main" val="2555701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iterate>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700"/>
                                        <p:tgtEl>
                                          <p:spTgt spid="7"/>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par>
                                <p:cTn id="11" presetID="10" presetClass="entr" presetSubtype="0" fill="hold" grpId="0" nodeType="withEffect">
                                  <p:stCondLst>
                                    <p:cond delay="1000"/>
                                  </p:stCondLst>
                                  <p:iterate>
                                    <p:tmPct val="10000"/>
                                  </p:iterate>
                                  <p:childTnLst>
                                    <p:set>
                                      <p:cBhvr>
                                        <p:cTn id="12" dur="1" fill="hold">
                                          <p:stCondLst>
                                            <p:cond delay="0"/>
                                          </p:stCondLst>
                                        </p:cTn>
                                        <p:tgtEl>
                                          <p:spTgt spid="2"/>
                                        </p:tgtEl>
                                        <p:attrNameLst>
                                          <p:attrName>style.visibility</p:attrName>
                                        </p:attrNameLst>
                                      </p:cBhvr>
                                      <p:to>
                                        <p:strVal val="visible"/>
                                      </p:to>
                                    </p:set>
                                    <p:animEffect transition="in" filter="fade">
                                      <p:cBhvr>
                                        <p:cTn id="13"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99ED5833-B85B-4103-8A3B-CAB0308E6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898766F-B89C-2193-E381-DA3531AFFFA0}"/>
              </a:ext>
            </a:extLst>
          </p:cNvPr>
          <p:cNvSpPr>
            <a:spLocks noGrp="1"/>
          </p:cNvSpPr>
          <p:nvPr>
            <p:ph type="title"/>
          </p:nvPr>
        </p:nvSpPr>
        <p:spPr>
          <a:xfrm>
            <a:off x="1198181" y="560881"/>
            <a:ext cx="9795638" cy="1114380"/>
          </a:xfrm>
        </p:spPr>
        <p:txBody>
          <a:bodyPr vert="horz" lIns="91440" tIns="45720" rIns="91440" bIns="45720" rtlCol="0" anchor="b">
            <a:normAutofit/>
          </a:bodyPr>
          <a:lstStyle/>
          <a:p>
            <a:pPr algn="ctr"/>
            <a:r>
              <a:rPr lang="en-US" sz="5200" b="0" i="0" dirty="0">
                <a:effectLst/>
              </a:rPr>
              <a:t>AWS DMS Fleet Advisor Benefits</a:t>
            </a:r>
            <a:endParaRPr lang="en-US" sz="5200" dirty="0"/>
          </a:p>
        </p:txBody>
      </p:sp>
      <p:sp>
        <p:nvSpPr>
          <p:cNvPr id="11" name="TextBox 10">
            <a:extLst>
              <a:ext uri="{FF2B5EF4-FFF2-40B4-BE49-F238E27FC236}">
                <a16:creationId xmlns:a16="http://schemas.microsoft.com/office/drawing/2014/main" id="{73617867-E502-5F84-ECD8-944D58AEC9AD}"/>
              </a:ext>
            </a:extLst>
          </p:cNvPr>
          <p:cNvSpPr txBox="1"/>
          <p:nvPr/>
        </p:nvSpPr>
        <p:spPr>
          <a:xfrm>
            <a:off x="3660144" y="2920310"/>
            <a:ext cx="3750590" cy="3576024"/>
          </a:xfrm>
          <a:prstGeom prst="rect">
            <a:avLst/>
          </a:prstGeom>
        </p:spPr>
        <p:txBody>
          <a:bodyPr vert="horz" lIns="91440" tIns="45720" rIns="91440" bIns="45720" rtlCol="0">
            <a:noAutofit/>
          </a:bodyPr>
          <a:lstStyle/>
          <a:p>
            <a:pPr algn="ctr">
              <a:lnSpc>
                <a:spcPct val="90000"/>
              </a:lnSpc>
              <a:spcBef>
                <a:spcPts val="1000"/>
              </a:spcBef>
            </a:pPr>
            <a:r>
              <a:rPr lang="en-US" b="1" i="0" dirty="0">
                <a:effectLst/>
                <a:highlight>
                  <a:srgbClr val="FFFF00"/>
                </a:highlight>
              </a:rPr>
              <a:t>Save on costs associated with migration planning and migrating workloads</a:t>
            </a:r>
          </a:p>
          <a:p>
            <a:pPr algn="ctr">
              <a:lnSpc>
                <a:spcPct val="90000"/>
              </a:lnSpc>
              <a:spcBef>
                <a:spcPts val="1000"/>
              </a:spcBef>
            </a:pPr>
            <a:endParaRPr lang="en-US" b="0" i="0" dirty="0">
              <a:effectLst/>
            </a:endParaRPr>
          </a:p>
          <a:p>
            <a:pPr algn="ctr">
              <a:lnSpc>
                <a:spcPct val="90000"/>
              </a:lnSpc>
              <a:spcBef>
                <a:spcPts val="1000"/>
              </a:spcBef>
            </a:pPr>
            <a:r>
              <a:rPr lang="en-US" b="0" i="0" dirty="0">
                <a:effectLst/>
              </a:rPr>
              <a:t>Avoid investing in expensive migration experts and third-party tools by automating your inventory and migration planning. Get started with just a few clicks in the AWS Management Console.</a:t>
            </a:r>
          </a:p>
        </p:txBody>
      </p:sp>
      <p:sp>
        <p:nvSpPr>
          <p:cNvPr id="9" name="TextBox 8">
            <a:extLst>
              <a:ext uri="{FF2B5EF4-FFF2-40B4-BE49-F238E27FC236}">
                <a16:creationId xmlns:a16="http://schemas.microsoft.com/office/drawing/2014/main" id="{8AD67768-53B9-476D-ACAD-4E67AFAA5974}"/>
              </a:ext>
            </a:extLst>
          </p:cNvPr>
          <p:cNvSpPr txBox="1"/>
          <p:nvPr/>
        </p:nvSpPr>
        <p:spPr>
          <a:xfrm>
            <a:off x="758589" y="2920311"/>
            <a:ext cx="2562367" cy="3847207"/>
          </a:xfrm>
          <a:prstGeom prst="rect">
            <a:avLst/>
          </a:prstGeom>
          <a:noFill/>
        </p:spPr>
        <p:txBody>
          <a:bodyPr wrap="square">
            <a:spAutoFit/>
          </a:bodyPr>
          <a:lstStyle/>
          <a:p>
            <a:pPr algn="l">
              <a:spcAft>
                <a:spcPts val="600"/>
              </a:spcAft>
            </a:pPr>
            <a:r>
              <a:rPr lang="en-GB" b="1" i="0" dirty="0">
                <a:solidFill>
                  <a:srgbClr val="232F3E"/>
                </a:solidFill>
                <a:effectLst/>
                <a:highlight>
                  <a:srgbClr val="FFFF00"/>
                </a:highlight>
                <a:latin typeface="AmazonEmberBold"/>
              </a:rPr>
              <a:t>Build a migration plan in hours instead of weeks</a:t>
            </a:r>
            <a:endParaRPr lang="en-GB" b="1" i="0">
              <a:solidFill>
                <a:srgbClr val="232F3E"/>
              </a:solidFill>
              <a:effectLst/>
              <a:highlight>
                <a:srgbClr val="FFFF00"/>
              </a:highlight>
              <a:latin typeface="AmazonEmberBold"/>
            </a:endParaRPr>
          </a:p>
          <a:p>
            <a:pPr algn="l">
              <a:spcAft>
                <a:spcPts val="600"/>
              </a:spcAft>
            </a:pPr>
            <a:endParaRPr lang="en-GB" b="1" i="0">
              <a:solidFill>
                <a:srgbClr val="232F3E"/>
              </a:solidFill>
              <a:effectLst/>
              <a:highlight>
                <a:srgbClr val="FFFF00"/>
              </a:highlight>
              <a:latin typeface="AmazonEmberBold"/>
            </a:endParaRPr>
          </a:p>
          <a:p>
            <a:pPr algn="l">
              <a:spcAft>
                <a:spcPts val="600"/>
              </a:spcAft>
            </a:pPr>
            <a:r>
              <a:rPr lang="en-GB" b="0" i="0" dirty="0">
                <a:solidFill>
                  <a:srgbClr val="333333"/>
                </a:solidFill>
                <a:effectLst/>
                <a:latin typeface="AmazonEmber"/>
              </a:rPr>
              <a:t>Automatically build database and analytics inventories, </a:t>
            </a:r>
            <a:r>
              <a:rPr lang="en-GB" b="0" i="0" dirty="0" err="1">
                <a:solidFill>
                  <a:srgbClr val="333333"/>
                </a:solidFill>
                <a:effectLst/>
                <a:latin typeface="AmazonEmber"/>
              </a:rPr>
              <a:t>analyze</a:t>
            </a:r>
            <a:r>
              <a:rPr lang="en-GB" b="0" i="0" dirty="0">
                <a:solidFill>
                  <a:srgbClr val="333333"/>
                </a:solidFill>
                <a:effectLst/>
                <a:latin typeface="AmazonEmber"/>
              </a:rPr>
              <a:t> them, and create a customized migration plan with virtually no downtime in a few hours instead of weeks or months.</a:t>
            </a:r>
            <a:br>
              <a:rPr lang="en-GB" b="0" i="0" dirty="0">
                <a:solidFill>
                  <a:srgbClr val="333333"/>
                </a:solidFill>
                <a:effectLst/>
                <a:latin typeface="AmazonEmber"/>
              </a:rPr>
            </a:br>
            <a:endParaRPr lang="en-GB" b="0" i="0">
              <a:solidFill>
                <a:srgbClr val="333333"/>
              </a:solidFill>
              <a:effectLst/>
              <a:latin typeface="AmazonEmber"/>
            </a:endParaRPr>
          </a:p>
        </p:txBody>
      </p:sp>
      <p:sp>
        <p:nvSpPr>
          <p:cNvPr id="15" name="TextBox 14">
            <a:extLst>
              <a:ext uri="{FF2B5EF4-FFF2-40B4-BE49-F238E27FC236}">
                <a16:creationId xmlns:a16="http://schemas.microsoft.com/office/drawing/2014/main" id="{99DD0FAA-74B7-88D7-435C-6380F629DB2F}"/>
              </a:ext>
            </a:extLst>
          </p:cNvPr>
          <p:cNvSpPr txBox="1"/>
          <p:nvPr/>
        </p:nvSpPr>
        <p:spPr>
          <a:xfrm>
            <a:off x="7727177" y="2901245"/>
            <a:ext cx="2945372" cy="3016210"/>
          </a:xfrm>
          <a:prstGeom prst="rect">
            <a:avLst/>
          </a:prstGeom>
          <a:noFill/>
        </p:spPr>
        <p:txBody>
          <a:bodyPr wrap="square">
            <a:spAutoFit/>
          </a:bodyPr>
          <a:lstStyle/>
          <a:p>
            <a:pPr algn="l">
              <a:spcAft>
                <a:spcPts val="600"/>
              </a:spcAft>
            </a:pPr>
            <a:r>
              <a:rPr lang="en-GB" b="1" i="0" dirty="0">
                <a:solidFill>
                  <a:srgbClr val="232F3E"/>
                </a:solidFill>
                <a:effectLst/>
                <a:highlight>
                  <a:srgbClr val="FFFF00"/>
                </a:highlight>
                <a:latin typeface="AmazonEmberBold"/>
              </a:rPr>
              <a:t>Identify databases to migrate at scale with minimal effort</a:t>
            </a:r>
            <a:endParaRPr lang="en-GB" b="1" i="0">
              <a:solidFill>
                <a:srgbClr val="232F3E"/>
              </a:solidFill>
              <a:effectLst/>
              <a:highlight>
                <a:srgbClr val="FFFF00"/>
              </a:highlight>
              <a:latin typeface="AmazonEmberBold"/>
            </a:endParaRPr>
          </a:p>
          <a:p>
            <a:pPr algn="l">
              <a:spcAft>
                <a:spcPts val="600"/>
              </a:spcAft>
            </a:pPr>
            <a:endParaRPr lang="en-GB" b="0" i="0">
              <a:solidFill>
                <a:srgbClr val="333333"/>
              </a:solidFill>
              <a:effectLst/>
              <a:latin typeface="AmazonEmber"/>
            </a:endParaRPr>
          </a:p>
          <a:p>
            <a:pPr algn="l">
              <a:spcAft>
                <a:spcPts val="600"/>
              </a:spcAft>
            </a:pPr>
            <a:r>
              <a:rPr lang="en-GB" b="0" i="0" dirty="0">
                <a:solidFill>
                  <a:srgbClr val="333333"/>
                </a:solidFill>
                <a:effectLst/>
                <a:latin typeface="AmazonEmber"/>
              </a:rPr>
              <a:t>Discover and </a:t>
            </a:r>
            <a:r>
              <a:rPr lang="en-GB" b="0" i="0" dirty="0" err="1">
                <a:solidFill>
                  <a:srgbClr val="333333"/>
                </a:solidFill>
                <a:effectLst/>
                <a:latin typeface="AmazonEmber"/>
              </a:rPr>
              <a:t>analyze</a:t>
            </a:r>
            <a:r>
              <a:rPr lang="en-GB" b="0" i="0" dirty="0">
                <a:solidFill>
                  <a:srgbClr val="333333"/>
                </a:solidFill>
                <a:effectLst/>
                <a:latin typeface="AmazonEmber"/>
              </a:rPr>
              <a:t> fleets of database and analytics servers to identify potential AWS migration targets and migrate your fleet to the cloud with minimal effort.</a:t>
            </a:r>
            <a:endParaRPr lang="en-GB" b="0" i="0">
              <a:solidFill>
                <a:srgbClr val="333333"/>
              </a:solidFill>
              <a:effectLst/>
              <a:latin typeface="AmazonEmber"/>
            </a:endParaRPr>
          </a:p>
        </p:txBody>
      </p:sp>
    </p:spTree>
    <p:extLst>
      <p:ext uri="{BB962C8B-B14F-4D97-AF65-F5344CB8AC3E}">
        <p14:creationId xmlns:p14="http://schemas.microsoft.com/office/powerpoint/2010/main" val="36299059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77306B0-83B6-E3F2-46C5-177ADABDACD6}"/>
              </a:ext>
            </a:extLst>
          </p:cNvPr>
          <p:cNvSpPr>
            <a:spLocks noGrp="1"/>
          </p:cNvSpPr>
          <p:nvPr>
            <p:ph type="title"/>
          </p:nvPr>
        </p:nvSpPr>
        <p:spPr>
          <a:xfrm>
            <a:off x="686834" y="1153572"/>
            <a:ext cx="3200400" cy="4461163"/>
          </a:xfrm>
        </p:spPr>
        <p:txBody>
          <a:bodyPr>
            <a:normAutofit/>
          </a:bodyPr>
          <a:lstStyle/>
          <a:p>
            <a:r>
              <a:rPr lang="en-GB" b="0" i="0" dirty="0">
                <a:solidFill>
                  <a:srgbClr val="FFFFFF"/>
                </a:solidFill>
                <a:effectLst/>
                <a:latin typeface="Amazon Ember"/>
              </a:rPr>
              <a:t>AWS DMS Fleet Advisor Overview</a:t>
            </a:r>
            <a:endParaRPr lang="en-CH" dirty="0">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8FA536AD-5773-8FCE-DCEE-190D47AA953A}"/>
              </a:ext>
            </a:extLst>
          </p:cNvPr>
          <p:cNvSpPr>
            <a:spLocks noGrp="1"/>
          </p:cNvSpPr>
          <p:nvPr>
            <p:ph idx="1"/>
          </p:nvPr>
        </p:nvSpPr>
        <p:spPr>
          <a:xfrm>
            <a:off x="4447308" y="591344"/>
            <a:ext cx="6906491" cy="5585619"/>
          </a:xfrm>
        </p:spPr>
        <p:txBody>
          <a:bodyPr anchor="ctr">
            <a:normAutofit/>
          </a:bodyPr>
          <a:lstStyle/>
          <a:p>
            <a:pPr marL="268605" indent="-268605" defTabSz="859536">
              <a:spcAft>
                <a:spcPts val="600"/>
              </a:spcAft>
              <a:buFont typeface="Arial" panose="020B0604020202020204" pitchFamily="34" charset="0"/>
              <a:buChar char="•"/>
            </a:pPr>
            <a:r>
              <a:rPr lang="en-GB" sz="1800" kern="1200" dirty="0">
                <a:latin typeface="AmazonEmber"/>
                <a:ea typeface="+mn-ea"/>
                <a:cs typeface="+mn-cs"/>
              </a:rPr>
              <a:t>AWS DMS Fleet Advisor is a free, fully managed capability of AWS DMS.</a:t>
            </a:r>
          </a:p>
          <a:p>
            <a:pPr marL="268605" indent="-268605" defTabSz="859536">
              <a:spcAft>
                <a:spcPts val="600"/>
              </a:spcAft>
              <a:buFont typeface="Arial" panose="020B0604020202020204" pitchFamily="34" charset="0"/>
              <a:buChar char="•"/>
            </a:pPr>
            <a:r>
              <a:rPr lang="en-GB" sz="1800" kern="1200" dirty="0">
                <a:latin typeface="AmazonEmber"/>
                <a:ea typeface="+mn-ea"/>
                <a:cs typeface="+mn-cs"/>
              </a:rPr>
              <a:t> It automates migration planning and helps you migrate database and analytics fleets to the cloud at scale with minimal effort. </a:t>
            </a:r>
          </a:p>
          <a:p>
            <a:pPr marL="268605" indent="-268605" defTabSz="859536">
              <a:spcAft>
                <a:spcPts val="600"/>
              </a:spcAft>
              <a:buFont typeface="Arial" panose="020B0604020202020204" pitchFamily="34" charset="0"/>
              <a:buChar char="•"/>
            </a:pPr>
            <a:r>
              <a:rPr lang="en-GB" sz="1800" kern="1200" dirty="0">
                <a:latin typeface="AmazonEmber"/>
                <a:ea typeface="+mn-ea"/>
                <a:cs typeface="+mn-cs"/>
              </a:rPr>
              <a:t>To accelerate migrations, AWS DMS Fleet Advisor automatically inventories and assesses your on-premises database and analytics server fleet and identifies potential migration paths.</a:t>
            </a:r>
          </a:p>
          <a:p>
            <a:pPr marL="268605" indent="-268605" defTabSz="859536">
              <a:spcAft>
                <a:spcPts val="600"/>
              </a:spcAft>
              <a:buFont typeface="Arial" panose="020B0604020202020204" pitchFamily="34" charset="0"/>
              <a:buChar char="•"/>
            </a:pPr>
            <a:r>
              <a:rPr lang="en-GB" sz="1800" kern="1200" dirty="0">
                <a:latin typeface="AmazonEmber"/>
                <a:ea typeface="+mn-ea"/>
                <a:cs typeface="+mn-cs"/>
              </a:rPr>
              <a:t> Fleet Advisor can also gather performance metrics and usage patterns of self-managed databases and combines this information with database license and feature information to recommend potential database engine and instance options for migration to AWS.</a:t>
            </a:r>
          </a:p>
          <a:p>
            <a:pPr marL="268605" indent="-268605" defTabSz="859536">
              <a:spcAft>
                <a:spcPts val="600"/>
              </a:spcAft>
              <a:buFont typeface="Arial" panose="020B0604020202020204" pitchFamily="34" charset="0"/>
              <a:buChar char="•"/>
            </a:pPr>
            <a:r>
              <a:rPr lang="en-GB" sz="1800" kern="1200" dirty="0">
                <a:latin typeface="AmazonEmber"/>
                <a:ea typeface="+mn-ea"/>
                <a:cs typeface="+mn-cs"/>
              </a:rPr>
              <a:t> DMS helps you confidently migrate your databases and analytics systems to AWS with virtually no downtime. </a:t>
            </a:r>
          </a:p>
          <a:p>
            <a:pPr marL="268605" indent="-268605" defTabSz="859536">
              <a:spcAft>
                <a:spcPts val="600"/>
              </a:spcAft>
              <a:buFont typeface="Arial" panose="020B0604020202020204" pitchFamily="34" charset="0"/>
              <a:buChar char="•"/>
            </a:pPr>
            <a:r>
              <a:rPr lang="en-GB" sz="1800" kern="1200" dirty="0">
                <a:latin typeface="AmazonEmber"/>
                <a:ea typeface="+mn-ea"/>
                <a:cs typeface="+mn-cs"/>
              </a:rPr>
              <a:t>Sources: Oracle, Microsoft SQL Server, MySQL, PostgreSQL, and more. </a:t>
            </a:r>
            <a:endParaRPr lang="en-GB" sz="1800" b="0" i="0" dirty="0">
              <a:effectLst/>
              <a:latin typeface="AmazonEmber"/>
            </a:endParaRPr>
          </a:p>
          <a:p>
            <a:pPr marL="268605" indent="-268605" defTabSz="859536">
              <a:spcAft>
                <a:spcPts val="600"/>
              </a:spcAft>
              <a:buFont typeface="Arial" panose="020B0604020202020204" pitchFamily="34" charset="0"/>
              <a:buChar char="•"/>
            </a:pPr>
            <a:endParaRPr lang="en-GB" sz="1800" b="0" i="0" dirty="0">
              <a:effectLst/>
              <a:latin typeface="AmazonEmber"/>
            </a:endParaRPr>
          </a:p>
          <a:p>
            <a:endParaRPr lang="en-CH" sz="1800" dirty="0"/>
          </a:p>
        </p:txBody>
      </p:sp>
    </p:spTree>
    <p:extLst>
      <p:ext uri="{BB962C8B-B14F-4D97-AF65-F5344CB8AC3E}">
        <p14:creationId xmlns:p14="http://schemas.microsoft.com/office/powerpoint/2010/main" val="37993439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51" name="Rectangle 6150">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06A8AC-FA6B-814F-5DA4-E16E3975A2CE}"/>
              </a:ext>
            </a:extLst>
          </p:cNvPr>
          <p:cNvSpPr>
            <a:spLocks noGrp="1"/>
          </p:cNvSpPr>
          <p:nvPr>
            <p:ph type="title"/>
          </p:nvPr>
        </p:nvSpPr>
        <p:spPr>
          <a:xfrm>
            <a:off x="638881" y="417576"/>
            <a:ext cx="10909640" cy="1249394"/>
          </a:xfrm>
        </p:spPr>
        <p:txBody>
          <a:bodyPr vert="horz" lIns="91440" tIns="45720" rIns="91440" bIns="45720" rtlCol="0" anchor="ctr">
            <a:normAutofit/>
          </a:bodyPr>
          <a:lstStyle/>
          <a:p>
            <a:pPr algn="ctr"/>
            <a:r>
              <a:rPr lang="en-US" sz="6600" b="0" i="0" kern="1200">
                <a:solidFill>
                  <a:schemeClr val="tx1"/>
                </a:solidFill>
                <a:effectLst/>
                <a:latin typeface="+mj-lt"/>
                <a:ea typeface="+mj-ea"/>
                <a:cs typeface="+mj-cs"/>
              </a:rPr>
              <a:t>AWS DMS Fleet Advisor</a:t>
            </a:r>
            <a:endParaRPr lang="en-US" sz="6600" kern="1200">
              <a:solidFill>
                <a:schemeClr val="tx1"/>
              </a:solidFill>
              <a:latin typeface="+mj-lt"/>
              <a:ea typeface="+mj-ea"/>
              <a:cs typeface="+mj-cs"/>
            </a:endParaRPr>
          </a:p>
        </p:txBody>
      </p:sp>
      <p:sp>
        <p:nvSpPr>
          <p:cNvPr id="6153"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46" name="Picture 2" descr="&#10;            DMS Fleet Advisor target recommendations architecture diagram.&#10;        ">
            <a:extLst>
              <a:ext uri="{FF2B5EF4-FFF2-40B4-BE49-F238E27FC236}">
                <a16:creationId xmlns:a16="http://schemas.microsoft.com/office/drawing/2014/main" id="{F9A1BDE4-8B9C-25CE-7667-3F75ED8DE26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933478" y="2816514"/>
            <a:ext cx="10320446" cy="3586353"/>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2">
            <a:extLst>
              <a:ext uri="{FF2B5EF4-FFF2-40B4-BE49-F238E27FC236}">
                <a16:creationId xmlns:a16="http://schemas.microsoft.com/office/drawing/2014/main" id="{0285C8E9-9924-BDBC-BEE8-EEA736795245}"/>
              </a:ext>
            </a:extLst>
          </p:cNvPr>
          <p:cNvSpPr>
            <a:spLocks noGrp="1"/>
          </p:cNvSpPr>
          <p:nvPr>
            <p:ph idx="1"/>
          </p:nvPr>
        </p:nvSpPr>
        <p:spPr>
          <a:xfrm>
            <a:off x="813953" y="1891766"/>
            <a:ext cx="9932791" cy="615179"/>
          </a:xfrm>
        </p:spPr>
        <p:txBody>
          <a:bodyPr>
            <a:normAutofit/>
          </a:bodyPr>
          <a:lstStyle/>
          <a:p>
            <a:pPr marL="0" indent="0" defTabSz="859536">
              <a:spcBef>
                <a:spcPts val="940"/>
              </a:spcBef>
              <a:buNone/>
            </a:pPr>
            <a:r>
              <a:rPr lang="en-GB" sz="1800" kern="1200" dirty="0">
                <a:solidFill>
                  <a:schemeClr val="tx1"/>
                </a:solidFill>
                <a:highlight>
                  <a:srgbClr val="FFFF00"/>
                </a:highlight>
                <a:latin typeface="AmazonEmber"/>
                <a:ea typeface="+mn-ea"/>
                <a:cs typeface="+mn-cs"/>
              </a:rPr>
              <a:t>Accelerate database and analytics migration planning by automating inventory and receiving tailored migration advice</a:t>
            </a:r>
            <a:endParaRPr lang="en-GB" sz="1800" b="0" dirty="0">
              <a:effectLst/>
              <a:highlight>
                <a:srgbClr val="FFFF00"/>
              </a:highlight>
              <a:latin typeface="AmazonEmber"/>
            </a:endParaRPr>
          </a:p>
        </p:txBody>
      </p:sp>
    </p:spTree>
    <p:extLst>
      <p:ext uri="{BB962C8B-B14F-4D97-AF65-F5344CB8AC3E}">
        <p14:creationId xmlns:p14="http://schemas.microsoft.com/office/powerpoint/2010/main" val="38339954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B5CFA59-0C61-4DEB-3902-9AD6F4361CF0}"/>
              </a:ext>
            </a:extLst>
          </p:cNvPr>
          <p:cNvSpPr>
            <a:spLocks noGrp="1"/>
          </p:cNvSpPr>
          <p:nvPr>
            <p:ph type="title"/>
          </p:nvPr>
        </p:nvSpPr>
        <p:spPr>
          <a:xfrm>
            <a:off x="838200" y="365125"/>
            <a:ext cx="10515600" cy="1325563"/>
          </a:xfrm>
        </p:spPr>
        <p:txBody>
          <a:bodyPr>
            <a:normAutofit/>
          </a:bodyPr>
          <a:lstStyle/>
          <a:p>
            <a:r>
              <a:rPr lang="en-GB" sz="4200" b="1" i="0">
                <a:effectLst/>
                <a:latin typeface="Open Sans" panose="020B0606030504020204" pitchFamily="34" charset="0"/>
              </a:rPr>
              <a:t>Benefits of AWS Database Migration Service</a:t>
            </a:r>
            <a:endParaRPr lang="en-CH" sz="42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C839A47-172F-6C51-AD2E-987C1D619305}"/>
              </a:ext>
            </a:extLst>
          </p:cNvPr>
          <p:cNvSpPr>
            <a:spLocks noGrp="1"/>
          </p:cNvSpPr>
          <p:nvPr>
            <p:ph idx="1"/>
          </p:nvPr>
        </p:nvSpPr>
        <p:spPr>
          <a:xfrm>
            <a:off x="838200" y="1929384"/>
            <a:ext cx="10684764" cy="4607620"/>
          </a:xfrm>
        </p:spPr>
        <p:txBody>
          <a:bodyPr>
            <a:noAutofit/>
          </a:bodyPr>
          <a:lstStyle/>
          <a:p>
            <a:pPr>
              <a:buFont typeface="Arial" panose="020B0604020202020204" pitchFamily="34" charset="0"/>
              <a:buChar char="•"/>
            </a:pPr>
            <a:r>
              <a:rPr lang="en-GB" sz="1800" b="1" dirty="0">
                <a:highlight>
                  <a:srgbClr val="FFFF00"/>
                </a:highlight>
              </a:rPr>
              <a:t>AWS DMS is serverless </a:t>
            </a:r>
            <a:r>
              <a:rPr lang="en-GB" sz="1800" dirty="0"/>
              <a:t>and can deploy, maintain, and monitor all hardware and software required for migration automatically, allowing you to eliminate traditional duties such as capacity analysis, hardware, and software procurement, system installation and administration, and system testing/debugging. </a:t>
            </a:r>
          </a:p>
          <a:p>
            <a:pPr>
              <a:buFont typeface="Arial" panose="020B0604020202020204" pitchFamily="34" charset="0"/>
              <a:buChar char="•"/>
            </a:pPr>
            <a:r>
              <a:rPr lang="en-GB" sz="1800" b="1" dirty="0">
                <a:highlight>
                  <a:srgbClr val="FFFF00"/>
                </a:highlight>
              </a:rPr>
              <a:t>Sources</a:t>
            </a:r>
            <a:r>
              <a:rPr lang="en-GB" sz="1800" dirty="0"/>
              <a:t>: Oracle, SQL Server, PostgreSQL, MySQL, Amazon Redshift, SAP ASE, Amazon S3, and Amazon DynamoDB are among the targets supported by AWS DMS.</a:t>
            </a:r>
          </a:p>
          <a:p>
            <a:pPr>
              <a:buFont typeface="Arial" panose="020B0604020202020204" pitchFamily="34" charset="0"/>
              <a:buChar char="•"/>
            </a:pPr>
            <a:r>
              <a:rPr lang="en-GB" sz="1800" b="1" dirty="0">
                <a:highlight>
                  <a:srgbClr val="FFFF00"/>
                </a:highlight>
              </a:rPr>
              <a:t>Minimal downtime </a:t>
            </a:r>
            <a:r>
              <a:rPr lang="en-GB" sz="1800" dirty="0"/>
              <a:t>– DMS constantly transfers the modifications to your data source during the migration process while keeping it functioning. As a result, you can change databases at any time without having to shut down.</a:t>
            </a:r>
          </a:p>
          <a:p>
            <a:pPr>
              <a:buFont typeface="Arial" panose="020B0604020202020204" pitchFamily="34" charset="0"/>
              <a:buChar char="•"/>
            </a:pPr>
            <a:r>
              <a:rPr lang="en-GB" sz="1800" b="1" dirty="0">
                <a:highlight>
                  <a:srgbClr val="FFFF00"/>
                </a:highlight>
              </a:rPr>
              <a:t>Reliability</a:t>
            </a:r>
            <a:r>
              <a:rPr lang="en-GB" sz="1800" dirty="0"/>
              <a:t> – Database Migration Service is a self-healing service that, in the event of an interruption, will start again right away. For disaster recovery, DMS enables you to configure Multi-AZ (availability zone) replica.</a:t>
            </a:r>
          </a:p>
          <a:p>
            <a:pPr>
              <a:buFont typeface="Arial" panose="020B0604020202020204" pitchFamily="34" charset="0"/>
              <a:buChar char="•"/>
            </a:pPr>
            <a:r>
              <a:rPr lang="en-GB" sz="1800" b="1" dirty="0">
                <a:highlight>
                  <a:srgbClr val="FFFF00"/>
                </a:highlight>
              </a:rPr>
              <a:t>Supports Most Notable Databases </a:t>
            </a:r>
            <a:r>
              <a:rPr lang="en-GB" sz="1800" dirty="0"/>
              <a:t>– Your data may be moved across the most well-liked corporate and accessible databases with the help of AWS Database Migration Service.</a:t>
            </a:r>
          </a:p>
          <a:p>
            <a:pPr>
              <a:buFont typeface="Arial" panose="020B0604020202020204" pitchFamily="34" charset="0"/>
              <a:buChar char="•"/>
            </a:pPr>
            <a:r>
              <a:rPr lang="en-GB" sz="1800" b="1" dirty="0">
                <a:highlight>
                  <a:srgbClr val="FFFF00"/>
                </a:highlight>
              </a:rPr>
              <a:t>Low cost </a:t>
            </a:r>
            <a:r>
              <a:rPr lang="en-GB" sz="1800" dirty="0"/>
              <a:t>– Data Migration Service is a free migration solution for switching to </a:t>
            </a:r>
            <a:r>
              <a:rPr lang="en-GB" sz="1800" dirty="0" err="1"/>
              <a:t>DocumentDB</a:t>
            </a:r>
            <a:r>
              <a:rPr lang="en-GB" sz="1800" dirty="0"/>
              <a:t>, Redshift, Aurora, or DynamoDB. You must pay for other databases based on the volume of log storing and the computational load.</a:t>
            </a:r>
          </a:p>
          <a:p>
            <a:endParaRPr lang="en-CH" sz="1800" dirty="0"/>
          </a:p>
        </p:txBody>
      </p:sp>
    </p:spTree>
    <p:extLst>
      <p:ext uri="{BB962C8B-B14F-4D97-AF65-F5344CB8AC3E}">
        <p14:creationId xmlns:p14="http://schemas.microsoft.com/office/powerpoint/2010/main" val="21155796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5F9BEA-1B31-A09E-A154-3E492B60F7FA}"/>
              </a:ext>
            </a:extLst>
          </p:cNvPr>
          <p:cNvSpPr>
            <a:spLocks noGrp="1"/>
          </p:cNvSpPr>
          <p:nvPr>
            <p:ph type="title"/>
          </p:nvPr>
        </p:nvSpPr>
        <p:spPr>
          <a:xfrm>
            <a:off x="638881" y="417576"/>
            <a:ext cx="10909640" cy="1249394"/>
          </a:xfrm>
        </p:spPr>
        <p:txBody>
          <a:bodyPr vert="horz" lIns="91440" tIns="45720" rIns="91440" bIns="45720" rtlCol="0" anchor="ctr">
            <a:normAutofit/>
          </a:bodyPr>
          <a:lstStyle/>
          <a:p>
            <a:pPr algn="ctr"/>
            <a:r>
              <a:rPr lang="en-US" sz="6600" kern="1200">
                <a:solidFill>
                  <a:schemeClr val="tx1"/>
                </a:solidFill>
                <a:latin typeface="+mj-lt"/>
                <a:ea typeface="+mj-ea"/>
                <a:cs typeface="+mj-cs"/>
              </a:rPr>
              <a:t>AWS DMS</a:t>
            </a:r>
          </a:p>
        </p:txBody>
      </p:sp>
      <p:sp>
        <p:nvSpPr>
          <p:cNvPr id="1033"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Diagrams show how AWS DMS moves your source schema to a target database by using AWS DMS Fleet Advisor, AWS DMS Schema Conversion, and migration tasks under one managed service.">
            <a:extLst>
              <a:ext uri="{FF2B5EF4-FFF2-40B4-BE49-F238E27FC236}">
                <a16:creationId xmlns:a16="http://schemas.microsoft.com/office/drawing/2014/main" id="{DBB3E070-34D8-70D5-4A41-B2AF3030AD2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20427" y="2633472"/>
            <a:ext cx="10548097" cy="35863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27833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7C98A213-5994-475E-B327-DC6EC27FBA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E2D102-31D2-64D5-060B-AA59BB14CEB6}"/>
              </a:ext>
            </a:extLst>
          </p:cNvPr>
          <p:cNvSpPr>
            <a:spLocks noGrp="1"/>
          </p:cNvSpPr>
          <p:nvPr>
            <p:ph type="title"/>
          </p:nvPr>
        </p:nvSpPr>
        <p:spPr>
          <a:xfrm>
            <a:off x="638881" y="670218"/>
            <a:ext cx="10909640" cy="1065836"/>
          </a:xfrm>
        </p:spPr>
        <p:txBody>
          <a:bodyPr vert="horz" lIns="91440" tIns="45720" rIns="91440" bIns="45720" rtlCol="0" anchor="ctr">
            <a:normAutofit/>
          </a:bodyPr>
          <a:lstStyle/>
          <a:p>
            <a:pPr algn="ctr"/>
            <a:r>
              <a:rPr lang="en-US" sz="6600"/>
              <a:t>AWS DMS Use cases</a:t>
            </a:r>
          </a:p>
        </p:txBody>
      </p:sp>
      <p:sp>
        <p:nvSpPr>
          <p:cNvPr id="7" name="TextBox 6">
            <a:extLst>
              <a:ext uri="{FF2B5EF4-FFF2-40B4-BE49-F238E27FC236}">
                <a16:creationId xmlns:a16="http://schemas.microsoft.com/office/drawing/2014/main" id="{672E8C29-9BF5-30A8-A2CD-6E56E22E97DA}"/>
              </a:ext>
            </a:extLst>
          </p:cNvPr>
          <p:cNvSpPr txBox="1"/>
          <p:nvPr/>
        </p:nvSpPr>
        <p:spPr>
          <a:xfrm>
            <a:off x="4552012" y="2173591"/>
            <a:ext cx="3488404" cy="2320473"/>
          </a:xfrm>
          <a:prstGeom prst="rect">
            <a:avLst/>
          </a:prstGeom>
        </p:spPr>
        <p:txBody>
          <a:bodyPr vert="horz" lIns="91440" tIns="45720" rIns="91440" bIns="45720" rtlCol="0" anchor="ctr">
            <a:noAutofit/>
          </a:bodyPr>
          <a:lstStyle/>
          <a:p>
            <a:pPr algn="l"/>
            <a:r>
              <a:rPr lang="en-GB" b="1" i="0" dirty="0">
                <a:solidFill>
                  <a:srgbClr val="232F3E"/>
                </a:solidFill>
                <a:effectLst/>
                <a:highlight>
                  <a:srgbClr val="FFFF00"/>
                </a:highlight>
                <a:latin typeface="AmazonEmberBold"/>
              </a:rPr>
              <a:t>Remove licensing costs and accelerate business growth</a:t>
            </a:r>
          </a:p>
          <a:p>
            <a:pPr algn="l"/>
            <a:endParaRPr lang="en-GB" dirty="0">
              <a:solidFill>
                <a:srgbClr val="333333"/>
              </a:solidFill>
              <a:latin typeface="AmazonEmber"/>
            </a:endParaRPr>
          </a:p>
          <a:p>
            <a:pPr algn="l"/>
            <a:r>
              <a:rPr lang="en-GB" b="0" i="0" dirty="0">
                <a:solidFill>
                  <a:srgbClr val="333333"/>
                </a:solidFill>
                <a:effectLst/>
                <a:latin typeface="AmazonEmber"/>
              </a:rPr>
              <a:t>Modernize to purpose-built databases to innovate and build faster for any use case at scale for one-tenth the cost.</a:t>
            </a:r>
            <a:br>
              <a:rPr lang="en-GB" dirty="0"/>
            </a:br>
            <a:endParaRPr lang="en-US" dirty="0"/>
          </a:p>
        </p:txBody>
      </p:sp>
      <p:sp>
        <p:nvSpPr>
          <p:cNvPr id="20" name="sketch line">
            <a:extLst>
              <a:ext uri="{FF2B5EF4-FFF2-40B4-BE49-F238E27FC236}">
                <a16:creationId xmlns:a16="http://schemas.microsoft.com/office/drawing/2014/main" id="{4B030A0D-0DAD-4A99-89BB-419527D6A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89376" y="1800088"/>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866372FC-5029-F902-7DD5-E162CFD9BE78}"/>
              </a:ext>
            </a:extLst>
          </p:cNvPr>
          <p:cNvSpPr txBox="1"/>
          <p:nvPr/>
        </p:nvSpPr>
        <p:spPr>
          <a:xfrm>
            <a:off x="293968" y="2147388"/>
            <a:ext cx="3857618" cy="2185214"/>
          </a:xfrm>
          <a:prstGeom prst="rect">
            <a:avLst/>
          </a:prstGeom>
          <a:noFill/>
        </p:spPr>
        <p:txBody>
          <a:bodyPr wrap="square">
            <a:spAutoFit/>
          </a:bodyPr>
          <a:lstStyle/>
          <a:p>
            <a:pPr algn="l">
              <a:spcAft>
                <a:spcPts val="600"/>
              </a:spcAft>
            </a:pPr>
            <a:r>
              <a:rPr lang="en-GB" b="1" i="0" dirty="0">
                <a:solidFill>
                  <a:srgbClr val="232F3E"/>
                </a:solidFill>
                <a:effectLst/>
                <a:highlight>
                  <a:srgbClr val="FFFF00"/>
                </a:highlight>
                <a:latin typeface="AmazonEmberBold"/>
              </a:rPr>
              <a:t>Move to managed databases</a:t>
            </a:r>
          </a:p>
          <a:p>
            <a:pPr algn="l">
              <a:spcAft>
                <a:spcPts val="600"/>
              </a:spcAft>
            </a:pPr>
            <a:endParaRPr lang="en-GB" dirty="0">
              <a:solidFill>
                <a:srgbClr val="333333"/>
              </a:solidFill>
              <a:latin typeface="AmazonEmber"/>
            </a:endParaRPr>
          </a:p>
          <a:p>
            <a:pPr algn="l">
              <a:spcAft>
                <a:spcPts val="600"/>
              </a:spcAft>
            </a:pPr>
            <a:r>
              <a:rPr lang="en-GB" b="0" i="0" dirty="0">
                <a:solidFill>
                  <a:srgbClr val="333333"/>
                </a:solidFill>
                <a:effectLst/>
                <a:latin typeface="AmazonEmber"/>
              </a:rPr>
              <a:t>Migrate from legacy or on-premises databases to managed cloud services through a simplified migration process, removing undifferentiated database management tasks.</a:t>
            </a:r>
          </a:p>
        </p:txBody>
      </p:sp>
      <p:sp>
        <p:nvSpPr>
          <p:cNvPr id="9" name="TextBox 8">
            <a:extLst>
              <a:ext uri="{FF2B5EF4-FFF2-40B4-BE49-F238E27FC236}">
                <a16:creationId xmlns:a16="http://schemas.microsoft.com/office/drawing/2014/main" id="{2ABF15B2-0A05-F46E-21EF-50D0073AFC7A}"/>
              </a:ext>
            </a:extLst>
          </p:cNvPr>
          <p:cNvSpPr txBox="1"/>
          <p:nvPr/>
        </p:nvSpPr>
        <p:spPr>
          <a:xfrm>
            <a:off x="8799576" y="2130726"/>
            <a:ext cx="3237187" cy="2185214"/>
          </a:xfrm>
          <a:prstGeom prst="rect">
            <a:avLst/>
          </a:prstGeom>
          <a:noFill/>
        </p:spPr>
        <p:txBody>
          <a:bodyPr wrap="square">
            <a:spAutoFit/>
          </a:bodyPr>
          <a:lstStyle/>
          <a:p>
            <a:pPr algn="l">
              <a:spcAft>
                <a:spcPts val="600"/>
              </a:spcAft>
            </a:pPr>
            <a:r>
              <a:rPr lang="en-GB" b="1" i="0" dirty="0">
                <a:solidFill>
                  <a:srgbClr val="232F3E"/>
                </a:solidFill>
                <a:effectLst/>
                <a:highlight>
                  <a:srgbClr val="FFFF00"/>
                </a:highlight>
                <a:latin typeface="AmazonEmberBold"/>
              </a:rPr>
              <a:t>Replicate ongoing changes</a:t>
            </a:r>
          </a:p>
          <a:p>
            <a:pPr algn="l">
              <a:spcAft>
                <a:spcPts val="600"/>
              </a:spcAft>
            </a:pPr>
            <a:endParaRPr lang="en-GB" b="0" i="0" dirty="0">
              <a:solidFill>
                <a:srgbClr val="333333"/>
              </a:solidFill>
              <a:effectLst/>
              <a:latin typeface="AmazonEmber"/>
            </a:endParaRPr>
          </a:p>
          <a:p>
            <a:pPr algn="l">
              <a:spcAft>
                <a:spcPts val="600"/>
              </a:spcAft>
            </a:pPr>
            <a:r>
              <a:rPr lang="en-GB" b="0" i="0" dirty="0">
                <a:solidFill>
                  <a:srgbClr val="333333"/>
                </a:solidFill>
                <a:effectLst/>
                <a:latin typeface="AmazonEmber"/>
              </a:rPr>
              <a:t>Create redundancies of business-critical databases and data stores to minimize downtime and protect against any data loss.</a:t>
            </a:r>
          </a:p>
        </p:txBody>
      </p:sp>
      <p:sp>
        <p:nvSpPr>
          <p:cNvPr id="11" name="TextBox 10">
            <a:extLst>
              <a:ext uri="{FF2B5EF4-FFF2-40B4-BE49-F238E27FC236}">
                <a16:creationId xmlns:a16="http://schemas.microsoft.com/office/drawing/2014/main" id="{CD65D7D2-BCDA-B844-5981-8C796858D49D}"/>
              </a:ext>
            </a:extLst>
          </p:cNvPr>
          <p:cNvSpPr txBox="1"/>
          <p:nvPr/>
        </p:nvSpPr>
        <p:spPr>
          <a:xfrm>
            <a:off x="3248214" y="4723112"/>
            <a:ext cx="6096000" cy="1985159"/>
          </a:xfrm>
          <a:prstGeom prst="rect">
            <a:avLst/>
          </a:prstGeom>
          <a:noFill/>
        </p:spPr>
        <p:txBody>
          <a:bodyPr wrap="square">
            <a:spAutoFit/>
          </a:bodyPr>
          <a:lstStyle/>
          <a:p>
            <a:pPr algn="l">
              <a:spcAft>
                <a:spcPts val="600"/>
              </a:spcAft>
            </a:pPr>
            <a:r>
              <a:rPr lang="en-GB" b="1" i="0" dirty="0">
                <a:solidFill>
                  <a:srgbClr val="232F3E"/>
                </a:solidFill>
                <a:effectLst/>
                <a:highlight>
                  <a:srgbClr val="FFFF00"/>
                </a:highlight>
                <a:latin typeface="AmazonEmberBold"/>
              </a:rPr>
              <a:t>Improve integration with data lakes</a:t>
            </a:r>
          </a:p>
          <a:p>
            <a:pPr algn="l">
              <a:spcAft>
                <a:spcPts val="600"/>
              </a:spcAft>
            </a:pPr>
            <a:endParaRPr lang="en-GB" b="0" i="0" dirty="0">
              <a:solidFill>
                <a:srgbClr val="333333"/>
              </a:solidFill>
              <a:effectLst/>
              <a:latin typeface="AmazonEmber"/>
            </a:endParaRPr>
          </a:p>
          <a:p>
            <a:pPr algn="l">
              <a:spcAft>
                <a:spcPts val="600"/>
              </a:spcAft>
            </a:pPr>
            <a:r>
              <a:rPr lang="en-GB" b="0" i="0" dirty="0">
                <a:solidFill>
                  <a:srgbClr val="333333"/>
                </a:solidFill>
                <a:effectLst/>
                <a:latin typeface="AmazonEmber"/>
              </a:rPr>
              <a:t>Build data lakes and perform real-time processing on change data from your data stores.</a:t>
            </a:r>
          </a:p>
          <a:p>
            <a:pPr>
              <a:spcAft>
                <a:spcPts val="600"/>
              </a:spcAft>
            </a:pPr>
            <a:br>
              <a:rPr lang="en-GB" dirty="0"/>
            </a:br>
            <a:endParaRPr lang="en-CH" dirty="0"/>
          </a:p>
        </p:txBody>
      </p:sp>
      <p:pic>
        <p:nvPicPr>
          <p:cNvPr id="15" name="Graphic 14" descr="Database Outline">
            <a:extLst>
              <a:ext uri="{FF2B5EF4-FFF2-40B4-BE49-F238E27FC236}">
                <a16:creationId xmlns:a16="http://schemas.microsoft.com/office/drawing/2014/main" id="{56124B61-477F-F1FB-A149-36345EBBDED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0"/>
            <a:ext cx="914400" cy="914400"/>
          </a:xfrm>
          <a:prstGeom prst="rect">
            <a:avLst/>
          </a:prstGeom>
        </p:spPr>
      </p:pic>
    </p:spTree>
    <p:extLst>
      <p:ext uri="{BB962C8B-B14F-4D97-AF65-F5344CB8AC3E}">
        <p14:creationId xmlns:p14="http://schemas.microsoft.com/office/powerpoint/2010/main" val="654093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8" name="Rectangle 2054">
            <a:extLst>
              <a:ext uri="{FF2B5EF4-FFF2-40B4-BE49-F238E27FC236}">
                <a16:creationId xmlns:a16="http://schemas.microsoft.com/office/drawing/2014/main" id="{F0DCC097-1DB8-4B6D-85D0-6FBA0E1CA4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7" name="Freeform: Shape 2056">
            <a:extLst>
              <a:ext uri="{FF2B5EF4-FFF2-40B4-BE49-F238E27FC236}">
                <a16:creationId xmlns:a16="http://schemas.microsoft.com/office/drawing/2014/main" id="{E0B58608-23C8-4441-994D-C6823EEE1D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2083506"/>
          </a:xfrm>
          <a:custGeom>
            <a:avLst/>
            <a:gdLst>
              <a:gd name="connsiteX0" fmla="*/ 0 w 12191999"/>
              <a:gd name="connsiteY0" fmla="*/ 0 h 2083506"/>
              <a:gd name="connsiteX1" fmla="*/ 9429748 w 12191999"/>
              <a:gd name="connsiteY1" fmla="*/ 0 h 2083506"/>
              <a:gd name="connsiteX2" fmla="*/ 9429748 w 12191999"/>
              <a:gd name="connsiteY2" fmla="*/ 1 h 2083506"/>
              <a:gd name="connsiteX3" fmla="*/ 12191999 w 12191999"/>
              <a:gd name="connsiteY3" fmla="*/ 1 h 2083506"/>
              <a:gd name="connsiteX4" fmla="*/ 12191999 w 12191999"/>
              <a:gd name="connsiteY4" fmla="*/ 1164372 h 2083506"/>
              <a:gd name="connsiteX5" fmla="*/ 12147852 w 12191999"/>
              <a:gd name="connsiteY5" fmla="*/ 1163783 h 2083506"/>
              <a:gd name="connsiteX6" fmla="*/ 11993604 w 12191999"/>
              <a:gd name="connsiteY6" fmla="*/ 1153496 h 2083506"/>
              <a:gd name="connsiteX7" fmla="*/ 11865319 w 12191999"/>
              <a:gd name="connsiteY7" fmla="*/ 1176624 h 2083506"/>
              <a:gd name="connsiteX8" fmla="*/ 11718353 w 12191999"/>
              <a:gd name="connsiteY8" fmla="*/ 1209136 h 2083506"/>
              <a:gd name="connsiteX9" fmla="*/ 11609067 w 12191999"/>
              <a:gd name="connsiteY9" fmla="*/ 1218512 h 2083506"/>
              <a:gd name="connsiteX10" fmla="*/ 11545958 w 12191999"/>
              <a:gd name="connsiteY10" fmla="*/ 1240430 h 2083506"/>
              <a:gd name="connsiteX11" fmla="*/ 11445770 w 12191999"/>
              <a:gd name="connsiteY11" fmla="*/ 1225780 h 2083506"/>
              <a:gd name="connsiteX12" fmla="*/ 11398842 w 12191999"/>
              <a:gd name="connsiteY12" fmla="*/ 1227250 h 2083506"/>
              <a:gd name="connsiteX13" fmla="*/ 11240093 w 12191999"/>
              <a:gd name="connsiteY13" fmla="*/ 1266797 h 2083506"/>
              <a:gd name="connsiteX14" fmla="*/ 11141364 w 12191999"/>
              <a:gd name="connsiteY14" fmla="*/ 1288059 h 2083506"/>
              <a:gd name="connsiteX15" fmla="*/ 11015396 w 12191999"/>
              <a:gd name="connsiteY15" fmla="*/ 1353104 h 2083506"/>
              <a:gd name="connsiteX16" fmla="*/ 10973905 w 12191999"/>
              <a:gd name="connsiteY16" fmla="*/ 1365109 h 2083506"/>
              <a:gd name="connsiteX17" fmla="*/ 10904858 w 12191999"/>
              <a:gd name="connsiteY17" fmla="*/ 1371966 h 2083506"/>
              <a:gd name="connsiteX18" fmla="*/ 10827883 w 12191999"/>
              <a:gd name="connsiteY18" fmla="*/ 1410270 h 2083506"/>
              <a:gd name="connsiteX19" fmla="*/ 10690996 w 12191999"/>
              <a:gd name="connsiteY19" fmla="*/ 1426394 h 2083506"/>
              <a:gd name="connsiteX20" fmla="*/ 10624461 w 12191999"/>
              <a:gd name="connsiteY20" fmla="*/ 1444283 h 2083506"/>
              <a:gd name="connsiteX21" fmla="*/ 10517208 w 12191999"/>
              <a:gd name="connsiteY21" fmla="*/ 1478947 h 2083506"/>
              <a:gd name="connsiteX22" fmla="*/ 10497937 w 12191999"/>
              <a:gd name="connsiteY22" fmla="*/ 1469831 h 2083506"/>
              <a:gd name="connsiteX23" fmla="*/ 10471201 w 12191999"/>
              <a:gd name="connsiteY23" fmla="*/ 1486037 h 2083506"/>
              <a:gd name="connsiteX24" fmla="*/ 10448263 w 12191999"/>
              <a:gd name="connsiteY24" fmla="*/ 1478223 h 2083506"/>
              <a:gd name="connsiteX25" fmla="*/ 10388089 w 12191999"/>
              <a:gd name="connsiteY25" fmla="*/ 1507175 h 2083506"/>
              <a:gd name="connsiteX26" fmla="*/ 10333720 w 12191999"/>
              <a:gd name="connsiteY26" fmla="*/ 1515848 h 2083506"/>
              <a:gd name="connsiteX27" fmla="*/ 10104338 w 12191999"/>
              <a:gd name="connsiteY27" fmla="*/ 1569424 h 2083506"/>
              <a:gd name="connsiteX28" fmla="*/ 9910445 w 12191999"/>
              <a:gd name="connsiteY28" fmla="*/ 1632275 h 2083506"/>
              <a:gd name="connsiteX29" fmla="*/ 9770872 w 12191999"/>
              <a:gd name="connsiteY29" fmla="*/ 1688088 h 2083506"/>
              <a:gd name="connsiteX30" fmla="*/ 9733849 w 12191999"/>
              <a:gd name="connsiteY30" fmla="*/ 1700034 h 2083506"/>
              <a:gd name="connsiteX31" fmla="*/ 9703714 w 12191999"/>
              <a:gd name="connsiteY31" fmla="*/ 1730093 h 2083506"/>
              <a:gd name="connsiteX32" fmla="*/ 9698351 w 12191999"/>
              <a:gd name="connsiteY32" fmla="*/ 1730377 h 2083506"/>
              <a:gd name="connsiteX33" fmla="*/ 9632895 w 12191999"/>
              <a:gd name="connsiteY33" fmla="*/ 1736363 h 2083506"/>
              <a:gd name="connsiteX34" fmla="*/ 9569107 w 12191999"/>
              <a:gd name="connsiteY34" fmla="*/ 1741010 h 2083506"/>
              <a:gd name="connsiteX35" fmla="*/ 9536451 w 12191999"/>
              <a:gd name="connsiteY35" fmla="*/ 1755120 h 2083506"/>
              <a:gd name="connsiteX36" fmla="*/ 9529385 w 12191999"/>
              <a:gd name="connsiteY36" fmla="*/ 1757515 h 2083506"/>
              <a:gd name="connsiteX37" fmla="*/ 9498527 w 12191999"/>
              <a:gd name="connsiteY37" fmla="*/ 1753117 h 2083506"/>
              <a:gd name="connsiteX38" fmla="*/ 9436642 w 12191999"/>
              <a:gd name="connsiteY38" fmla="*/ 1755478 h 2083506"/>
              <a:gd name="connsiteX39" fmla="*/ 9429748 w 12191999"/>
              <a:gd name="connsiteY39" fmla="*/ 1756317 h 2083506"/>
              <a:gd name="connsiteX40" fmla="*/ 9429748 w 12191999"/>
              <a:gd name="connsiteY40" fmla="*/ 1768745 h 2083506"/>
              <a:gd name="connsiteX41" fmla="*/ 9425802 w 12191999"/>
              <a:gd name="connsiteY41" fmla="*/ 1769273 h 2083506"/>
              <a:gd name="connsiteX42" fmla="*/ 9349763 w 12191999"/>
              <a:gd name="connsiteY42" fmla="*/ 1776107 h 2083506"/>
              <a:gd name="connsiteX43" fmla="*/ 9256503 w 12191999"/>
              <a:gd name="connsiteY43" fmla="*/ 1800699 h 2083506"/>
              <a:gd name="connsiteX44" fmla="*/ 9222873 w 12191999"/>
              <a:gd name="connsiteY44" fmla="*/ 1803003 h 2083506"/>
              <a:gd name="connsiteX45" fmla="*/ 9224095 w 12191999"/>
              <a:gd name="connsiteY45" fmla="*/ 1807355 h 2083506"/>
              <a:gd name="connsiteX46" fmla="*/ 9211603 w 12191999"/>
              <a:gd name="connsiteY46" fmla="*/ 1807675 h 2083506"/>
              <a:gd name="connsiteX47" fmla="*/ 9183719 w 12191999"/>
              <a:gd name="connsiteY47" fmla="*/ 1807781 h 2083506"/>
              <a:gd name="connsiteX48" fmla="*/ 9100221 w 12191999"/>
              <a:gd name="connsiteY48" fmla="*/ 1808989 h 2083506"/>
              <a:gd name="connsiteX49" fmla="*/ 9077439 w 12191999"/>
              <a:gd name="connsiteY49" fmla="*/ 1817333 h 2083506"/>
              <a:gd name="connsiteX50" fmla="*/ 9055889 w 12191999"/>
              <a:gd name="connsiteY50" fmla="*/ 1817464 h 2083506"/>
              <a:gd name="connsiteX51" fmla="*/ 8930912 w 12191999"/>
              <a:gd name="connsiteY51" fmla="*/ 1828648 h 2083506"/>
              <a:gd name="connsiteX52" fmla="*/ 8913729 w 12191999"/>
              <a:gd name="connsiteY52" fmla="*/ 1829483 h 2083506"/>
              <a:gd name="connsiteX53" fmla="*/ 8904423 w 12191999"/>
              <a:gd name="connsiteY53" fmla="*/ 1833234 h 2083506"/>
              <a:gd name="connsiteX54" fmla="*/ 8871099 w 12191999"/>
              <a:gd name="connsiteY54" fmla="*/ 1833979 h 2083506"/>
              <a:gd name="connsiteX55" fmla="*/ 8869557 w 12191999"/>
              <a:gd name="connsiteY55" fmla="*/ 1836113 h 2083506"/>
              <a:gd name="connsiteX56" fmla="*/ 8760021 w 12191999"/>
              <a:gd name="connsiteY56" fmla="*/ 1854442 h 2083506"/>
              <a:gd name="connsiteX57" fmla="*/ 8741254 w 12191999"/>
              <a:gd name="connsiteY57" fmla="*/ 1857469 h 2083506"/>
              <a:gd name="connsiteX58" fmla="*/ 8725039 w 12191999"/>
              <a:gd name="connsiteY58" fmla="*/ 1856552 h 2083506"/>
              <a:gd name="connsiteX59" fmla="*/ 8635265 w 12191999"/>
              <a:gd name="connsiteY59" fmla="*/ 1859168 h 2083506"/>
              <a:gd name="connsiteX60" fmla="*/ 8613911 w 12191999"/>
              <a:gd name="connsiteY60" fmla="*/ 1857561 h 2083506"/>
              <a:gd name="connsiteX61" fmla="*/ 8604931 w 12191999"/>
              <a:gd name="connsiteY61" fmla="*/ 1854170 h 2083506"/>
              <a:gd name="connsiteX62" fmla="*/ 8570171 w 12191999"/>
              <a:gd name="connsiteY62" fmla="*/ 1860579 h 2083506"/>
              <a:gd name="connsiteX63" fmla="*/ 8516537 w 12191999"/>
              <a:gd name="connsiteY63" fmla="*/ 1864971 h 2083506"/>
              <a:gd name="connsiteX64" fmla="*/ 8491046 w 12191999"/>
              <a:gd name="connsiteY64" fmla="*/ 1868141 h 2083506"/>
              <a:gd name="connsiteX65" fmla="*/ 8470478 w 12191999"/>
              <a:gd name="connsiteY65" fmla="*/ 1866216 h 2083506"/>
              <a:gd name="connsiteX66" fmla="*/ 8353433 w 12191999"/>
              <a:gd name="connsiteY66" fmla="*/ 1865729 h 2083506"/>
              <a:gd name="connsiteX67" fmla="*/ 8347675 w 12191999"/>
              <a:gd name="connsiteY67" fmla="*/ 1865075 h 2083506"/>
              <a:gd name="connsiteX68" fmla="*/ 8343939 w 12191999"/>
              <a:gd name="connsiteY68" fmla="*/ 1865677 h 2083506"/>
              <a:gd name="connsiteX69" fmla="*/ 8221566 w 12191999"/>
              <a:gd name="connsiteY69" fmla="*/ 1881148 h 2083506"/>
              <a:gd name="connsiteX70" fmla="*/ 8066095 w 12191999"/>
              <a:gd name="connsiteY70" fmla="*/ 1919902 h 2083506"/>
              <a:gd name="connsiteX71" fmla="*/ 8044849 w 12191999"/>
              <a:gd name="connsiteY71" fmla="*/ 1916308 h 2083506"/>
              <a:gd name="connsiteX72" fmla="*/ 8041142 w 12191999"/>
              <a:gd name="connsiteY72" fmla="*/ 1915506 h 2083506"/>
              <a:gd name="connsiteX73" fmla="*/ 8022159 w 12191999"/>
              <a:gd name="connsiteY73" fmla="*/ 1911521 h 2083506"/>
              <a:gd name="connsiteX74" fmla="*/ 7944932 w 12191999"/>
              <a:gd name="connsiteY74" fmla="*/ 1917265 h 2083506"/>
              <a:gd name="connsiteX75" fmla="*/ 7879011 w 12191999"/>
              <a:gd name="connsiteY75" fmla="*/ 1928570 h 2083506"/>
              <a:gd name="connsiteX76" fmla="*/ 7865529 w 12191999"/>
              <a:gd name="connsiteY76" fmla="*/ 1934399 h 2083506"/>
              <a:gd name="connsiteX77" fmla="*/ 7774801 w 12191999"/>
              <a:gd name="connsiteY77" fmla="*/ 1947969 h 2083506"/>
              <a:gd name="connsiteX78" fmla="*/ 7748398 w 12191999"/>
              <a:gd name="connsiteY78" fmla="*/ 1955982 h 2083506"/>
              <a:gd name="connsiteX79" fmla="*/ 7740684 w 12191999"/>
              <a:gd name="connsiteY79" fmla="*/ 1955717 h 2083506"/>
              <a:gd name="connsiteX80" fmla="*/ 7712976 w 12191999"/>
              <a:gd name="connsiteY80" fmla="*/ 1960442 h 2083506"/>
              <a:gd name="connsiteX81" fmla="*/ 7699956 w 12191999"/>
              <a:gd name="connsiteY81" fmla="*/ 1966104 h 2083506"/>
              <a:gd name="connsiteX82" fmla="*/ 7684158 w 12191999"/>
              <a:gd name="connsiteY82" fmla="*/ 1962927 h 2083506"/>
              <a:gd name="connsiteX83" fmla="*/ 7643109 w 12191999"/>
              <a:gd name="connsiteY83" fmla="*/ 1964400 h 2083506"/>
              <a:gd name="connsiteX84" fmla="*/ 7630180 w 12191999"/>
              <a:gd name="connsiteY84" fmla="*/ 1970266 h 2083506"/>
              <a:gd name="connsiteX85" fmla="*/ 7609131 w 12191999"/>
              <a:gd name="connsiteY85" fmla="*/ 1971774 h 2083506"/>
              <a:gd name="connsiteX86" fmla="*/ 7555555 w 12191999"/>
              <a:gd name="connsiteY86" fmla="*/ 1969491 h 2083506"/>
              <a:gd name="connsiteX87" fmla="*/ 7520919 w 12191999"/>
              <a:gd name="connsiteY87" fmla="*/ 1970177 h 2083506"/>
              <a:gd name="connsiteX88" fmla="*/ 7456258 w 12191999"/>
              <a:gd name="connsiteY88" fmla="*/ 1960468 h 2083506"/>
              <a:gd name="connsiteX89" fmla="*/ 7393047 w 12191999"/>
              <a:gd name="connsiteY89" fmla="*/ 1952408 h 2083506"/>
              <a:gd name="connsiteX90" fmla="*/ 7199912 w 12191999"/>
              <a:gd name="connsiteY90" fmla="*/ 1959913 h 2083506"/>
              <a:gd name="connsiteX91" fmla="*/ 7146774 w 12191999"/>
              <a:gd name="connsiteY91" fmla="*/ 1956641 h 2083506"/>
              <a:gd name="connsiteX92" fmla="*/ 7122244 w 12191999"/>
              <a:gd name="connsiteY92" fmla="*/ 1953891 h 2083506"/>
              <a:gd name="connsiteX93" fmla="*/ 7032241 w 12191999"/>
              <a:gd name="connsiteY93" fmla="*/ 1962723 h 2083506"/>
              <a:gd name="connsiteX94" fmla="*/ 6941492 w 12191999"/>
              <a:gd name="connsiteY94" fmla="*/ 1976868 h 2083506"/>
              <a:gd name="connsiteX95" fmla="*/ 6906514 w 12191999"/>
              <a:gd name="connsiteY95" fmla="*/ 1968589 h 2083506"/>
              <a:gd name="connsiteX96" fmla="*/ 6826395 w 12191999"/>
              <a:gd name="connsiteY96" fmla="*/ 1974141 h 2083506"/>
              <a:gd name="connsiteX97" fmla="*/ 6716431 w 12191999"/>
              <a:gd name="connsiteY97" fmla="*/ 2004297 h 2083506"/>
              <a:gd name="connsiteX98" fmla="*/ 6569607 w 12191999"/>
              <a:gd name="connsiteY98" fmla="*/ 2015496 h 2083506"/>
              <a:gd name="connsiteX99" fmla="*/ 6561430 w 12191999"/>
              <a:gd name="connsiteY99" fmla="*/ 2020996 h 2083506"/>
              <a:gd name="connsiteX100" fmla="*/ 6549371 w 12191999"/>
              <a:gd name="connsiteY100" fmla="*/ 2024747 h 2083506"/>
              <a:gd name="connsiteX101" fmla="*/ 6547040 w 12191999"/>
              <a:gd name="connsiteY101" fmla="*/ 2024474 h 2083506"/>
              <a:gd name="connsiteX102" fmla="*/ 6530482 w 12191999"/>
              <a:gd name="connsiteY102" fmla="*/ 2026659 h 2083506"/>
              <a:gd name="connsiteX103" fmla="*/ 6528565 w 12191999"/>
              <a:gd name="connsiteY103" fmla="*/ 2028600 h 2083506"/>
              <a:gd name="connsiteX104" fmla="*/ 6517741 w 12191999"/>
              <a:gd name="connsiteY104" fmla="*/ 2030558 h 2083506"/>
              <a:gd name="connsiteX105" fmla="*/ 6497855 w 12191999"/>
              <a:gd name="connsiteY105" fmla="*/ 2035650 h 2083506"/>
              <a:gd name="connsiteX106" fmla="*/ 6492785 w 12191999"/>
              <a:gd name="connsiteY106" fmla="*/ 2035444 h 2083506"/>
              <a:gd name="connsiteX107" fmla="*/ 6460692 w 12191999"/>
              <a:gd name="connsiteY107" fmla="*/ 2041321 h 2083506"/>
              <a:gd name="connsiteX108" fmla="*/ 6459609 w 12191999"/>
              <a:gd name="connsiteY108" fmla="*/ 2040851 h 2083506"/>
              <a:gd name="connsiteX109" fmla="*/ 6447765 w 12191999"/>
              <a:gd name="connsiteY109" fmla="*/ 2040102 h 2083506"/>
              <a:gd name="connsiteX110" fmla="*/ 6426590 w 12191999"/>
              <a:gd name="connsiteY110" fmla="*/ 2039928 h 2083506"/>
              <a:gd name="connsiteX111" fmla="*/ 6401693 w 12191999"/>
              <a:gd name="connsiteY111" fmla="*/ 2033537 h 2083506"/>
              <a:gd name="connsiteX112" fmla="*/ 6387141 w 12191999"/>
              <a:gd name="connsiteY112" fmla="*/ 2033161 h 2083506"/>
              <a:gd name="connsiteX113" fmla="*/ 6357846 w 12191999"/>
              <a:gd name="connsiteY113" fmla="*/ 2036782 h 2083506"/>
              <a:gd name="connsiteX114" fmla="*/ 6342914 w 12191999"/>
              <a:gd name="connsiteY114" fmla="*/ 2037585 h 2083506"/>
              <a:gd name="connsiteX115" fmla="*/ 6336300 w 12191999"/>
              <a:gd name="connsiteY115" fmla="*/ 2038781 h 2083506"/>
              <a:gd name="connsiteX116" fmla="*/ 6317178 w 12191999"/>
              <a:gd name="connsiteY116" fmla="*/ 2038968 h 2083506"/>
              <a:gd name="connsiteX117" fmla="*/ 6161427 w 12191999"/>
              <a:gd name="connsiteY117" fmla="*/ 2047338 h 2083506"/>
              <a:gd name="connsiteX118" fmla="*/ 6097339 w 12191999"/>
              <a:gd name="connsiteY118" fmla="*/ 2082438 h 2083506"/>
              <a:gd name="connsiteX119" fmla="*/ 6079059 w 12191999"/>
              <a:gd name="connsiteY119" fmla="*/ 2081299 h 2083506"/>
              <a:gd name="connsiteX120" fmla="*/ 5998439 w 12191999"/>
              <a:gd name="connsiteY120" fmla="*/ 2070958 h 2083506"/>
              <a:gd name="connsiteX121" fmla="*/ 5904290 w 12191999"/>
              <a:gd name="connsiteY121" fmla="*/ 2070255 h 2083506"/>
              <a:gd name="connsiteX122" fmla="*/ 5814867 w 12191999"/>
              <a:gd name="connsiteY122" fmla="*/ 2079032 h 2083506"/>
              <a:gd name="connsiteX123" fmla="*/ 5725743 w 12191999"/>
              <a:gd name="connsiteY123" fmla="*/ 2070558 h 2083506"/>
              <a:gd name="connsiteX124" fmla="*/ 5650546 w 12191999"/>
              <a:gd name="connsiteY124" fmla="*/ 2052412 h 2083506"/>
              <a:gd name="connsiteX125" fmla="*/ 5581284 w 12191999"/>
              <a:gd name="connsiteY125" fmla="*/ 2023175 h 2083506"/>
              <a:gd name="connsiteX126" fmla="*/ 5572593 w 12191999"/>
              <a:gd name="connsiteY126" fmla="*/ 2018391 h 2083506"/>
              <a:gd name="connsiteX127" fmla="*/ 5548580 w 12191999"/>
              <a:gd name="connsiteY127" fmla="*/ 2016951 h 2083506"/>
              <a:gd name="connsiteX128" fmla="*/ 5471173 w 12191999"/>
              <a:gd name="connsiteY128" fmla="*/ 2018786 h 2083506"/>
              <a:gd name="connsiteX129" fmla="*/ 5340320 w 12191999"/>
              <a:gd name="connsiteY129" fmla="*/ 2037611 h 2083506"/>
              <a:gd name="connsiteX130" fmla="*/ 5254376 w 12191999"/>
              <a:gd name="connsiteY130" fmla="*/ 2042928 h 2083506"/>
              <a:gd name="connsiteX131" fmla="*/ 5258035 w 12191999"/>
              <a:gd name="connsiteY131" fmla="*/ 2035649 h 2083506"/>
              <a:gd name="connsiteX132" fmla="*/ 5230622 w 12191999"/>
              <a:gd name="connsiteY132" fmla="*/ 2024576 h 2083506"/>
              <a:gd name="connsiteX133" fmla="*/ 5026203 w 12191999"/>
              <a:gd name="connsiteY133" fmla="*/ 2030162 h 2083506"/>
              <a:gd name="connsiteX134" fmla="*/ 4973988 w 12191999"/>
              <a:gd name="connsiteY134" fmla="*/ 2026668 h 2083506"/>
              <a:gd name="connsiteX135" fmla="*/ 4928030 w 12191999"/>
              <a:gd name="connsiteY135" fmla="*/ 2033642 h 2083506"/>
              <a:gd name="connsiteX136" fmla="*/ 4908970 w 12191999"/>
              <a:gd name="connsiteY136" fmla="*/ 2030033 h 2083506"/>
              <a:gd name="connsiteX137" fmla="*/ 4905679 w 12191999"/>
              <a:gd name="connsiteY137" fmla="*/ 2029300 h 2083506"/>
              <a:gd name="connsiteX138" fmla="*/ 4892525 w 12191999"/>
              <a:gd name="connsiteY138" fmla="*/ 2028768 h 2083506"/>
              <a:gd name="connsiteX139" fmla="*/ 4888818 w 12191999"/>
              <a:gd name="connsiteY139" fmla="*/ 2025619 h 2083506"/>
              <a:gd name="connsiteX140" fmla="*/ 4869018 w 12191999"/>
              <a:gd name="connsiteY140" fmla="*/ 2022668 h 2083506"/>
              <a:gd name="connsiteX141" fmla="*/ 4844804 w 12191999"/>
              <a:gd name="connsiteY141" fmla="*/ 2022527 h 2083506"/>
              <a:gd name="connsiteX142" fmla="*/ 4758778 w 12191999"/>
              <a:gd name="connsiteY142" fmla="*/ 2021694 h 2083506"/>
              <a:gd name="connsiteX143" fmla="*/ 4744748 w 12191999"/>
              <a:gd name="connsiteY143" fmla="*/ 2023396 h 2083506"/>
              <a:gd name="connsiteX144" fmla="*/ 4698956 w 12191999"/>
              <a:gd name="connsiteY144" fmla="*/ 2020558 h 2083506"/>
              <a:gd name="connsiteX145" fmla="*/ 4658147 w 12191999"/>
              <a:gd name="connsiteY145" fmla="*/ 2019920 h 2083506"/>
              <a:gd name="connsiteX146" fmla="*/ 4631706 w 12191999"/>
              <a:gd name="connsiteY146" fmla="*/ 2021274 h 2083506"/>
              <a:gd name="connsiteX147" fmla="*/ 4624776 w 12191999"/>
              <a:gd name="connsiteY147" fmla="*/ 2020152 h 2083506"/>
              <a:gd name="connsiteX148" fmla="*/ 4598150 w 12191999"/>
              <a:gd name="connsiteY148" fmla="*/ 2019429 h 2083506"/>
              <a:gd name="connsiteX149" fmla="*/ 4584588 w 12191999"/>
              <a:gd name="connsiteY149" fmla="*/ 2021092 h 2083506"/>
              <a:gd name="connsiteX150" fmla="*/ 4571203 w 12191999"/>
              <a:gd name="connsiteY150" fmla="*/ 2017263 h 2083506"/>
              <a:gd name="connsiteX151" fmla="*/ 4567930 w 12191999"/>
              <a:gd name="connsiteY151" fmla="*/ 2014458 h 2083506"/>
              <a:gd name="connsiteX152" fmla="*/ 4548984 w 12191999"/>
              <a:gd name="connsiteY152" fmla="*/ 2015717 h 2083506"/>
              <a:gd name="connsiteX153" fmla="*/ 4533451 w 12191999"/>
              <a:gd name="connsiteY153" fmla="*/ 2012976 h 2083506"/>
              <a:gd name="connsiteX154" fmla="*/ 4519910 w 12191999"/>
              <a:gd name="connsiteY154" fmla="*/ 2014768 h 2083506"/>
              <a:gd name="connsiteX155" fmla="*/ 4514290 w 12191999"/>
              <a:gd name="connsiteY155" fmla="*/ 2014364 h 2083506"/>
              <a:gd name="connsiteX156" fmla="*/ 4500320 w 12191999"/>
              <a:gd name="connsiteY156" fmla="*/ 2013007 h 2083506"/>
              <a:gd name="connsiteX157" fmla="*/ 4476219 w 12191999"/>
              <a:gd name="connsiteY157" fmla="*/ 2009993 h 2083506"/>
              <a:gd name="connsiteX158" fmla="*/ 4468701 w 12191999"/>
              <a:gd name="connsiteY158" fmla="*/ 2009574 h 2083506"/>
              <a:gd name="connsiteX159" fmla="*/ 4452333 w 12191999"/>
              <a:gd name="connsiteY159" fmla="*/ 2004964 h 2083506"/>
              <a:gd name="connsiteX160" fmla="*/ 4420644 w 12191999"/>
              <a:gd name="connsiteY160" fmla="*/ 2001021 h 2083506"/>
              <a:gd name="connsiteX161" fmla="*/ 4364856 w 12191999"/>
              <a:gd name="connsiteY161" fmla="*/ 1987267 h 2083506"/>
              <a:gd name="connsiteX162" fmla="*/ 4332062 w 12191999"/>
              <a:gd name="connsiteY162" fmla="*/ 1980703 h 2083506"/>
              <a:gd name="connsiteX163" fmla="*/ 4309876 w 12191999"/>
              <a:gd name="connsiteY163" fmla="*/ 1974653 h 2083506"/>
              <a:gd name="connsiteX164" fmla="*/ 4244391 w 12191999"/>
              <a:gd name="connsiteY164" fmla="*/ 1966109 h 2083506"/>
              <a:gd name="connsiteX165" fmla="*/ 4132071 w 12191999"/>
              <a:gd name="connsiteY165" fmla="*/ 1954813 h 2083506"/>
              <a:gd name="connsiteX166" fmla="*/ 4109069 w 12191999"/>
              <a:gd name="connsiteY166" fmla="*/ 1951778 h 2083506"/>
              <a:gd name="connsiteX167" fmla="*/ 4092908 w 12191999"/>
              <a:gd name="connsiteY167" fmla="*/ 1946662 h 2083506"/>
              <a:gd name="connsiteX168" fmla="*/ 4092306 w 12191999"/>
              <a:gd name="connsiteY168" fmla="*/ 1943291 h 2083506"/>
              <a:gd name="connsiteX169" fmla="*/ 4080234 w 12191999"/>
              <a:gd name="connsiteY169" fmla="*/ 1941219 h 2083506"/>
              <a:gd name="connsiteX170" fmla="*/ 4077778 w 12191999"/>
              <a:gd name="connsiteY170" fmla="*/ 1940145 h 2083506"/>
              <a:gd name="connsiteX171" fmla="*/ 4062936 w 12191999"/>
              <a:gd name="connsiteY171" fmla="*/ 1934506 h 2083506"/>
              <a:gd name="connsiteX172" fmla="*/ 4012506 w 12191999"/>
              <a:gd name="connsiteY172" fmla="*/ 1935475 h 2083506"/>
              <a:gd name="connsiteX173" fmla="*/ 3965880 w 12191999"/>
              <a:gd name="connsiteY173" fmla="*/ 1925968 h 2083506"/>
              <a:gd name="connsiteX174" fmla="*/ 3765338 w 12191999"/>
              <a:gd name="connsiteY174" fmla="*/ 1906649 h 2083506"/>
              <a:gd name="connsiteX175" fmla="*/ 3749493 w 12191999"/>
              <a:gd name="connsiteY175" fmla="*/ 1893071 h 2083506"/>
              <a:gd name="connsiteX176" fmla="*/ 3672704 w 12191999"/>
              <a:gd name="connsiteY176" fmla="*/ 1881383 h 2083506"/>
              <a:gd name="connsiteX177" fmla="*/ 3530082 w 12191999"/>
              <a:gd name="connsiteY177" fmla="*/ 1883187 h 2083506"/>
              <a:gd name="connsiteX178" fmla="*/ 3387664 w 12191999"/>
              <a:gd name="connsiteY178" fmla="*/ 1862579 h 2083506"/>
              <a:gd name="connsiteX179" fmla="*/ 3371681 w 12191999"/>
              <a:gd name="connsiteY179" fmla="*/ 1865293 h 2083506"/>
              <a:gd name="connsiteX180" fmla="*/ 3355305 w 12191999"/>
              <a:gd name="connsiteY180" fmla="*/ 1865842 h 2083506"/>
              <a:gd name="connsiteX181" fmla="*/ 3353790 w 12191999"/>
              <a:gd name="connsiteY181" fmla="*/ 1865158 h 2083506"/>
              <a:gd name="connsiteX182" fmla="*/ 3336210 w 12191999"/>
              <a:gd name="connsiteY182" fmla="*/ 1863564 h 2083506"/>
              <a:gd name="connsiteX183" fmla="*/ 3331381 w 12191999"/>
              <a:gd name="connsiteY183" fmla="*/ 1864716 h 2083506"/>
              <a:gd name="connsiteX184" fmla="*/ 3319012 w 12191999"/>
              <a:gd name="connsiteY184" fmla="*/ 1864093 h 2083506"/>
              <a:gd name="connsiteX185" fmla="*/ 3293818 w 12191999"/>
              <a:gd name="connsiteY185" fmla="*/ 1864135 h 2083506"/>
              <a:gd name="connsiteX186" fmla="*/ 3289881 w 12191999"/>
              <a:gd name="connsiteY186" fmla="*/ 1862954 h 2083506"/>
              <a:gd name="connsiteX187" fmla="*/ 3253090 w 12191999"/>
              <a:gd name="connsiteY187" fmla="*/ 1861164 h 2083506"/>
              <a:gd name="connsiteX188" fmla="*/ 3252949 w 12191999"/>
              <a:gd name="connsiteY188" fmla="*/ 1860574 h 2083506"/>
              <a:gd name="connsiteX189" fmla="*/ 3244187 w 12191999"/>
              <a:gd name="connsiteY189" fmla="*/ 1857604 h 2083506"/>
              <a:gd name="connsiteX190" fmla="*/ 3246570 w 12191999"/>
              <a:gd name="connsiteY190" fmla="*/ 1852946 h 2083506"/>
              <a:gd name="connsiteX191" fmla="*/ 3237810 w 12191999"/>
              <a:gd name="connsiteY191" fmla="*/ 1853064 h 2083506"/>
              <a:gd name="connsiteX192" fmla="*/ 3230822 w 12191999"/>
              <a:gd name="connsiteY192" fmla="*/ 1855474 h 2083506"/>
              <a:gd name="connsiteX193" fmla="*/ 3136549 w 12191999"/>
              <a:gd name="connsiteY193" fmla="*/ 1874037 h 2083506"/>
              <a:gd name="connsiteX194" fmla="*/ 2845754 w 12191999"/>
              <a:gd name="connsiteY194" fmla="*/ 1910932 h 2083506"/>
              <a:gd name="connsiteX195" fmla="*/ 2786878 w 12191999"/>
              <a:gd name="connsiteY195" fmla="*/ 1917162 h 2083506"/>
              <a:gd name="connsiteX196" fmla="*/ 2725298 w 12191999"/>
              <a:gd name="connsiteY196" fmla="*/ 1912340 h 2083506"/>
              <a:gd name="connsiteX197" fmla="*/ 2697754 w 12191999"/>
              <a:gd name="connsiteY197" fmla="*/ 1914863 h 2083506"/>
              <a:gd name="connsiteX198" fmla="*/ 2568063 w 12191999"/>
              <a:gd name="connsiteY198" fmla="*/ 1936283 h 2083506"/>
              <a:gd name="connsiteX199" fmla="*/ 2489784 w 12191999"/>
              <a:gd name="connsiteY199" fmla="*/ 1943720 h 2083506"/>
              <a:gd name="connsiteX200" fmla="*/ 2458978 w 12191999"/>
              <a:gd name="connsiteY200" fmla="*/ 1938095 h 2083506"/>
              <a:gd name="connsiteX201" fmla="*/ 2318712 w 12191999"/>
              <a:gd name="connsiteY201" fmla="*/ 1934474 h 2083506"/>
              <a:gd name="connsiteX202" fmla="*/ 2268709 w 12191999"/>
              <a:gd name="connsiteY202" fmla="*/ 1940521 h 2083506"/>
              <a:gd name="connsiteX203" fmla="*/ 2264080 w 12191999"/>
              <a:gd name="connsiteY203" fmla="*/ 1941232 h 2083506"/>
              <a:gd name="connsiteX204" fmla="*/ 2254684 w 12191999"/>
              <a:gd name="connsiteY204" fmla="*/ 1943524 h 2083506"/>
              <a:gd name="connsiteX205" fmla="*/ 2252523 w 12191999"/>
              <a:gd name="connsiteY205" fmla="*/ 1943004 h 2083506"/>
              <a:gd name="connsiteX206" fmla="*/ 2173350 w 12191999"/>
              <a:gd name="connsiteY206" fmla="*/ 1929202 h 2083506"/>
              <a:gd name="connsiteX207" fmla="*/ 2155266 w 12191999"/>
              <a:gd name="connsiteY207" fmla="*/ 1920267 h 2083506"/>
              <a:gd name="connsiteX208" fmla="*/ 2091013 w 12191999"/>
              <a:gd name="connsiteY208" fmla="*/ 1914631 h 2083506"/>
              <a:gd name="connsiteX209" fmla="*/ 2030712 w 12191999"/>
              <a:gd name="connsiteY209" fmla="*/ 1897690 h 2083506"/>
              <a:gd name="connsiteX210" fmla="*/ 1908838 w 12191999"/>
              <a:gd name="connsiteY210" fmla="*/ 1892222 h 2083506"/>
              <a:gd name="connsiteX211" fmla="*/ 1877796 w 12191999"/>
              <a:gd name="connsiteY211" fmla="*/ 1883887 h 2083506"/>
              <a:gd name="connsiteX212" fmla="*/ 1875824 w 12191999"/>
              <a:gd name="connsiteY212" fmla="*/ 1879265 h 2083506"/>
              <a:gd name="connsiteX213" fmla="*/ 1823048 w 12191999"/>
              <a:gd name="connsiteY213" fmla="*/ 1881064 h 2083506"/>
              <a:gd name="connsiteX214" fmla="*/ 1765736 w 12191999"/>
              <a:gd name="connsiteY214" fmla="*/ 1856578 h 2083506"/>
              <a:gd name="connsiteX215" fmla="*/ 1725669 w 12191999"/>
              <a:gd name="connsiteY215" fmla="*/ 1833744 h 2083506"/>
              <a:gd name="connsiteX216" fmla="*/ 1725216 w 12191999"/>
              <a:gd name="connsiteY216" fmla="*/ 1829447 h 2083506"/>
              <a:gd name="connsiteX217" fmla="*/ 1721485 w 12191999"/>
              <a:gd name="connsiteY217" fmla="*/ 1828960 h 2083506"/>
              <a:gd name="connsiteX218" fmla="*/ 1717786 w 12191999"/>
              <a:gd name="connsiteY218" fmla="*/ 1832224 h 2083506"/>
              <a:gd name="connsiteX219" fmla="*/ 1689907 w 12191999"/>
              <a:gd name="connsiteY219" fmla="*/ 1825425 h 2083506"/>
              <a:gd name="connsiteX220" fmla="*/ 1688093 w 12191999"/>
              <a:gd name="connsiteY220" fmla="*/ 1817391 h 2083506"/>
              <a:gd name="connsiteX221" fmla="*/ 1496789 w 12191999"/>
              <a:gd name="connsiteY221" fmla="*/ 1805297 h 2083506"/>
              <a:gd name="connsiteX222" fmla="*/ 1392839 w 12191999"/>
              <a:gd name="connsiteY222" fmla="*/ 1758649 h 2083506"/>
              <a:gd name="connsiteX223" fmla="*/ 1360872 w 12191999"/>
              <a:gd name="connsiteY223" fmla="*/ 1752441 h 2083506"/>
              <a:gd name="connsiteX224" fmla="*/ 1313885 w 12191999"/>
              <a:gd name="connsiteY224" fmla="*/ 1731785 h 2083506"/>
              <a:gd name="connsiteX225" fmla="*/ 1247665 w 12191999"/>
              <a:gd name="connsiteY225" fmla="*/ 1727765 h 2083506"/>
              <a:gd name="connsiteX226" fmla="*/ 1196850 w 12191999"/>
              <a:gd name="connsiteY226" fmla="*/ 1729622 h 2083506"/>
              <a:gd name="connsiteX227" fmla="*/ 1168728 w 12191999"/>
              <a:gd name="connsiteY227" fmla="*/ 1728550 h 2083506"/>
              <a:gd name="connsiteX228" fmla="*/ 1096918 w 12191999"/>
              <a:gd name="connsiteY228" fmla="*/ 1721485 h 2083506"/>
              <a:gd name="connsiteX229" fmla="*/ 1094082 w 12191999"/>
              <a:gd name="connsiteY229" fmla="*/ 1720113 h 2083506"/>
              <a:gd name="connsiteX230" fmla="*/ 1040782 w 12191999"/>
              <a:gd name="connsiteY230" fmla="*/ 1721762 h 2083506"/>
              <a:gd name="connsiteX231" fmla="*/ 955980 w 12191999"/>
              <a:gd name="connsiteY231" fmla="*/ 1719289 h 2083506"/>
              <a:gd name="connsiteX232" fmla="*/ 926108 w 12191999"/>
              <a:gd name="connsiteY232" fmla="*/ 1715917 h 2083506"/>
              <a:gd name="connsiteX233" fmla="*/ 876049 w 12191999"/>
              <a:gd name="connsiteY233" fmla="*/ 1710422 h 2083506"/>
              <a:gd name="connsiteX234" fmla="*/ 839194 w 12191999"/>
              <a:gd name="connsiteY234" fmla="*/ 1700176 h 2083506"/>
              <a:gd name="connsiteX235" fmla="*/ 797112 w 12191999"/>
              <a:gd name="connsiteY235" fmla="*/ 1698014 h 2083506"/>
              <a:gd name="connsiteX236" fmla="*/ 786610 w 12191999"/>
              <a:gd name="connsiteY236" fmla="*/ 1705455 h 2083506"/>
              <a:gd name="connsiteX237" fmla="*/ 741833 w 12191999"/>
              <a:gd name="connsiteY237" fmla="*/ 1700566 h 2083506"/>
              <a:gd name="connsiteX238" fmla="*/ 673985 w 12191999"/>
              <a:gd name="connsiteY238" fmla="*/ 1692278 h 2083506"/>
              <a:gd name="connsiteX239" fmla="*/ 634665 w 12191999"/>
              <a:gd name="connsiteY239" fmla="*/ 1689550 h 2083506"/>
              <a:gd name="connsiteX240" fmla="*/ 527471 w 12191999"/>
              <a:gd name="connsiteY240" fmla="*/ 1679869 h 2083506"/>
              <a:gd name="connsiteX241" fmla="*/ 420260 w 12191999"/>
              <a:gd name="connsiteY241" fmla="*/ 1668475 h 2083506"/>
              <a:gd name="connsiteX242" fmla="*/ 357630 w 12191999"/>
              <a:gd name="connsiteY242" fmla="*/ 1652142 h 2083506"/>
              <a:gd name="connsiteX243" fmla="*/ 269407 w 12191999"/>
              <a:gd name="connsiteY243" fmla="*/ 1643812 h 2083506"/>
              <a:gd name="connsiteX244" fmla="*/ 254769 w 12191999"/>
              <a:gd name="connsiteY244" fmla="*/ 1641013 h 2083506"/>
              <a:gd name="connsiteX245" fmla="*/ 150763 w 12191999"/>
              <a:gd name="connsiteY245" fmla="*/ 1628143 h 2083506"/>
              <a:gd name="connsiteX246" fmla="*/ 29133 w 12191999"/>
              <a:gd name="connsiteY246" fmla="*/ 1626172 h 2083506"/>
              <a:gd name="connsiteX247" fmla="*/ 0 w 12191999"/>
              <a:gd name="connsiteY247" fmla="*/ 1619589 h 208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Lst>
            <a:rect l="l" t="t" r="r" b="b"/>
            <a:pathLst>
              <a:path w="12191999" h="2083506">
                <a:moveTo>
                  <a:pt x="0" y="0"/>
                </a:moveTo>
                <a:lnTo>
                  <a:pt x="9429748" y="0"/>
                </a:lnTo>
                <a:lnTo>
                  <a:pt x="9429748" y="1"/>
                </a:lnTo>
                <a:lnTo>
                  <a:pt x="12191999" y="1"/>
                </a:lnTo>
                <a:lnTo>
                  <a:pt x="12191999" y="1164372"/>
                </a:lnTo>
                <a:lnTo>
                  <a:pt x="12147852" y="1163783"/>
                </a:lnTo>
                <a:cubicBezTo>
                  <a:pt x="12063101" y="1189107"/>
                  <a:pt x="12045020" y="1156925"/>
                  <a:pt x="11993604" y="1153496"/>
                </a:cubicBezTo>
                <a:cubicBezTo>
                  <a:pt x="11954216" y="1165241"/>
                  <a:pt x="11911195" y="1167350"/>
                  <a:pt x="11865319" y="1176624"/>
                </a:cubicBezTo>
                <a:cubicBezTo>
                  <a:pt x="11822513" y="1184682"/>
                  <a:pt x="11766915" y="1201558"/>
                  <a:pt x="11718353" y="1209136"/>
                </a:cubicBezTo>
                <a:cubicBezTo>
                  <a:pt x="11675379" y="1217463"/>
                  <a:pt x="11638007" y="1216639"/>
                  <a:pt x="11609067" y="1218512"/>
                </a:cubicBezTo>
                <a:cubicBezTo>
                  <a:pt x="11597582" y="1221322"/>
                  <a:pt x="11554280" y="1243577"/>
                  <a:pt x="11545958" y="1240430"/>
                </a:cubicBezTo>
                <a:lnTo>
                  <a:pt x="11445770" y="1225780"/>
                </a:lnTo>
                <a:cubicBezTo>
                  <a:pt x="11425543" y="1230782"/>
                  <a:pt x="11413740" y="1222096"/>
                  <a:pt x="11398842" y="1227250"/>
                </a:cubicBezTo>
                <a:cubicBezTo>
                  <a:pt x="11367060" y="1233093"/>
                  <a:pt x="11269285" y="1263712"/>
                  <a:pt x="11240093" y="1266797"/>
                </a:cubicBezTo>
                <a:cubicBezTo>
                  <a:pt x="11197297" y="1273685"/>
                  <a:pt x="11181311" y="1272682"/>
                  <a:pt x="11141364" y="1288059"/>
                </a:cubicBezTo>
                <a:cubicBezTo>
                  <a:pt x="11099891" y="1305386"/>
                  <a:pt x="11051533" y="1319157"/>
                  <a:pt x="11015396" y="1353104"/>
                </a:cubicBezTo>
                <a:cubicBezTo>
                  <a:pt x="11009424" y="1362217"/>
                  <a:pt x="10992328" y="1361966"/>
                  <a:pt x="10973905" y="1365109"/>
                </a:cubicBezTo>
                <a:cubicBezTo>
                  <a:pt x="10955482" y="1368254"/>
                  <a:pt x="10907369" y="1372817"/>
                  <a:pt x="10904858" y="1371966"/>
                </a:cubicBezTo>
                <a:cubicBezTo>
                  <a:pt x="10880521" y="1379494"/>
                  <a:pt x="10873670" y="1399734"/>
                  <a:pt x="10827883" y="1410270"/>
                </a:cubicBezTo>
                <a:cubicBezTo>
                  <a:pt x="10790248" y="1415655"/>
                  <a:pt x="10724899" y="1420726"/>
                  <a:pt x="10690996" y="1426394"/>
                </a:cubicBezTo>
                <a:cubicBezTo>
                  <a:pt x="10676463" y="1423331"/>
                  <a:pt x="10634514" y="1436908"/>
                  <a:pt x="10624461" y="1444283"/>
                </a:cubicBezTo>
                <a:cubicBezTo>
                  <a:pt x="10601952" y="1468442"/>
                  <a:pt x="10536224" y="1460228"/>
                  <a:pt x="10517208" y="1478947"/>
                </a:cubicBezTo>
                <a:cubicBezTo>
                  <a:pt x="10509508" y="1482271"/>
                  <a:pt x="10505833" y="1468818"/>
                  <a:pt x="10497937" y="1469831"/>
                </a:cubicBezTo>
                <a:lnTo>
                  <a:pt x="10471201" y="1486037"/>
                </a:lnTo>
                <a:lnTo>
                  <a:pt x="10448263" y="1478223"/>
                </a:lnTo>
                <a:lnTo>
                  <a:pt x="10388089" y="1507175"/>
                </a:lnTo>
                <a:cubicBezTo>
                  <a:pt x="10350285" y="1513081"/>
                  <a:pt x="10383281" y="1526586"/>
                  <a:pt x="10333720" y="1515848"/>
                </a:cubicBezTo>
                <a:cubicBezTo>
                  <a:pt x="10286428" y="1526223"/>
                  <a:pt x="10174884" y="1550019"/>
                  <a:pt x="10104338" y="1569424"/>
                </a:cubicBezTo>
                <a:cubicBezTo>
                  <a:pt x="10066963" y="1581564"/>
                  <a:pt x="9967395" y="1605712"/>
                  <a:pt x="9910445" y="1632275"/>
                </a:cubicBezTo>
                <a:cubicBezTo>
                  <a:pt x="9856131" y="1644130"/>
                  <a:pt x="9831118" y="1689967"/>
                  <a:pt x="9770872" y="1688088"/>
                </a:cubicBezTo>
                <a:cubicBezTo>
                  <a:pt x="9769882" y="1691843"/>
                  <a:pt x="9737016" y="1697044"/>
                  <a:pt x="9733849" y="1700034"/>
                </a:cubicBezTo>
                <a:lnTo>
                  <a:pt x="9703714" y="1730093"/>
                </a:lnTo>
                <a:lnTo>
                  <a:pt x="9698351" y="1730377"/>
                </a:lnTo>
                <a:lnTo>
                  <a:pt x="9632895" y="1736363"/>
                </a:lnTo>
                <a:lnTo>
                  <a:pt x="9569107" y="1741010"/>
                </a:lnTo>
                <a:cubicBezTo>
                  <a:pt x="9558961" y="1745882"/>
                  <a:pt x="9548028" y="1750646"/>
                  <a:pt x="9536451" y="1755120"/>
                </a:cubicBezTo>
                <a:lnTo>
                  <a:pt x="9529385" y="1757515"/>
                </a:lnTo>
                <a:lnTo>
                  <a:pt x="9498527" y="1753117"/>
                </a:lnTo>
                <a:lnTo>
                  <a:pt x="9436642" y="1755478"/>
                </a:lnTo>
                <a:lnTo>
                  <a:pt x="9429748" y="1756317"/>
                </a:lnTo>
                <a:lnTo>
                  <a:pt x="9429748" y="1768745"/>
                </a:lnTo>
                <a:lnTo>
                  <a:pt x="9425802" y="1769273"/>
                </a:lnTo>
                <a:cubicBezTo>
                  <a:pt x="9390751" y="1773262"/>
                  <a:pt x="9371406" y="1773457"/>
                  <a:pt x="9349763" y="1776107"/>
                </a:cubicBezTo>
                <a:cubicBezTo>
                  <a:pt x="9314721" y="1782260"/>
                  <a:pt x="9277650" y="1796217"/>
                  <a:pt x="9256503" y="1800699"/>
                </a:cubicBezTo>
                <a:lnTo>
                  <a:pt x="9222873" y="1803003"/>
                </a:lnTo>
                <a:lnTo>
                  <a:pt x="9224095" y="1807355"/>
                </a:lnTo>
                <a:lnTo>
                  <a:pt x="9211603" y="1807675"/>
                </a:lnTo>
                <a:lnTo>
                  <a:pt x="9183719" y="1807781"/>
                </a:lnTo>
                <a:cubicBezTo>
                  <a:pt x="9166319" y="1808439"/>
                  <a:pt x="9117935" y="1807396"/>
                  <a:pt x="9100221" y="1808989"/>
                </a:cubicBezTo>
                <a:cubicBezTo>
                  <a:pt x="9095111" y="1813630"/>
                  <a:pt x="9087224" y="1816160"/>
                  <a:pt x="9077439" y="1817333"/>
                </a:cubicBezTo>
                <a:lnTo>
                  <a:pt x="9055889" y="1817464"/>
                </a:lnTo>
                <a:lnTo>
                  <a:pt x="8930912" y="1828648"/>
                </a:lnTo>
                <a:lnTo>
                  <a:pt x="8913729" y="1829483"/>
                </a:lnTo>
                <a:lnTo>
                  <a:pt x="8904423" y="1833234"/>
                </a:lnTo>
                <a:cubicBezTo>
                  <a:pt x="8897319" y="1833982"/>
                  <a:pt x="8876911" y="1833498"/>
                  <a:pt x="8871099" y="1833979"/>
                </a:cubicBezTo>
                <a:lnTo>
                  <a:pt x="8869557" y="1836113"/>
                </a:lnTo>
                <a:cubicBezTo>
                  <a:pt x="8851043" y="1839524"/>
                  <a:pt x="8781405" y="1850882"/>
                  <a:pt x="8760021" y="1854442"/>
                </a:cubicBezTo>
                <a:cubicBezTo>
                  <a:pt x="8755749" y="1851161"/>
                  <a:pt x="8746183" y="1856343"/>
                  <a:pt x="8741254" y="1857469"/>
                </a:cubicBezTo>
                <a:cubicBezTo>
                  <a:pt x="8740491" y="1855259"/>
                  <a:pt x="8728559" y="1854585"/>
                  <a:pt x="8725039" y="1856552"/>
                </a:cubicBezTo>
                <a:cubicBezTo>
                  <a:pt x="8641157" y="1867333"/>
                  <a:pt x="8683145" y="1845054"/>
                  <a:pt x="8635265" y="1859168"/>
                </a:cubicBezTo>
                <a:cubicBezTo>
                  <a:pt x="8626795" y="1860103"/>
                  <a:pt x="8619931" y="1859212"/>
                  <a:pt x="8613911" y="1857561"/>
                </a:cubicBezTo>
                <a:lnTo>
                  <a:pt x="8604931" y="1854170"/>
                </a:lnTo>
                <a:lnTo>
                  <a:pt x="8570171" y="1860579"/>
                </a:lnTo>
                <a:cubicBezTo>
                  <a:pt x="8553049" y="1862813"/>
                  <a:pt x="8535028" y="1864294"/>
                  <a:pt x="8516537" y="1864971"/>
                </a:cubicBezTo>
                <a:cubicBezTo>
                  <a:pt x="8512388" y="1860455"/>
                  <a:pt x="8497874" y="1866870"/>
                  <a:pt x="8491046" y="1868141"/>
                </a:cubicBezTo>
                <a:cubicBezTo>
                  <a:pt x="8490975" y="1865191"/>
                  <a:pt x="8475847" y="1863778"/>
                  <a:pt x="8470478" y="1866216"/>
                </a:cubicBezTo>
                <a:cubicBezTo>
                  <a:pt x="8357654" y="1876758"/>
                  <a:pt x="8421139" y="1849210"/>
                  <a:pt x="8353433" y="1865729"/>
                </a:cubicBezTo>
                <a:lnTo>
                  <a:pt x="8347675" y="1865075"/>
                </a:lnTo>
                <a:lnTo>
                  <a:pt x="8343939" y="1865677"/>
                </a:lnTo>
                <a:cubicBezTo>
                  <a:pt x="8309852" y="1870841"/>
                  <a:pt x="8272587" y="1875809"/>
                  <a:pt x="8221566" y="1881148"/>
                </a:cubicBezTo>
                <a:cubicBezTo>
                  <a:pt x="8158043" y="1892960"/>
                  <a:pt x="8095547" y="1914042"/>
                  <a:pt x="8066095" y="1919902"/>
                </a:cubicBezTo>
                <a:cubicBezTo>
                  <a:pt x="8058949" y="1919234"/>
                  <a:pt x="8051921" y="1917862"/>
                  <a:pt x="8044849" y="1916308"/>
                </a:cubicBezTo>
                <a:lnTo>
                  <a:pt x="8041142" y="1915506"/>
                </a:lnTo>
                <a:lnTo>
                  <a:pt x="8022159" y="1911521"/>
                </a:lnTo>
                <a:lnTo>
                  <a:pt x="7944932" y="1917265"/>
                </a:lnTo>
                <a:lnTo>
                  <a:pt x="7879011" y="1928570"/>
                </a:lnTo>
                <a:lnTo>
                  <a:pt x="7865529" y="1934399"/>
                </a:lnTo>
                <a:lnTo>
                  <a:pt x="7774801" y="1947969"/>
                </a:lnTo>
                <a:lnTo>
                  <a:pt x="7748398" y="1955982"/>
                </a:lnTo>
                <a:lnTo>
                  <a:pt x="7740684" y="1955717"/>
                </a:lnTo>
                <a:cubicBezTo>
                  <a:pt x="7728362" y="1958584"/>
                  <a:pt x="7714099" y="1968442"/>
                  <a:pt x="7712976" y="1960442"/>
                </a:cubicBezTo>
                <a:lnTo>
                  <a:pt x="7699956" y="1966104"/>
                </a:lnTo>
                <a:lnTo>
                  <a:pt x="7684158" y="1962927"/>
                </a:lnTo>
                <a:cubicBezTo>
                  <a:pt x="7674684" y="1962643"/>
                  <a:pt x="7652105" y="1963177"/>
                  <a:pt x="7643109" y="1964400"/>
                </a:cubicBezTo>
                <a:lnTo>
                  <a:pt x="7630180" y="1970266"/>
                </a:lnTo>
                <a:lnTo>
                  <a:pt x="7609131" y="1971774"/>
                </a:lnTo>
                <a:cubicBezTo>
                  <a:pt x="7596694" y="1971644"/>
                  <a:pt x="7570258" y="1969757"/>
                  <a:pt x="7555555" y="1969491"/>
                </a:cubicBezTo>
                <a:cubicBezTo>
                  <a:pt x="7541460" y="1966540"/>
                  <a:pt x="7530571" y="1964848"/>
                  <a:pt x="7520919" y="1970177"/>
                </a:cubicBezTo>
                <a:cubicBezTo>
                  <a:pt x="7500295" y="1966884"/>
                  <a:pt x="7480780" y="1949401"/>
                  <a:pt x="7456258" y="1960468"/>
                </a:cubicBezTo>
                <a:cubicBezTo>
                  <a:pt x="7434946" y="1957506"/>
                  <a:pt x="7435772" y="1952500"/>
                  <a:pt x="7393047" y="1952408"/>
                </a:cubicBezTo>
                <a:cubicBezTo>
                  <a:pt x="7356520" y="1952860"/>
                  <a:pt x="7236307" y="1958626"/>
                  <a:pt x="7199912" y="1959913"/>
                </a:cubicBezTo>
                <a:cubicBezTo>
                  <a:pt x="7176501" y="1959942"/>
                  <a:pt x="7160098" y="1958343"/>
                  <a:pt x="7146774" y="1956641"/>
                </a:cubicBezTo>
                <a:lnTo>
                  <a:pt x="7122244" y="1953891"/>
                </a:lnTo>
                <a:lnTo>
                  <a:pt x="7032241" y="1962723"/>
                </a:lnTo>
                <a:cubicBezTo>
                  <a:pt x="6997214" y="1965198"/>
                  <a:pt x="6963725" y="1968396"/>
                  <a:pt x="6941492" y="1976868"/>
                </a:cubicBezTo>
                <a:cubicBezTo>
                  <a:pt x="6947015" y="1970398"/>
                  <a:pt x="6923088" y="1965379"/>
                  <a:pt x="6906514" y="1968589"/>
                </a:cubicBezTo>
                <a:cubicBezTo>
                  <a:pt x="6925890" y="1943204"/>
                  <a:pt x="6840983" y="1991464"/>
                  <a:pt x="6826395" y="1974141"/>
                </a:cubicBezTo>
                <a:cubicBezTo>
                  <a:pt x="6825676" y="1990223"/>
                  <a:pt x="6751393" y="2017492"/>
                  <a:pt x="6716431" y="2004297"/>
                </a:cubicBezTo>
                <a:cubicBezTo>
                  <a:pt x="6663167" y="2007518"/>
                  <a:pt x="6625450" y="2020811"/>
                  <a:pt x="6569607" y="2015496"/>
                </a:cubicBezTo>
                <a:cubicBezTo>
                  <a:pt x="6567874" y="2017648"/>
                  <a:pt x="6565034" y="2019449"/>
                  <a:pt x="6561430" y="2020996"/>
                </a:cubicBezTo>
                <a:lnTo>
                  <a:pt x="6549371" y="2024747"/>
                </a:lnTo>
                <a:lnTo>
                  <a:pt x="6547040" y="2024474"/>
                </a:lnTo>
                <a:cubicBezTo>
                  <a:pt x="6537882" y="2024425"/>
                  <a:pt x="6533193" y="2025332"/>
                  <a:pt x="6530482" y="2026659"/>
                </a:cubicBezTo>
                <a:lnTo>
                  <a:pt x="6528565" y="2028600"/>
                </a:lnTo>
                <a:lnTo>
                  <a:pt x="6517741" y="2030558"/>
                </a:lnTo>
                <a:lnTo>
                  <a:pt x="6497855" y="2035650"/>
                </a:lnTo>
                <a:lnTo>
                  <a:pt x="6492785" y="2035444"/>
                </a:lnTo>
                <a:lnTo>
                  <a:pt x="6460692" y="2041321"/>
                </a:lnTo>
                <a:lnTo>
                  <a:pt x="6459609" y="2040851"/>
                </a:lnTo>
                <a:cubicBezTo>
                  <a:pt x="6456451" y="2039933"/>
                  <a:pt x="6452734" y="2039508"/>
                  <a:pt x="6447765" y="2040102"/>
                </a:cubicBezTo>
                <a:cubicBezTo>
                  <a:pt x="6446007" y="2031126"/>
                  <a:pt x="6441093" y="2037380"/>
                  <a:pt x="6426590" y="2039928"/>
                </a:cubicBezTo>
                <a:cubicBezTo>
                  <a:pt x="6423606" y="2033241"/>
                  <a:pt x="6413230" y="2032925"/>
                  <a:pt x="6401693" y="2033537"/>
                </a:cubicBezTo>
                <a:lnTo>
                  <a:pt x="6387141" y="2033161"/>
                </a:lnTo>
                <a:lnTo>
                  <a:pt x="6357846" y="2036782"/>
                </a:lnTo>
                <a:lnTo>
                  <a:pt x="6342914" y="2037585"/>
                </a:lnTo>
                <a:lnTo>
                  <a:pt x="6336300" y="2038781"/>
                </a:lnTo>
                <a:lnTo>
                  <a:pt x="6317178" y="2038968"/>
                </a:lnTo>
                <a:lnTo>
                  <a:pt x="6161427" y="2047338"/>
                </a:lnTo>
                <a:cubicBezTo>
                  <a:pt x="6147824" y="2057658"/>
                  <a:pt x="6118908" y="2077615"/>
                  <a:pt x="6097339" y="2082438"/>
                </a:cubicBezTo>
                <a:cubicBezTo>
                  <a:pt x="6090149" y="2084046"/>
                  <a:pt x="6083776" y="2083972"/>
                  <a:pt x="6079059" y="2081299"/>
                </a:cubicBezTo>
                <a:cubicBezTo>
                  <a:pt x="6063900" y="2082334"/>
                  <a:pt x="6011621" y="2084537"/>
                  <a:pt x="5998439" y="2070958"/>
                </a:cubicBezTo>
                <a:cubicBezTo>
                  <a:pt x="5976443" y="2071759"/>
                  <a:pt x="5925514" y="2069780"/>
                  <a:pt x="5904290" y="2070255"/>
                </a:cubicBezTo>
                <a:cubicBezTo>
                  <a:pt x="5871515" y="2066244"/>
                  <a:pt x="5843986" y="2088249"/>
                  <a:pt x="5814867" y="2079032"/>
                </a:cubicBezTo>
                <a:cubicBezTo>
                  <a:pt x="5792003" y="2070559"/>
                  <a:pt x="5750009" y="2076273"/>
                  <a:pt x="5725743" y="2070558"/>
                </a:cubicBezTo>
                <a:cubicBezTo>
                  <a:pt x="5716432" y="2058355"/>
                  <a:pt x="5667424" y="2047322"/>
                  <a:pt x="5650546" y="2052412"/>
                </a:cubicBezTo>
                <a:cubicBezTo>
                  <a:pt x="5614627" y="2046084"/>
                  <a:pt x="5608108" y="2028306"/>
                  <a:pt x="5581284" y="2023175"/>
                </a:cubicBezTo>
                <a:lnTo>
                  <a:pt x="5572593" y="2018391"/>
                </a:lnTo>
                <a:lnTo>
                  <a:pt x="5548580" y="2016951"/>
                </a:lnTo>
                <a:cubicBezTo>
                  <a:pt x="5523726" y="2017783"/>
                  <a:pt x="5498337" y="2019663"/>
                  <a:pt x="5471173" y="2018786"/>
                </a:cubicBezTo>
                <a:cubicBezTo>
                  <a:pt x="5447687" y="2003020"/>
                  <a:pt x="5353807" y="2022324"/>
                  <a:pt x="5340320" y="2037611"/>
                </a:cubicBezTo>
                <a:cubicBezTo>
                  <a:pt x="5340015" y="2024215"/>
                  <a:pt x="5271937" y="2042455"/>
                  <a:pt x="5254376" y="2042928"/>
                </a:cubicBezTo>
                <a:cubicBezTo>
                  <a:pt x="5248522" y="2043086"/>
                  <a:pt x="5248281" y="2041270"/>
                  <a:pt x="5258035" y="2035649"/>
                </a:cubicBezTo>
                <a:cubicBezTo>
                  <a:pt x="5239374" y="2037214"/>
                  <a:pt x="5220112" y="2030252"/>
                  <a:pt x="5230622" y="2024576"/>
                </a:cubicBezTo>
                <a:cubicBezTo>
                  <a:pt x="5173932" y="2036724"/>
                  <a:pt x="5090262" y="2024645"/>
                  <a:pt x="5026203" y="2030162"/>
                </a:cubicBezTo>
                <a:cubicBezTo>
                  <a:pt x="4991280" y="2016814"/>
                  <a:pt x="5010212" y="2029164"/>
                  <a:pt x="4973988" y="2026668"/>
                </a:cubicBezTo>
                <a:cubicBezTo>
                  <a:pt x="4983896" y="2038955"/>
                  <a:pt x="4930012" y="2019774"/>
                  <a:pt x="4928030" y="2033642"/>
                </a:cubicBezTo>
                <a:cubicBezTo>
                  <a:pt x="4921501" y="2032748"/>
                  <a:pt x="4915238" y="2031445"/>
                  <a:pt x="4908970" y="2030033"/>
                </a:cubicBezTo>
                <a:lnTo>
                  <a:pt x="4905679" y="2029300"/>
                </a:lnTo>
                <a:lnTo>
                  <a:pt x="4892525" y="2028768"/>
                </a:lnTo>
                <a:lnTo>
                  <a:pt x="4888818" y="2025619"/>
                </a:lnTo>
                <a:lnTo>
                  <a:pt x="4869018" y="2022668"/>
                </a:lnTo>
                <a:cubicBezTo>
                  <a:pt x="4861602" y="2022028"/>
                  <a:pt x="4853622" y="2021880"/>
                  <a:pt x="4844804" y="2022527"/>
                </a:cubicBezTo>
                <a:cubicBezTo>
                  <a:pt x="4823110" y="2028022"/>
                  <a:pt x="4789330" y="2021287"/>
                  <a:pt x="4758778" y="2021694"/>
                </a:cubicBezTo>
                <a:lnTo>
                  <a:pt x="4744748" y="2023396"/>
                </a:lnTo>
                <a:lnTo>
                  <a:pt x="4698956" y="2020558"/>
                </a:lnTo>
                <a:cubicBezTo>
                  <a:pt x="4685921" y="2020008"/>
                  <a:pt x="4672392" y="2019718"/>
                  <a:pt x="4658147" y="2019920"/>
                </a:cubicBezTo>
                <a:lnTo>
                  <a:pt x="4631706" y="2021274"/>
                </a:lnTo>
                <a:lnTo>
                  <a:pt x="4624776" y="2020152"/>
                </a:lnTo>
                <a:cubicBezTo>
                  <a:pt x="4612703" y="2020277"/>
                  <a:pt x="4596727" y="2024226"/>
                  <a:pt x="4598150" y="2019429"/>
                </a:cubicBezTo>
                <a:lnTo>
                  <a:pt x="4584588" y="2021092"/>
                </a:lnTo>
                <a:lnTo>
                  <a:pt x="4571203" y="2017263"/>
                </a:lnTo>
                <a:cubicBezTo>
                  <a:pt x="4569736" y="2016374"/>
                  <a:pt x="4568633" y="2015427"/>
                  <a:pt x="4567930" y="2014458"/>
                </a:cubicBezTo>
                <a:lnTo>
                  <a:pt x="4548984" y="2015717"/>
                </a:lnTo>
                <a:lnTo>
                  <a:pt x="4533451" y="2012976"/>
                </a:lnTo>
                <a:lnTo>
                  <a:pt x="4519910" y="2014768"/>
                </a:lnTo>
                <a:lnTo>
                  <a:pt x="4514290" y="2014364"/>
                </a:lnTo>
                <a:lnTo>
                  <a:pt x="4500320" y="2013007"/>
                </a:lnTo>
                <a:cubicBezTo>
                  <a:pt x="4493159" y="2012056"/>
                  <a:pt x="4485144" y="2010910"/>
                  <a:pt x="4476219" y="2009993"/>
                </a:cubicBezTo>
                <a:lnTo>
                  <a:pt x="4468701" y="2009574"/>
                </a:lnTo>
                <a:lnTo>
                  <a:pt x="4452333" y="2004964"/>
                </a:lnTo>
                <a:cubicBezTo>
                  <a:pt x="4440422" y="2001479"/>
                  <a:pt x="4431048" y="1999130"/>
                  <a:pt x="4420644" y="2001021"/>
                </a:cubicBezTo>
                <a:cubicBezTo>
                  <a:pt x="4402911" y="1996519"/>
                  <a:pt x="4390524" y="1983900"/>
                  <a:pt x="4364856" y="1987267"/>
                </a:cubicBezTo>
                <a:cubicBezTo>
                  <a:pt x="4372645" y="1981550"/>
                  <a:pt x="4336350" y="1986575"/>
                  <a:pt x="4332062" y="1980703"/>
                </a:cubicBezTo>
                <a:cubicBezTo>
                  <a:pt x="4330083" y="1975974"/>
                  <a:pt x="4318612" y="1976397"/>
                  <a:pt x="4309876" y="1974653"/>
                </a:cubicBezTo>
                <a:cubicBezTo>
                  <a:pt x="4303650" y="1969824"/>
                  <a:pt x="4259693" y="1965414"/>
                  <a:pt x="4244391" y="1966109"/>
                </a:cubicBezTo>
                <a:cubicBezTo>
                  <a:pt x="4201255" y="1970914"/>
                  <a:pt x="4166558" y="1951471"/>
                  <a:pt x="4132071" y="1954813"/>
                </a:cubicBezTo>
                <a:cubicBezTo>
                  <a:pt x="4123041" y="1954358"/>
                  <a:pt x="4115554" y="1953263"/>
                  <a:pt x="4109069" y="1951778"/>
                </a:cubicBezTo>
                <a:lnTo>
                  <a:pt x="4092908" y="1946662"/>
                </a:lnTo>
                <a:cubicBezTo>
                  <a:pt x="4092707" y="1945539"/>
                  <a:pt x="4092506" y="1944415"/>
                  <a:pt x="4092306" y="1943291"/>
                </a:cubicBezTo>
                <a:lnTo>
                  <a:pt x="4080234" y="1941219"/>
                </a:lnTo>
                <a:lnTo>
                  <a:pt x="4077778" y="1940145"/>
                </a:lnTo>
                <a:cubicBezTo>
                  <a:pt x="4073105" y="1938081"/>
                  <a:pt x="4068339" y="1936119"/>
                  <a:pt x="4062936" y="1934506"/>
                </a:cubicBezTo>
                <a:cubicBezTo>
                  <a:pt x="4048082" y="1947155"/>
                  <a:pt x="4014523" y="1922869"/>
                  <a:pt x="4012506" y="1935475"/>
                </a:cubicBezTo>
                <a:cubicBezTo>
                  <a:pt x="3980228" y="1928812"/>
                  <a:pt x="3986775" y="1942559"/>
                  <a:pt x="3965880" y="1925968"/>
                </a:cubicBezTo>
                <a:cubicBezTo>
                  <a:pt x="3899515" y="1923414"/>
                  <a:pt x="3830855" y="1902158"/>
                  <a:pt x="3765338" y="1906649"/>
                </a:cubicBezTo>
                <a:cubicBezTo>
                  <a:pt x="3780686" y="1902635"/>
                  <a:pt x="3768784" y="1893856"/>
                  <a:pt x="3749493" y="1893071"/>
                </a:cubicBezTo>
                <a:cubicBezTo>
                  <a:pt x="3807776" y="1876857"/>
                  <a:pt x="3656400" y="1898030"/>
                  <a:pt x="3672704" y="1881383"/>
                </a:cubicBezTo>
                <a:cubicBezTo>
                  <a:pt x="3645532" y="1893973"/>
                  <a:pt x="3537791" y="1900656"/>
                  <a:pt x="3530082" y="1883187"/>
                </a:cubicBezTo>
                <a:cubicBezTo>
                  <a:pt x="3479808" y="1875044"/>
                  <a:pt x="3426017" y="1877998"/>
                  <a:pt x="3387664" y="1862579"/>
                </a:cubicBezTo>
                <a:cubicBezTo>
                  <a:pt x="3382649" y="1863935"/>
                  <a:pt x="3377277" y="1864791"/>
                  <a:pt x="3371681" y="1865293"/>
                </a:cubicBezTo>
                <a:lnTo>
                  <a:pt x="3355305" y="1865842"/>
                </a:lnTo>
                <a:lnTo>
                  <a:pt x="3353790" y="1865158"/>
                </a:lnTo>
                <a:cubicBezTo>
                  <a:pt x="3346144" y="1863282"/>
                  <a:pt x="3340687" y="1863057"/>
                  <a:pt x="3336210" y="1863564"/>
                </a:cubicBezTo>
                <a:lnTo>
                  <a:pt x="3331381" y="1864716"/>
                </a:lnTo>
                <a:lnTo>
                  <a:pt x="3319012" y="1864093"/>
                </a:lnTo>
                <a:lnTo>
                  <a:pt x="3293818" y="1864135"/>
                </a:lnTo>
                <a:lnTo>
                  <a:pt x="3289881" y="1862954"/>
                </a:lnTo>
                <a:lnTo>
                  <a:pt x="3253090" y="1861164"/>
                </a:lnTo>
                <a:cubicBezTo>
                  <a:pt x="3253042" y="1860968"/>
                  <a:pt x="3252996" y="1860771"/>
                  <a:pt x="3252949" y="1860574"/>
                </a:cubicBezTo>
                <a:cubicBezTo>
                  <a:pt x="3251799" y="1859213"/>
                  <a:pt x="3249368" y="1858131"/>
                  <a:pt x="3244187" y="1857604"/>
                </a:cubicBezTo>
                <a:cubicBezTo>
                  <a:pt x="3250860" y="1853873"/>
                  <a:pt x="3250577" y="1852999"/>
                  <a:pt x="3246570" y="1852946"/>
                </a:cubicBezTo>
                <a:lnTo>
                  <a:pt x="3237810" y="1853064"/>
                </a:lnTo>
                <a:lnTo>
                  <a:pt x="3230822" y="1855474"/>
                </a:lnTo>
                <a:cubicBezTo>
                  <a:pt x="3206812" y="1862286"/>
                  <a:pt x="3176733" y="1868865"/>
                  <a:pt x="3136549" y="1874037"/>
                </a:cubicBezTo>
                <a:cubicBezTo>
                  <a:pt x="3081163" y="1880168"/>
                  <a:pt x="2902557" y="1900580"/>
                  <a:pt x="2845754" y="1910932"/>
                </a:cubicBezTo>
                <a:cubicBezTo>
                  <a:pt x="2860822" y="1944376"/>
                  <a:pt x="2813389" y="1905358"/>
                  <a:pt x="2786878" y="1917162"/>
                </a:cubicBezTo>
                <a:cubicBezTo>
                  <a:pt x="2766803" y="1917398"/>
                  <a:pt x="2741628" y="1915886"/>
                  <a:pt x="2725298" y="1912340"/>
                </a:cubicBezTo>
                <a:cubicBezTo>
                  <a:pt x="2716680" y="1911427"/>
                  <a:pt x="2707572" y="1911972"/>
                  <a:pt x="2697754" y="1914863"/>
                </a:cubicBezTo>
                <a:cubicBezTo>
                  <a:pt x="2667185" y="1939014"/>
                  <a:pt x="2622149" y="1926211"/>
                  <a:pt x="2568063" y="1936283"/>
                </a:cubicBezTo>
                <a:cubicBezTo>
                  <a:pt x="2552625" y="1932001"/>
                  <a:pt x="2502682" y="1953378"/>
                  <a:pt x="2489784" y="1943720"/>
                </a:cubicBezTo>
                <a:cubicBezTo>
                  <a:pt x="2478524" y="1943155"/>
                  <a:pt x="2467418" y="1949411"/>
                  <a:pt x="2458978" y="1938095"/>
                </a:cubicBezTo>
                <a:cubicBezTo>
                  <a:pt x="2417552" y="1934639"/>
                  <a:pt x="2366376" y="1931293"/>
                  <a:pt x="2318712" y="1934474"/>
                </a:cubicBezTo>
                <a:cubicBezTo>
                  <a:pt x="2296029" y="1936526"/>
                  <a:pt x="2282069" y="1938434"/>
                  <a:pt x="2268709" y="1940521"/>
                </a:cubicBezTo>
                <a:lnTo>
                  <a:pt x="2264080" y="1941232"/>
                </a:lnTo>
                <a:lnTo>
                  <a:pt x="2254684" y="1943524"/>
                </a:lnTo>
                <a:lnTo>
                  <a:pt x="2252523" y="1943004"/>
                </a:lnTo>
                <a:lnTo>
                  <a:pt x="2173350" y="1929202"/>
                </a:lnTo>
                <a:lnTo>
                  <a:pt x="2155266" y="1920267"/>
                </a:lnTo>
                <a:lnTo>
                  <a:pt x="2091013" y="1914631"/>
                </a:lnTo>
                <a:cubicBezTo>
                  <a:pt x="2033357" y="1920614"/>
                  <a:pt x="2070513" y="1905065"/>
                  <a:pt x="2030712" y="1897690"/>
                </a:cubicBezTo>
                <a:cubicBezTo>
                  <a:pt x="1994539" y="1893055"/>
                  <a:pt x="1958569" y="1883188"/>
                  <a:pt x="1908838" y="1892222"/>
                </a:cubicBezTo>
                <a:cubicBezTo>
                  <a:pt x="1897236" y="1896147"/>
                  <a:pt x="1883338" y="1892415"/>
                  <a:pt x="1877796" y="1883887"/>
                </a:cubicBezTo>
                <a:cubicBezTo>
                  <a:pt x="1876842" y="1882419"/>
                  <a:pt x="1876177" y="1880863"/>
                  <a:pt x="1875824" y="1879265"/>
                </a:cubicBezTo>
                <a:cubicBezTo>
                  <a:pt x="1843474" y="1887199"/>
                  <a:pt x="1841511" y="1873818"/>
                  <a:pt x="1823048" y="1881064"/>
                </a:cubicBezTo>
                <a:cubicBezTo>
                  <a:pt x="1792640" y="1872164"/>
                  <a:pt x="1782358" y="1850450"/>
                  <a:pt x="1765736" y="1856578"/>
                </a:cubicBezTo>
                <a:cubicBezTo>
                  <a:pt x="1753024" y="1849107"/>
                  <a:pt x="1745932" y="1828316"/>
                  <a:pt x="1725669" y="1833744"/>
                </a:cubicBezTo>
                <a:cubicBezTo>
                  <a:pt x="1727428" y="1831405"/>
                  <a:pt x="1726953" y="1830157"/>
                  <a:pt x="1725216" y="1829447"/>
                </a:cubicBezTo>
                <a:lnTo>
                  <a:pt x="1721485" y="1828960"/>
                </a:lnTo>
                <a:lnTo>
                  <a:pt x="1717786" y="1832224"/>
                </a:lnTo>
                <a:cubicBezTo>
                  <a:pt x="1703445" y="1843277"/>
                  <a:pt x="1706547" y="1827935"/>
                  <a:pt x="1689907" y="1825425"/>
                </a:cubicBezTo>
                <a:cubicBezTo>
                  <a:pt x="1682338" y="1823445"/>
                  <a:pt x="1685181" y="1820226"/>
                  <a:pt x="1688093" y="1817391"/>
                </a:cubicBezTo>
                <a:lnTo>
                  <a:pt x="1496789" y="1805297"/>
                </a:lnTo>
                <a:cubicBezTo>
                  <a:pt x="1463551" y="1793913"/>
                  <a:pt x="1426345" y="1786892"/>
                  <a:pt x="1392839" y="1758649"/>
                </a:cubicBezTo>
                <a:cubicBezTo>
                  <a:pt x="1386461" y="1750573"/>
                  <a:pt x="1374031" y="1756918"/>
                  <a:pt x="1360872" y="1752441"/>
                </a:cubicBezTo>
                <a:cubicBezTo>
                  <a:pt x="1347711" y="1747963"/>
                  <a:pt x="1332751" y="1735898"/>
                  <a:pt x="1313885" y="1731785"/>
                </a:cubicBezTo>
                <a:cubicBezTo>
                  <a:pt x="1281989" y="1726305"/>
                  <a:pt x="1256405" y="1739744"/>
                  <a:pt x="1247665" y="1727765"/>
                </a:cubicBezTo>
                <a:cubicBezTo>
                  <a:pt x="1231363" y="1728538"/>
                  <a:pt x="1209120" y="1742556"/>
                  <a:pt x="1196850" y="1729622"/>
                </a:cubicBezTo>
                <a:cubicBezTo>
                  <a:pt x="1195195" y="1740224"/>
                  <a:pt x="1178147" y="1721561"/>
                  <a:pt x="1168728" y="1728550"/>
                </a:cubicBezTo>
                <a:cubicBezTo>
                  <a:pt x="1152073" y="1727193"/>
                  <a:pt x="1122804" y="1725926"/>
                  <a:pt x="1096918" y="1721485"/>
                </a:cubicBezTo>
                <a:lnTo>
                  <a:pt x="1094082" y="1720113"/>
                </a:lnTo>
                <a:lnTo>
                  <a:pt x="1040782" y="1721762"/>
                </a:lnTo>
                <a:cubicBezTo>
                  <a:pt x="987172" y="1722352"/>
                  <a:pt x="1023272" y="1708707"/>
                  <a:pt x="955980" y="1719289"/>
                </a:cubicBezTo>
                <a:cubicBezTo>
                  <a:pt x="948995" y="1714208"/>
                  <a:pt x="940521" y="1713816"/>
                  <a:pt x="926108" y="1715917"/>
                </a:cubicBezTo>
                <a:cubicBezTo>
                  <a:pt x="900077" y="1715834"/>
                  <a:pt x="902688" y="1703436"/>
                  <a:pt x="876049" y="1710422"/>
                </a:cubicBezTo>
                <a:cubicBezTo>
                  <a:pt x="881084" y="1703830"/>
                  <a:pt x="826830" y="1706893"/>
                  <a:pt x="839194" y="1700176"/>
                </a:cubicBezTo>
                <a:cubicBezTo>
                  <a:pt x="822548" y="1693764"/>
                  <a:pt x="813674" y="1703628"/>
                  <a:pt x="797112" y="1698014"/>
                </a:cubicBezTo>
                <a:cubicBezTo>
                  <a:pt x="778195" y="1696418"/>
                  <a:pt x="807647" y="1705364"/>
                  <a:pt x="786610" y="1705455"/>
                </a:cubicBezTo>
                <a:cubicBezTo>
                  <a:pt x="761170" y="1704357"/>
                  <a:pt x="760599" y="1716610"/>
                  <a:pt x="741833" y="1700566"/>
                </a:cubicBezTo>
                <a:lnTo>
                  <a:pt x="673985" y="1692278"/>
                </a:lnTo>
                <a:cubicBezTo>
                  <a:pt x="658515" y="1695829"/>
                  <a:pt x="646395" y="1693620"/>
                  <a:pt x="634665" y="1689550"/>
                </a:cubicBezTo>
                <a:cubicBezTo>
                  <a:pt x="599149" y="1689690"/>
                  <a:pt x="567176" y="1683160"/>
                  <a:pt x="527471" y="1679869"/>
                </a:cubicBezTo>
                <a:cubicBezTo>
                  <a:pt x="484099" y="1683240"/>
                  <a:pt x="462693" y="1671949"/>
                  <a:pt x="420260" y="1668475"/>
                </a:cubicBezTo>
                <a:cubicBezTo>
                  <a:pt x="377482" y="1677390"/>
                  <a:pt x="393500" y="1652730"/>
                  <a:pt x="357630" y="1652142"/>
                </a:cubicBezTo>
                <a:cubicBezTo>
                  <a:pt x="298692" y="1659518"/>
                  <a:pt x="359631" y="1643849"/>
                  <a:pt x="269407" y="1643812"/>
                </a:cubicBezTo>
                <a:cubicBezTo>
                  <a:pt x="264204" y="1645215"/>
                  <a:pt x="253436" y="1643159"/>
                  <a:pt x="254769" y="1641013"/>
                </a:cubicBezTo>
                <a:cubicBezTo>
                  <a:pt x="234996" y="1641090"/>
                  <a:pt x="179093" y="1626583"/>
                  <a:pt x="150763" y="1628143"/>
                </a:cubicBezTo>
                <a:cubicBezTo>
                  <a:pt x="96232" y="1619954"/>
                  <a:pt x="68845" y="1629422"/>
                  <a:pt x="29133" y="1626172"/>
                </a:cubicBezTo>
                <a:lnTo>
                  <a:pt x="0" y="1619589"/>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034C3C1-8066-BC5B-3956-AAFC43D45359}"/>
              </a:ext>
            </a:extLst>
          </p:cNvPr>
          <p:cNvSpPr>
            <a:spLocks noGrp="1"/>
          </p:cNvSpPr>
          <p:nvPr>
            <p:ph type="title"/>
          </p:nvPr>
        </p:nvSpPr>
        <p:spPr>
          <a:xfrm>
            <a:off x="828675" y="494414"/>
            <a:ext cx="10534650" cy="817403"/>
          </a:xfrm>
        </p:spPr>
        <p:txBody>
          <a:bodyPr vert="horz" lIns="91440" tIns="45720" rIns="91440" bIns="45720" rtlCol="0" anchor="b">
            <a:normAutofit/>
          </a:bodyPr>
          <a:lstStyle/>
          <a:p>
            <a:pPr algn="ctr"/>
            <a:r>
              <a:rPr lang="en-US" sz="3600" kern="1200">
                <a:solidFill>
                  <a:schemeClr val="tx1"/>
                </a:solidFill>
                <a:latin typeface="+mj-lt"/>
                <a:ea typeface="+mj-ea"/>
                <a:cs typeface="+mj-cs"/>
              </a:rPr>
              <a:t>AWS DMS Replication Process</a:t>
            </a:r>
          </a:p>
        </p:txBody>
      </p:sp>
      <p:pic>
        <p:nvPicPr>
          <p:cNvPr id="2050" name="Picture 2" descr="&#10;            Getting started with AWS DMS&#10;        ">
            <a:extLst>
              <a:ext uri="{FF2B5EF4-FFF2-40B4-BE49-F238E27FC236}">
                <a16:creationId xmlns:a16="http://schemas.microsoft.com/office/drawing/2014/main" id="{E486C38F-2EBC-AF4D-89FC-37AE201B144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23900" y="2703220"/>
            <a:ext cx="10744200" cy="32501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65623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EA751B3-F411-A243-B62D-976E5F37EAB6}"/>
              </a:ext>
            </a:extLst>
          </p:cNvPr>
          <p:cNvSpPr>
            <a:spLocks noGrp="1"/>
          </p:cNvSpPr>
          <p:nvPr>
            <p:ph type="title"/>
          </p:nvPr>
        </p:nvSpPr>
        <p:spPr>
          <a:xfrm>
            <a:off x="1137034" y="609597"/>
            <a:ext cx="9392421" cy="1330841"/>
          </a:xfrm>
        </p:spPr>
        <p:txBody>
          <a:bodyPr>
            <a:normAutofit/>
          </a:bodyPr>
          <a:lstStyle/>
          <a:p>
            <a:r>
              <a:rPr lang="en-CH" dirty="0"/>
              <a:t>AWS DMS High Level view</a:t>
            </a:r>
          </a:p>
        </p:txBody>
      </p:sp>
      <p:sp>
        <p:nvSpPr>
          <p:cNvPr id="3" name="Content Placeholder 2">
            <a:extLst>
              <a:ext uri="{FF2B5EF4-FFF2-40B4-BE49-F238E27FC236}">
                <a16:creationId xmlns:a16="http://schemas.microsoft.com/office/drawing/2014/main" id="{25892C7B-139F-2CA5-C6B1-2B59BA8BFB97}"/>
              </a:ext>
            </a:extLst>
          </p:cNvPr>
          <p:cNvSpPr>
            <a:spLocks noGrp="1"/>
          </p:cNvSpPr>
          <p:nvPr>
            <p:ph idx="1"/>
          </p:nvPr>
        </p:nvSpPr>
        <p:spPr>
          <a:xfrm>
            <a:off x="1137034" y="2198362"/>
            <a:ext cx="4958966" cy="3917773"/>
          </a:xfrm>
        </p:spPr>
        <p:txBody>
          <a:bodyPr>
            <a:normAutofit/>
          </a:bodyPr>
          <a:lstStyle/>
          <a:p>
            <a:pPr>
              <a:buFont typeface="Arial" panose="020B0604020202020204" pitchFamily="34" charset="0"/>
              <a:buChar char="•"/>
            </a:pPr>
            <a:r>
              <a:rPr lang="en-GB" sz="1700" b="0" i="0" dirty="0">
                <a:effectLst/>
                <a:latin typeface="Amazon Ember"/>
              </a:rPr>
              <a:t>Discover databases in your network environment that are good candidates for migration.</a:t>
            </a:r>
          </a:p>
          <a:p>
            <a:pPr>
              <a:buFont typeface="Arial" panose="020B0604020202020204" pitchFamily="34" charset="0"/>
              <a:buChar char="•"/>
            </a:pPr>
            <a:r>
              <a:rPr lang="en-GB" sz="1700" b="0" i="0" dirty="0">
                <a:effectLst/>
                <a:latin typeface="Amazon Ember"/>
              </a:rPr>
              <a:t>Automatically convert your source database schemas and most of the database code objects to a format compatible with the target database.</a:t>
            </a:r>
          </a:p>
          <a:p>
            <a:pPr>
              <a:buFont typeface="Arial" panose="020B0604020202020204" pitchFamily="34" charset="0"/>
              <a:buChar char="•"/>
            </a:pPr>
            <a:r>
              <a:rPr lang="en-GB" sz="1700" b="0" i="0" dirty="0">
                <a:effectLst/>
                <a:latin typeface="Amazon Ember"/>
              </a:rPr>
              <a:t>Create a replication server.</a:t>
            </a:r>
          </a:p>
          <a:p>
            <a:pPr>
              <a:buFont typeface="Arial" panose="020B0604020202020204" pitchFamily="34" charset="0"/>
              <a:buChar char="•"/>
            </a:pPr>
            <a:r>
              <a:rPr lang="en-GB" sz="1700" b="0" i="0" dirty="0">
                <a:effectLst/>
                <a:latin typeface="Amazon Ember"/>
              </a:rPr>
              <a:t>Create source and target endpoints that have connection information about your data stores.</a:t>
            </a:r>
          </a:p>
          <a:p>
            <a:pPr>
              <a:buFont typeface="Arial" panose="020B0604020202020204" pitchFamily="34" charset="0"/>
              <a:buChar char="•"/>
            </a:pPr>
            <a:r>
              <a:rPr lang="en-GB" sz="1700" b="0" i="0" dirty="0">
                <a:effectLst/>
                <a:latin typeface="Amazon Ember"/>
              </a:rPr>
              <a:t>Create one or more migration tasks to migrate data between the source and target data stores.</a:t>
            </a:r>
          </a:p>
        </p:txBody>
      </p:sp>
      <p:pic>
        <p:nvPicPr>
          <p:cNvPr id="7" name="Graphic 6" descr="Database Outline">
            <a:extLst>
              <a:ext uri="{FF2B5EF4-FFF2-40B4-BE49-F238E27FC236}">
                <a16:creationId xmlns:a16="http://schemas.microsoft.com/office/drawing/2014/main" id="{B11C8689-F845-3BE2-9CBF-15B76C056A2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235662" y="2184914"/>
            <a:ext cx="3755915" cy="3755915"/>
          </a:xfrm>
          <a:prstGeom prst="rect">
            <a:avLst/>
          </a:prstGeom>
        </p:spPr>
      </p:pic>
      <p:sp>
        <p:nvSpPr>
          <p:cNvPr id="14" name="Freeform: Shape 13">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8840056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9" name="Rectangle 3078">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A751B3-F411-A243-B62D-976E5F37EAB6}"/>
              </a:ext>
            </a:extLst>
          </p:cNvPr>
          <p:cNvSpPr>
            <a:spLocks noGrp="1"/>
          </p:cNvSpPr>
          <p:nvPr>
            <p:ph type="title"/>
          </p:nvPr>
        </p:nvSpPr>
        <p:spPr>
          <a:xfrm>
            <a:off x="645064" y="525982"/>
            <a:ext cx="4282983" cy="1200361"/>
          </a:xfrm>
        </p:spPr>
        <p:txBody>
          <a:bodyPr anchor="b">
            <a:normAutofit/>
          </a:bodyPr>
          <a:lstStyle/>
          <a:p>
            <a:r>
              <a:rPr lang="en-GB" sz="3600" b="0" i="0">
                <a:effectLst/>
                <a:latin typeface="Amazon Ember"/>
              </a:rPr>
              <a:t>Components of AWS DMS</a:t>
            </a:r>
          </a:p>
        </p:txBody>
      </p:sp>
      <p:sp>
        <p:nvSpPr>
          <p:cNvPr id="3081" name="Rectangle 3080">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5892C7B-139F-2CA5-C6B1-2B59BA8BFB97}"/>
              </a:ext>
            </a:extLst>
          </p:cNvPr>
          <p:cNvSpPr>
            <a:spLocks noGrp="1"/>
          </p:cNvSpPr>
          <p:nvPr>
            <p:ph idx="1"/>
          </p:nvPr>
        </p:nvSpPr>
        <p:spPr>
          <a:xfrm>
            <a:off x="645066" y="2031101"/>
            <a:ext cx="4282984" cy="3511943"/>
          </a:xfrm>
        </p:spPr>
        <p:txBody>
          <a:bodyPr anchor="ctr">
            <a:normAutofit/>
          </a:bodyPr>
          <a:lstStyle/>
          <a:p>
            <a:pPr marL="0" indent="0">
              <a:buNone/>
            </a:pPr>
            <a:r>
              <a:rPr lang="en-GB" sz="1800" b="0" i="0">
                <a:effectLst/>
                <a:latin typeface="Amazon Ember"/>
              </a:rPr>
              <a:t>An AWS DMS migration consists of five components: </a:t>
            </a:r>
          </a:p>
          <a:p>
            <a:pPr>
              <a:buFont typeface="Arial" panose="020B0604020202020204" pitchFamily="34" charset="0"/>
              <a:buChar char="•"/>
            </a:pPr>
            <a:r>
              <a:rPr lang="en-GB" sz="1800" b="1" i="0">
                <a:effectLst/>
                <a:highlight>
                  <a:srgbClr val="FFFF00"/>
                </a:highlight>
                <a:latin typeface="Amazon Ember"/>
              </a:rPr>
              <a:t>discovery of databases to migrate</a:t>
            </a:r>
          </a:p>
          <a:p>
            <a:pPr>
              <a:buFont typeface="Arial" panose="020B0604020202020204" pitchFamily="34" charset="0"/>
              <a:buChar char="•"/>
            </a:pPr>
            <a:r>
              <a:rPr lang="en-GB" sz="1800" b="1" i="0">
                <a:effectLst/>
                <a:highlight>
                  <a:srgbClr val="FFFF00"/>
                </a:highlight>
                <a:latin typeface="Amazon Ember"/>
              </a:rPr>
              <a:t>automatic schema conversion</a:t>
            </a:r>
          </a:p>
          <a:p>
            <a:pPr>
              <a:buFont typeface="Arial" panose="020B0604020202020204" pitchFamily="34" charset="0"/>
              <a:buChar char="•"/>
            </a:pPr>
            <a:r>
              <a:rPr lang="en-GB" sz="1800" b="1" i="0">
                <a:effectLst/>
                <a:highlight>
                  <a:srgbClr val="FFFF00"/>
                </a:highlight>
                <a:latin typeface="Amazon Ember"/>
              </a:rPr>
              <a:t>replication instance</a:t>
            </a:r>
          </a:p>
          <a:p>
            <a:pPr>
              <a:buFont typeface="Arial" panose="020B0604020202020204" pitchFamily="34" charset="0"/>
              <a:buChar char="•"/>
            </a:pPr>
            <a:r>
              <a:rPr lang="en-GB" sz="1800" b="1" i="0">
                <a:effectLst/>
                <a:highlight>
                  <a:srgbClr val="FFFF00"/>
                </a:highlight>
                <a:latin typeface="Amazon Ember"/>
              </a:rPr>
              <a:t>source and target endpoints</a:t>
            </a:r>
          </a:p>
          <a:p>
            <a:pPr>
              <a:buFont typeface="Arial" panose="020B0604020202020204" pitchFamily="34" charset="0"/>
              <a:buChar char="•"/>
            </a:pPr>
            <a:r>
              <a:rPr lang="en-GB" sz="1800" b="1" i="0">
                <a:effectLst/>
                <a:highlight>
                  <a:srgbClr val="FFFF00"/>
                </a:highlight>
                <a:latin typeface="Amazon Ember"/>
              </a:rPr>
              <a:t>replication task</a:t>
            </a:r>
          </a:p>
        </p:txBody>
      </p:sp>
      <p:sp>
        <p:nvSpPr>
          <p:cNvPr id="3083" name="Rectangle 3082">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5" name="Rectangle 3084">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7" name="Rectangle 3086">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10;                            Get started with AWS DMS&#10;                        ">
            <a:extLst>
              <a:ext uri="{FF2B5EF4-FFF2-40B4-BE49-F238E27FC236}">
                <a16:creationId xmlns:a16="http://schemas.microsoft.com/office/drawing/2014/main" id="{E05D2443-44E2-1473-D73E-91118C11E55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987738" y="1778931"/>
            <a:ext cx="5628018" cy="30672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51530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03" name="Rectangle 4102">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BEED3C-E5CC-6B08-76B3-D0CCAFBF0C3F}"/>
              </a:ext>
            </a:extLst>
          </p:cNvPr>
          <p:cNvSpPr>
            <a:spLocks noGrp="1"/>
          </p:cNvSpPr>
          <p:nvPr>
            <p:ph type="title"/>
          </p:nvPr>
        </p:nvSpPr>
        <p:spPr>
          <a:xfrm>
            <a:off x="630936" y="640080"/>
            <a:ext cx="4818888" cy="1481328"/>
          </a:xfrm>
        </p:spPr>
        <p:txBody>
          <a:bodyPr anchor="b">
            <a:normAutofit/>
          </a:bodyPr>
          <a:lstStyle/>
          <a:p>
            <a:r>
              <a:rPr lang="en-CH" sz="5000"/>
              <a:t>AWS DMS Replication Task</a:t>
            </a:r>
          </a:p>
        </p:txBody>
      </p:sp>
      <p:sp>
        <p:nvSpPr>
          <p:cNvPr id="4105"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CDA784E-AE7D-7D4D-D3A3-456BB4E8F741}"/>
              </a:ext>
            </a:extLst>
          </p:cNvPr>
          <p:cNvSpPr>
            <a:spLocks noGrp="1"/>
          </p:cNvSpPr>
          <p:nvPr>
            <p:ph idx="1"/>
          </p:nvPr>
        </p:nvSpPr>
        <p:spPr>
          <a:xfrm>
            <a:off x="630936" y="2660904"/>
            <a:ext cx="4818888" cy="3547872"/>
          </a:xfrm>
        </p:spPr>
        <p:txBody>
          <a:bodyPr anchor="t">
            <a:normAutofit/>
          </a:bodyPr>
          <a:lstStyle/>
          <a:p>
            <a:pPr marL="0" indent="0">
              <a:buNone/>
            </a:pPr>
            <a:r>
              <a:rPr lang="en-GB" sz="1700" b="0" i="0">
                <a:effectLst/>
              </a:rPr>
              <a:t>You use an AWS DMS replication task to move a set of data from the source endpoint to the target endpoint.</a:t>
            </a:r>
          </a:p>
          <a:p>
            <a:pPr marL="0" indent="0">
              <a:buNone/>
            </a:pPr>
            <a:r>
              <a:rPr lang="en-GB" sz="1700" b="0" i="0">
                <a:effectLst/>
              </a:rPr>
              <a:t> Creating a replication task is the last step you need to take before you start a migration.</a:t>
            </a:r>
          </a:p>
          <a:p>
            <a:pPr marL="0" indent="0">
              <a:buNone/>
            </a:pPr>
            <a:endParaRPr lang="en-GB" sz="1700"/>
          </a:p>
          <a:p>
            <a:pPr marL="0" indent="0">
              <a:buNone/>
            </a:pPr>
            <a:r>
              <a:rPr lang="en-GB" sz="1700" b="0" i="0">
                <a:effectLst/>
              </a:rPr>
              <a:t>The full load process is straight-forward to understand. Data is extracted from the source in a bulk extract manner and loaded directly into the target. You can specify the number of tables to extract and load in parallel on the AWS DMS console under </a:t>
            </a:r>
            <a:r>
              <a:rPr lang="en-GB" sz="1700" b="1" i="0">
                <a:effectLst/>
              </a:rPr>
              <a:t>Advanced Settings</a:t>
            </a:r>
            <a:r>
              <a:rPr lang="en-GB" sz="1700" b="0" i="0">
                <a:effectLst/>
              </a:rPr>
              <a:t>.</a:t>
            </a:r>
            <a:br>
              <a:rPr lang="en-GB" sz="1700"/>
            </a:br>
            <a:endParaRPr lang="en-CH" sz="1700"/>
          </a:p>
        </p:txBody>
      </p:sp>
      <p:pic>
        <p:nvPicPr>
          <p:cNvPr id="4098" name="Picture 2" descr="&#10;                            Get started with AWS DMS&#10;                        ">
            <a:extLst>
              <a:ext uri="{FF2B5EF4-FFF2-40B4-BE49-F238E27FC236}">
                <a16:creationId xmlns:a16="http://schemas.microsoft.com/office/drawing/2014/main" id="{C10A79D5-CA11-9362-4FD9-6B3595105B4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099048" y="1900489"/>
            <a:ext cx="5458968" cy="30570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53348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4C608BEB-860E-4094-8511-78603564A7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050" cy="68580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78E9815-35F9-154E-08AD-AF36E2EE518B}"/>
              </a:ext>
            </a:extLst>
          </p:cNvPr>
          <p:cNvSpPr>
            <a:spLocks noGrp="1"/>
          </p:cNvSpPr>
          <p:nvPr>
            <p:ph type="title"/>
          </p:nvPr>
        </p:nvSpPr>
        <p:spPr>
          <a:xfrm>
            <a:off x="838200" y="1412488"/>
            <a:ext cx="2899189" cy="4363844"/>
          </a:xfrm>
        </p:spPr>
        <p:txBody>
          <a:bodyPr vert="horz" lIns="91440" tIns="45720" rIns="91440" bIns="45720" rtlCol="0" anchor="t">
            <a:normAutofit/>
          </a:bodyPr>
          <a:lstStyle/>
          <a:p>
            <a:r>
              <a:rPr lang="en-US" sz="4000" kern="1200">
                <a:solidFill>
                  <a:srgbClr val="FFFFFF"/>
                </a:solidFill>
                <a:latin typeface="+mj-lt"/>
                <a:ea typeface="+mj-ea"/>
                <a:cs typeface="+mj-cs"/>
              </a:rPr>
              <a:t>AWS </a:t>
            </a:r>
            <a:r>
              <a:rPr lang="en-US" sz="4000" i="0" kern="1200">
                <a:solidFill>
                  <a:srgbClr val="FFFFFF"/>
                </a:solidFill>
                <a:effectLst/>
                <a:latin typeface="+mj-lt"/>
                <a:ea typeface="+mj-ea"/>
                <a:cs typeface="+mj-cs"/>
              </a:rPr>
              <a:t>DMS Schema Conversion</a:t>
            </a:r>
            <a:endParaRPr lang="en-US" sz="4000" kern="1200">
              <a:solidFill>
                <a:srgbClr val="FFFFFF"/>
              </a:solidFill>
              <a:latin typeface="+mj-lt"/>
              <a:ea typeface="+mj-ea"/>
              <a:cs typeface="+mj-cs"/>
            </a:endParaRPr>
          </a:p>
        </p:txBody>
      </p:sp>
      <p:sp>
        <p:nvSpPr>
          <p:cNvPr id="3" name="Content Placeholder 2">
            <a:extLst>
              <a:ext uri="{FF2B5EF4-FFF2-40B4-BE49-F238E27FC236}">
                <a16:creationId xmlns:a16="http://schemas.microsoft.com/office/drawing/2014/main" id="{C5A776F9-7F5C-14C9-523A-A3AD7843D8EC}"/>
              </a:ext>
            </a:extLst>
          </p:cNvPr>
          <p:cNvSpPr>
            <a:spLocks noGrp="1"/>
          </p:cNvSpPr>
          <p:nvPr>
            <p:ph idx="1"/>
          </p:nvPr>
        </p:nvSpPr>
        <p:spPr>
          <a:xfrm>
            <a:off x="4380855" y="1412488"/>
            <a:ext cx="3427283" cy="5097493"/>
          </a:xfrm>
        </p:spPr>
        <p:txBody>
          <a:bodyPr vert="horz" lIns="91440" tIns="45720" rIns="91440" bIns="45720" rtlCol="0">
            <a:noAutofit/>
          </a:bodyPr>
          <a:lstStyle/>
          <a:p>
            <a:pPr marL="0" indent="0">
              <a:lnSpc>
                <a:spcPct val="100000"/>
              </a:lnSpc>
              <a:buNone/>
            </a:pPr>
            <a:r>
              <a:rPr lang="en-US" sz="1800" b="0" i="0" dirty="0">
                <a:effectLst/>
              </a:rPr>
              <a:t>DMS Schema Conversion in AWS Database Migration Service (AWS DMS) makes database migrations between different types of databases more predictable. </a:t>
            </a:r>
          </a:p>
          <a:p>
            <a:pPr marL="0" indent="0">
              <a:lnSpc>
                <a:spcPct val="100000"/>
              </a:lnSpc>
              <a:buNone/>
            </a:pPr>
            <a:endParaRPr lang="en-US" sz="1800" b="0" i="0" dirty="0">
              <a:effectLst/>
            </a:endParaRPr>
          </a:p>
          <a:p>
            <a:pPr marL="0" indent="0">
              <a:lnSpc>
                <a:spcPct val="100000"/>
              </a:lnSpc>
              <a:buNone/>
            </a:pPr>
            <a:r>
              <a:rPr lang="en-US" sz="1800" b="0" i="0" dirty="0">
                <a:effectLst/>
              </a:rPr>
              <a:t>Use DMS Schema Conversion to assess the complexity of your migration for your source data provider, and to convert database schemas and code objects. </a:t>
            </a:r>
          </a:p>
          <a:p>
            <a:pPr marL="0" indent="0">
              <a:lnSpc>
                <a:spcPct val="100000"/>
              </a:lnSpc>
              <a:buNone/>
            </a:pPr>
            <a:endParaRPr lang="en-US" sz="1800" b="0" i="0" dirty="0">
              <a:effectLst/>
            </a:endParaRPr>
          </a:p>
          <a:p>
            <a:pPr marL="0" indent="0">
              <a:lnSpc>
                <a:spcPct val="100000"/>
              </a:lnSpc>
              <a:buNone/>
            </a:pPr>
            <a:r>
              <a:rPr lang="en-US" sz="1800" b="0" i="0" dirty="0">
                <a:effectLst/>
              </a:rPr>
              <a:t>You can then apply the converted code to your target database.</a:t>
            </a:r>
          </a:p>
        </p:txBody>
      </p:sp>
      <p:cxnSp>
        <p:nvCxnSpPr>
          <p:cNvPr id="21" name="Straight Connector 20">
            <a:extLst>
              <a:ext uri="{FF2B5EF4-FFF2-40B4-BE49-F238E27FC236}">
                <a16:creationId xmlns:a16="http://schemas.microsoft.com/office/drawing/2014/main" id="{1F16A8D4-FE87-4604-88B2-394B5D1EB4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29871" y="1412488"/>
            <a:ext cx="0" cy="365760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5361AE63-D462-B161-3966-0A06978AD38A}"/>
              </a:ext>
            </a:extLst>
          </p:cNvPr>
          <p:cNvSpPr txBox="1"/>
          <p:nvPr/>
        </p:nvSpPr>
        <p:spPr>
          <a:xfrm>
            <a:off x="8451604" y="1412488"/>
            <a:ext cx="3197701" cy="5097493"/>
          </a:xfrm>
          <a:prstGeom prst="rect">
            <a:avLst/>
          </a:prstGeom>
        </p:spPr>
        <p:txBody>
          <a:bodyPr vert="horz" lIns="91440" tIns="45720" rIns="91440" bIns="45720" rtlCol="0">
            <a:noAutofit/>
          </a:bodyPr>
          <a:lstStyle/>
          <a:p>
            <a:pPr>
              <a:spcAft>
                <a:spcPts val="600"/>
              </a:spcAft>
            </a:pPr>
            <a:r>
              <a:rPr lang="en-US" b="0" i="0" dirty="0">
                <a:effectLst/>
              </a:rPr>
              <a:t>DMS Schema Conversion automatically converts your source database schemas and most of the database code objects to a format compatible with the target database. </a:t>
            </a:r>
          </a:p>
          <a:p>
            <a:pPr>
              <a:spcAft>
                <a:spcPts val="600"/>
              </a:spcAft>
            </a:pPr>
            <a:r>
              <a:rPr lang="en-US" b="0" i="0" dirty="0">
                <a:effectLst/>
              </a:rPr>
              <a:t>This conversion includes tables, views, stored procedures, functions, data types, synonyms, and so on.</a:t>
            </a:r>
          </a:p>
          <a:p>
            <a:pPr>
              <a:spcAft>
                <a:spcPts val="600"/>
              </a:spcAft>
            </a:pPr>
            <a:endParaRPr lang="en-US" b="0" i="0" dirty="0">
              <a:effectLst/>
            </a:endParaRPr>
          </a:p>
          <a:p>
            <a:pPr>
              <a:spcAft>
                <a:spcPts val="600"/>
              </a:spcAft>
            </a:pPr>
            <a:r>
              <a:rPr lang="en-US" b="0" i="0" dirty="0">
                <a:effectLst/>
              </a:rPr>
              <a:t> Any objects that DMS Schema Conversion can't convert automatically are clearly marked. To complete the migration, you can convert these objects manually.</a:t>
            </a:r>
            <a:endParaRPr lang="en-US" dirty="0"/>
          </a:p>
        </p:txBody>
      </p:sp>
    </p:spTree>
    <p:extLst>
      <p:ext uri="{BB962C8B-B14F-4D97-AF65-F5344CB8AC3E}">
        <p14:creationId xmlns:p14="http://schemas.microsoft.com/office/powerpoint/2010/main" val="17011468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27" name="Rectangle 5126">
            <a:extLst>
              <a:ext uri="{FF2B5EF4-FFF2-40B4-BE49-F238E27FC236}">
                <a16:creationId xmlns:a16="http://schemas.microsoft.com/office/drawing/2014/main" id="{F0DCC097-1DB8-4B6D-85D0-6FBA0E1CA4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29" name="Freeform: Shape 5128">
            <a:extLst>
              <a:ext uri="{FF2B5EF4-FFF2-40B4-BE49-F238E27FC236}">
                <a16:creationId xmlns:a16="http://schemas.microsoft.com/office/drawing/2014/main" id="{E0B58608-23C8-4441-994D-C6823EEE1D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2083506"/>
          </a:xfrm>
          <a:custGeom>
            <a:avLst/>
            <a:gdLst>
              <a:gd name="connsiteX0" fmla="*/ 0 w 12191999"/>
              <a:gd name="connsiteY0" fmla="*/ 0 h 2083506"/>
              <a:gd name="connsiteX1" fmla="*/ 9429748 w 12191999"/>
              <a:gd name="connsiteY1" fmla="*/ 0 h 2083506"/>
              <a:gd name="connsiteX2" fmla="*/ 9429748 w 12191999"/>
              <a:gd name="connsiteY2" fmla="*/ 1 h 2083506"/>
              <a:gd name="connsiteX3" fmla="*/ 12191999 w 12191999"/>
              <a:gd name="connsiteY3" fmla="*/ 1 h 2083506"/>
              <a:gd name="connsiteX4" fmla="*/ 12191999 w 12191999"/>
              <a:gd name="connsiteY4" fmla="*/ 1164372 h 2083506"/>
              <a:gd name="connsiteX5" fmla="*/ 12147852 w 12191999"/>
              <a:gd name="connsiteY5" fmla="*/ 1163783 h 2083506"/>
              <a:gd name="connsiteX6" fmla="*/ 11993604 w 12191999"/>
              <a:gd name="connsiteY6" fmla="*/ 1153496 h 2083506"/>
              <a:gd name="connsiteX7" fmla="*/ 11865319 w 12191999"/>
              <a:gd name="connsiteY7" fmla="*/ 1176624 h 2083506"/>
              <a:gd name="connsiteX8" fmla="*/ 11718353 w 12191999"/>
              <a:gd name="connsiteY8" fmla="*/ 1209136 h 2083506"/>
              <a:gd name="connsiteX9" fmla="*/ 11609067 w 12191999"/>
              <a:gd name="connsiteY9" fmla="*/ 1218512 h 2083506"/>
              <a:gd name="connsiteX10" fmla="*/ 11545958 w 12191999"/>
              <a:gd name="connsiteY10" fmla="*/ 1240430 h 2083506"/>
              <a:gd name="connsiteX11" fmla="*/ 11445770 w 12191999"/>
              <a:gd name="connsiteY11" fmla="*/ 1225780 h 2083506"/>
              <a:gd name="connsiteX12" fmla="*/ 11398842 w 12191999"/>
              <a:gd name="connsiteY12" fmla="*/ 1227250 h 2083506"/>
              <a:gd name="connsiteX13" fmla="*/ 11240093 w 12191999"/>
              <a:gd name="connsiteY13" fmla="*/ 1266797 h 2083506"/>
              <a:gd name="connsiteX14" fmla="*/ 11141364 w 12191999"/>
              <a:gd name="connsiteY14" fmla="*/ 1288059 h 2083506"/>
              <a:gd name="connsiteX15" fmla="*/ 11015396 w 12191999"/>
              <a:gd name="connsiteY15" fmla="*/ 1353104 h 2083506"/>
              <a:gd name="connsiteX16" fmla="*/ 10973905 w 12191999"/>
              <a:gd name="connsiteY16" fmla="*/ 1365109 h 2083506"/>
              <a:gd name="connsiteX17" fmla="*/ 10904858 w 12191999"/>
              <a:gd name="connsiteY17" fmla="*/ 1371966 h 2083506"/>
              <a:gd name="connsiteX18" fmla="*/ 10827883 w 12191999"/>
              <a:gd name="connsiteY18" fmla="*/ 1410270 h 2083506"/>
              <a:gd name="connsiteX19" fmla="*/ 10690996 w 12191999"/>
              <a:gd name="connsiteY19" fmla="*/ 1426394 h 2083506"/>
              <a:gd name="connsiteX20" fmla="*/ 10624461 w 12191999"/>
              <a:gd name="connsiteY20" fmla="*/ 1444283 h 2083506"/>
              <a:gd name="connsiteX21" fmla="*/ 10517208 w 12191999"/>
              <a:gd name="connsiteY21" fmla="*/ 1478947 h 2083506"/>
              <a:gd name="connsiteX22" fmla="*/ 10497937 w 12191999"/>
              <a:gd name="connsiteY22" fmla="*/ 1469831 h 2083506"/>
              <a:gd name="connsiteX23" fmla="*/ 10471201 w 12191999"/>
              <a:gd name="connsiteY23" fmla="*/ 1486037 h 2083506"/>
              <a:gd name="connsiteX24" fmla="*/ 10448263 w 12191999"/>
              <a:gd name="connsiteY24" fmla="*/ 1478223 h 2083506"/>
              <a:gd name="connsiteX25" fmla="*/ 10388089 w 12191999"/>
              <a:gd name="connsiteY25" fmla="*/ 1507175 h 2083506"/>
              <a:gd name="connsiteX26" fmla="*/ 10333720 w 12191999"/>
              <a:gd name="connsiteY26" fmla="*/ 1515848 h 2083506"/>
              <a:gd name="connsiteX27" fmla="*/ 10104338 w 12191999"/>
              <a:gd name="connsiteY27" fmla="*/ 1569424 h 2083506"/>
              <a:gd name="connsiteX28" fmla="*/ 9910445 w 12191999"/>
              <a:gd name="connsiteY28" fmla="*/ 1632275 h 2083506"/>
              <a:gd name="connsiteX29" fmla="*/ 9770872 w 12191999"/>
              <a:gd name="connsiteY29" fmla="*/ 1688088 h 2083506"/>
              <a:gd name="connsiteX30" fmla="*/ 9733849 w 12191999"/>
              <a:gd name="connsiteY30" fmla="*/ 1700034 h 2083506"/>
              <a:gd name="connsiteX31" fmla="*/ 9703714 w 12191999"/>
              <a:gd name="connsiteY31" fmla="*/ 1730093 h 2083506"/>
              <a:gd name="connsiteX32" fmla="*/ 9698351 w 12191999"/>
              <a:gd name="connsiteY32" fmla="*/ 1730377 h 2083506"/>
              <a:gd name="connsiteX33" fmla="*/ 9632895 w 12191999"/>
              <a:gd name="connsiteY33" fmla="*/ 1736363 h 2083506"/>
              <a:gd name="connsiteX34" fmla="*/ 9569107 w 12191999"/>
              <a:gd name="connsiteY34" fmla="*/ 1741010 h 2083506"/>
              <a:gd name="connsiteX35" fmla="*/ 9536451 w 12191999"/>
              <a:gd name="connsiteY35" fmla="*/ 1755120 h 2083506"/>
              <a:gd name="connsiteX36" fmla="*/ 9529385 w 12191999"/>
              <a:gd name="connsiteY36" fmla="*/ 1757515 h 2083506"/>
              <a:gd name="connsiteX37" fmla="*/ 9498527 w 12191999"/>
              <a:gd name="connsiteY37" fmla="*/ 1753117 h 2083506"/>
              <a:gd name="connsiteX38" fmla="*/ 9436642 w 12191999"/>
              <a:gd name="connsiteY38" fmla="*/ 1755478 h 2083506"/>
              <a:gd name="connsiteX39" fmla="*/ 9429748 w 12191999"/>
              <a:gd name="connsiteY39" fmla="*/ 1756317 h 2083506"/>
              <a:gd name="connsiteX40" fmla="*/ 9429748 w 12191999"/>
              <a:gd name="connsiteY40" fmla="*/ 1768745 h 2083506"/>
              <a:gd name="connsiteX41" fmla="*/ 9425802 w 12191999"/>
              <a:gd name="connsiteY41" fmla="*/ 1769273 h 2083506"/>
              <a:gd name="connsiteX42" fmla="*/ 9349763 w 12191999"/>
              <a:gd name="connsiteY42" fmla="*/ 1776107 h 2083506"/>
              <a:gd name="connsiteX43" fmla="*/ 9256503 w 12191999"/>
              <a:gd name="connsiteY43" fmla="*/ 1800699 h 2083506"/>
              <a:gd name="connsiteX44" fmla="*/ 9222873 w 12191999"/>
              <a:gd name="connsiteY44" fmla="*/ 1803003 h 2083506"/>
              <a:gd name="connsiteX45" fmla="*/ 9224095 w 12191999"/>
              <a:gd name="connsiteY45" fmla="*/ 1807355 h 2083506"/>
              <a:gd name="connsiteX46" fmla="*/ 9211603 w 12191999"/>
              <a:gd name="connsiteY46" fmla="*/ 1807675 h 2083506"/>
              <a:gd name="connsiteX47" fmla="*/ 9183719 w 12191999"/>
              <a:gd name="connsiteY47" fmla="*/ 1807781 h 2083506"/>
              <a:gd name="connsiteX48" fmla="*/ 9100221 w 12191999"/>
              <a:gd name="connsiteY48" fmla="*/ 1808989 h 2083506"/>
              <a:gd name="connsiteX49" fmla="*/ 9077439 w 12191999"/>
              <a:gd name="connsiteY49" fmla="*/ 1817333 h 2083506"/>
              <a:gd name="connsiteX50" fmla="*/ 9055889 w 12191999"/>
              <a:gd name="connsiteY50" fmla="*/ 1817464 h 2083506"/>
              <a:gd name="connsiteX51" fmla="*/ 8930912 w 12191999"/>
              <a:gd name="connsiteY51" fmla="*/ 1828648 h 2083506"/>
              <a:gd name="connsiteX52" fmla="*/ 8913729 w 12191999"/>
              <a:gd name="connsiteY52" fmla="*/ 1829483 h 2083506"/>
              <a:gd name="connsiteX53" fmla="*/ 8904423 w 12191999"/>
              <a:gd name="connsiteY53" fmla="*/ 1833234 h 2083506"/>
              <a:gd name="connsiteX54" fmla="*/ 8871099 w 12191999"/>
              <a:gd name="connsiteY54" fmla="*/ 1833979 h 2083506"/>
              <a:gd name="connsiteX55" fmla="*/ 8869557 w 12191999"/>
              <a:gd name="connsiteY55" fmla="*/ 1836113 h 2083506"/>
              <a:gd name="connsiteX56" fmla="*/ 8760021 w 12191999"/>
              <a:gd name="connsiteY56" fmla="*/ 1854442 h 2083506"/>
              <a:gd name="connsiteX57" fmla="*/ 8741254 w 12191999"/>
              <a:gd name="connsiteY57" fmla="*/ 1857469 h 2083506"/>
              <a:gd name="connsiteX58" fmla="*/ 8725039 w 12191999"/>
              <a:gd name="connsiteY58" fmla="*/ 1856552 h 2083506"/>
              <a:gd name="connsiteX59" fmla="*/ 8635265 w 12191999"/>
              <a:gd name="connsiteY59" fmla="*/ 1859168 h 2083506"/>
              <a:gd name="connsiteX60" fmla="*/ 8613911 w 12191999"/>
              <a:gd name="connsiteY60" fmla="*/ 1857561 h 2083506"/>
              <a:gd name="connsiteX61" fmla="*/ 8604931 w 12191999"/>
              <a:gd name="connsiteY61" fmla="*/ 1854170 h 2083506"/>
              <a:gd name="connsiteX62" fmla="*/ 8570171 w 12191999"/>
              <a:gd name="connsiteY62" fmla="*/ 1860579 h 2083506"/>
              <a:gd name="connsiteX63" fmla="*/ 8516537 w 12191999"/>
              <a:gd name="connsiteY63" fmla="*/ 1864971 h 2083506"/>
              <a:gd name="connsiteX64" fmla="*/ 8491046 w 12191999"/>
              <a:gd name="connsiteY64" fmla="*/ 1868141 h 2083506"/>
              <a:gd name="connsiteX65" fmla="*/ 8470478 w 12191999"/>
              <a:gd name="connsiteY65" fmla="*/ 1866216 h 2083506"/>
              <a:gd name="connsiteX66" fmla="*/ 8353433 w 12191999"/>
              <a:gd name="connsiteY66" fmla="*/ 1865729 h 2083506"/>
              <a:gd name="connsiteX67" fmla="*/ 8347675 w 12191999"/>
              <a:gd name="connsiteY67" fmla="*/ 1865075 h 2083506"/>
              <a:gd name="connsiteX68" fmla="*/ 8343939 w 12191999"/>
              <a:gd name="connsiteY68" fmla="*/ 1865677 h 2083506"/>
              <a:gd name="connsiteX69" fmla="*/ 8221566 w 12191999"/>
              <a:gd name="connsiteY69" fmla="*/ 1881148 h 2083506"/>
              <a:gd name="connsiteX70" fmla="*/ 8066095 w 12191999"/>
              <a:gd name="connsiteY70" fmla="*/ 1919902 h 2083506"/>
              <a:gd name="connsiteX71" fmla="*/ 8044849 w 12191999"/>
              <a:gd name="connsiteY71" fmla="*/ 1916308 h 2083506"/>
              <a:gd name="connsiteX72" fmla="*/ 8041142 w 12191999"/>
              <a:gd name="connsiteY72" fmla="*/ 1915506 h 2083506"/>
              <a:gd name="connsiteX73" fmla="*/ 8022159 w 12191999"/>
              <a:gd name="connsiteY73" fmla="*/ 1911521 h 2083506"/>
              <a:gd name="connsiteX74" fmla="*/ 7944932 w 12191999"/>
              <a:gd name="connsiteY74" fmla="*/ 1917265 h 2083506"/>
              <a:gd name="connsiteX75" fmla="*/ 7879011 w 12191999"/>
              <a:gd name="connsiteY75" fmla="*/ 1928570 h 2083506"/>
              <a:gd name="connsiteX76" fmla="*/ 7865529 w 12191999"/>
              <a:gd name="connsiteY76" fmla="*/ 1934399 h 2083506"/>
              <a:gd name="connsiteX77" fmla="*/ 7774801 w 12191999"/>
              <a:gd name="connsiteY77" fmla="*/ 1947969 h 2083506"/>
              <a:gd name="connsiteX78" fmla="*/ 7748398 w 12191999"/>
              <a:gd name="connsiteY78" fmla="*/ 1955982 h 2083506"/>
              <a:gd name="connsiteX79" fmla="*/ 7740684 w 12191999"/>
              <a:gd name="connsiteY79" fmla="*/ 1955717 h 2083506"/>
              <a:gd name="connsiteX80" fmla="*/ 7712976 w 12191999"/>
              <a:gd name="connsiteY80" fmla="*/ 1960442 h 2083506"/>
              <a:gd name="connsiteX81" fmla="*/ 7699956 w 12191999"/>
              <a:gd name="connsiteY81" fmla="*/ 1966104 h 2083506"/>
              <a:gd name="connsiteX82" fmla="*/ 7684158 w 12191999"/>
              <a:gd name="connsiteY82" fmla="*/ 1962927 h 2083506"/>
              <a:gd name="connsiteX83" fmla="*/ 7643109 w 12191999"/>
              <a:gd name="connsiteY83" fmla="*/ 1964400 h 2083506"/>
              <a:gd name="connsiteX84" fmla="*/ 7630180 w 12191999"/>
              <a:gd name="connsiteY84" fmla="*/ 1970266 h 2083506"/>
              <a:gd name="connsiteX85" fmla="*/ 7609131 w 12191999"/>
              <a:gd name="connsiteY85" fmla="*/ 1971774 h 2083506"/>
              <a:gd name="connsiteX86" fmla="*/ 7555555 w 12191999"/>
              <a:gd name="connsiteY86" fmla="*/ 1969491 h 2083506"/>
              <a:gd name="connsiteX87" fmla="*/ 7520919 w 12191999"/>
              <a:gd name="connsiteY87" fmla="*/ 1970177 h 2083506"/>
              <a:gd name="connsiteX88" fmla="*/ 7456258 w 12191999"/>
              <a:gd name="connsiteY88" fmla="*/ 1960468 h 2083506"/>
              <a:gd name="connsiteX89" fmla="*/ 7393047 w 12191999"/>
              <a:gd name="connsiteY89" fmla="*/ 1952408 h 2083506"/>
              <a:gd name="connsiteX90" fmla="*/ 7199912 w 12191999"/>
              <a:gd name="connsiteY90" fmla="*/ 1959913 h 2083506"/>
              <a:gd name="connsiteX91" fmla="*/ 7146774 w 12191999"/>
              <a:gd name="connsiteY91" fmla="*/ 1956641 h 2083506"/>
              <a:gd name="connsiteX92" fmla="*/ 7122244 w 12191999"/>
              <a:gd name="connsiteY92" fmla="*/ 1953891 h 2083506"/>
              <a:gd name="connsiteX93" fmla="*/ 7032241 w 12191999"/>
              <a:gd name="connsiteY93" fmla="*/ 1962723 h 2083506"/>
              <a:gd name="connsiteX94" fmla="*/ 6941492 w 12191999"/>
              <a:gd name="connsiteY94" fmla="*/ 1976868 h 2083506"/>
              <a:gd name="connsiteX95" fmla="*/ 6906514 w 12191999"/>
              <a:gd name="connsiteY95" fmla="*/ 1968589 h 2083506"/>
              <a:gd name="connsiteX96" fmla="*/ 6826395 w 12191999"/>
              <a:gd name="connsiteY96" fmla="*/ 1974141 h 2083506"/>
              <a:gd name="connsiteX97" fmla="*/ 6716431 w 12191999"/>
              <a:gd name="connsiteY97" fmla="*/ 2004297 h 2083506"/>
              <a:gd name="connsiteX98" fmla="*/ 6569607 w 12191999"/>
              <a:gd name="connsiteY98" fmla="*/ 2015496 h 2083506"/>
              <a:gd name="connsiteX99" fmla="*/ 6561430 w 12191999"/>
              <a:gd name="connsiteY99" fmla="*/ 2020996 h 2083506"/>
              <a:gd name="connsiteX100" fmla="*/ 6549371 w 12191999"/>
              <a:gd name="connsiteY100" fmla="*/ 2024747 h 2083506"/>
              <a:gd name="connsiteX101" fmla="*/ 6547040 w 12191999"/>
              <a:gd name="connsiteY101" fmla="*/ 2024474 h 2083506"/>
              <a:gd name="connsiteX102" fmla="*/ 6530482 w 12191999"/>
              <a:gd name="connsiteY102" fmla="*/ 2026659 h 2083506"/>
              <a:gd name="connsiteX103" fmla="*/ 6528565 w 12191999"/>
              <a:gd name="connsiteY103" fmla="*/ 2028600 h 2083506"/>
              <a:gd name="connsiteX104" fmla="*/ 6517741 w 12191999"/>
              <a:gd name="connsiteY104" fmla="*/ 2030558 h 2083506"/>
              <a:gd name="connsiteX105" fmla="*/ 6497855 w 12191999"/>
              <a:gd name="connsiteY105" fmla="*/ 2035650 h 2083506"/>
              <a:gd name="connsiteX106" fmla="*/ 6492785 w 12191999"/>
              <a:gd name="connsiteY106" fmla="*/ 2035444 h 2083506"/>
              <a:gd name="connsiteX107" fmla="*/ 6460692 w 12191999"/>
              <a:gd name="connsiteY107" fmla="*/ 2041321 h 2083506"/>
              <a:gd name="connsiteX108" fmla="*/ 6459609 w 12191999"/>
              <a:gd name="connsiteY108" fmla="*/ 2040851 h 2083506"/>
              <a:gd name="connsiteX109" fmla="*/ 6447765 w 12191999"/>
              <a:gd name="connsiteY109" fmla="*/ 2040102 h 2083506"/>
              <a:gd name="connsiteX110" fmla="*/ 6426590 w 12191999"/>
              <a:gd name="connsiteY110" fmla="*/ 2039928 h 2083506"/>
              <a:gd name="connsiteX111" fmla="*/ 6401693 w 12191999"/>
              <a:gd name="connsiteY111" fmla="*/ 2033537 h 2083506"/>
              <a:gd name="connsiteX112" fmla="*/ 6387141 w 12191999"/>
              <a:gd name="connsiteY112" fmla="*/ 2033161 h 2083506"/>
              <a:gd name="connsiteX113" fmla="*/ 6357846 w 12191999"/>
              <a:gd name="connsiteY113" fmla="*/ 2036782 h 2083506"/>
              <a:gd name="connsiteX114" fmla="*/ 6342914 w 12191999"/>
              <a:gd name="connsiteY114" fmla="*/ 2037585 h 2083506"/>
              <a:gd name="connsiteX115" fmla="*/ 6336300 w 12191999"/>
              <a:gd name="connsiteY115" fmla="*/ 2038781 h 2083506"/>
              <a:gd name="connsiteX116" fmla="*/ 6317178 w 12191999"/>
              <a:gd name="connsiteY116" fmla="*/ 2038968 h 2083506"/>
              <a:gd name="connsiteX117" fmla="*/ 6161427 w 12191999"/>
              <a:gd name="connsiteY117" fmla="*/ 2047338 h 2083506"/>
              <a:gd name="connsiteX118" fmla="*/ 6097339 w 12191999"/>
              <a:gd name="connsiteY118" fmla="*/ 2082438 h 2083506"/>
              <a:gd name="connsiteX119" fmla="*/ 6079059 w 12191999"/>
              <a:gd name="connsiteY119" fmla="*/ 2081299 h 2083506"/>
              <a:gd name="connsiteX120" fmla="*/ 5998439 w 12191999"/>
              <a:gd name="connsiteY120" fmla="*/ 2070958 h 2083506"/>
              <a:gd name="connsiteX121" fmla="*/ 5904290 w 12191999"/>
              <a:gd name="connsiteY121" fmla="*/ 2070255 h 2083506"/>
              <a:gd name="connsiteX122" fmla="*/ 5814867 w 12191999"/>
              <a:gd name="connsiteY122" fmla="*/ 2079032 h 2083506"/>
              <a:gd name="connsiteX123" fmla="*/ 5725743 w 12191999"/>
              <a:gd name="connsiteY123" fmla="*/ 2070558 h 2083506"/>
              <a:gd name="connsiteX124" fmla="*/ 5650546 w 12191999"/>
              <a:gd name="connsiteY124" fmla="*/ 2052412 h 2083506"/>
              <a:gd name="connsiteX125" fmla="*/ 5581284 w 12191999"/>
              <a:gd name="connsiteY125" fmla="*/ 2023175 h 2083506"/>
              <a:gd name="connsiteX126" fmla="*/ 5572593 w 12191999"/>
              <a:gd name="connsiteY126" fmla="*/ 2018391 h 2083506"/>
              <a:gd name="connsiteX127" fmla="*/ 5548580 w 12191999"/>
              <a:gd name="connsiteY127" fmla="*/ 2016951 h 2083506"/>
              <a:gd name="connsiteX128" fmla="*/ 5471173 w 12191999"/>
              <a:gd name="connsiteY128" fmla="*/ 2018786 h 2083506"/>
              <a:gd name="connsiteX129" fmla="*/ 5340320 w 12191999"/>
              <a:gd name="connsiteY129" fmla="*/ 2037611 h 2083506"/>
              <a:gd name="connsiteX130" fmla="*/ 5254376 w 12191999"/>
              <a:gd name="connsiteY130" fmla="*/ 2042928 h 2083506"/>
              <a:gd name="connsiteX131" fmla="*/ 5258035 w 12191999"/>
              <a:gd name="connsiteY131" fmla="*/ 2035649 h 2083506"/>
              <a:gd name="connsiteX132" fmla="*/ 5230622 w 12191999"/>
              <a:gd name="connsiteY132" fmla="*/ 2024576 h 2083506"/>
              <a:gd name="connsiteX133" fmla="*/ 5026203 w 12191999"/>
              <a:gd name="connsiteY133" fmla="*/ 2030162 h 2083506"/>
              <a:gd name="connsiteX134" fmla="*/ 4973988 w 12191999"/>
              <a:gd name="connsiteY134" fmla="*/ 2026668 h 2083506"/>
              <a:gd name="connsiteX135" fmla="*/ 4928030 w 12191999"/>
              <a:gd name="connsiteY135" fmla="*/ 2033642 h 2083506"/>
              <a:gd name="connsiteX136" fmla="*/ 4908970 w 12191999"/>
              <a:gd name="connsiteY136" fmla="*/ 2030033 h 2083506"/>
              <a:gd name="connsiteX137" fmla="*/ 4905679 w 12191999"/>
              <a:gd name="connsiteY137" fmla="*/ 2029300 h 2083506"/>
              <a:gd name="connsiteX138" fmla="*/ 4892525 w 12191999"/>
              <a:gd name="connsiteY138" fmla="*/ 2028768 h 2083506"/>
              <a:gd name="connsiteX139" fmla="*/ 4888818 w 12191999"/>
              <a:gd name="connsiteY139" fmla="*/ 2025619 h 2083506"/>
              <a:gd name="connsiteX140" fmla="*/ 4869018 w 12191999"/>
              <a:gd name="connsiteY140" fmla="*/ 2022668 h 2083506"/>
              <a:gd name="connsiteX141" fmla="*/ 4844804 w 12191999"/>
              <a:gd name="connsiteY141" fmla="*/ 2022527 h 2083506"/>
              <a:gd name="connsiteX142" fmla="*/ 4758778 w 12191999"/>
              <a:gd name="connsiteY142" fmla="*/ 2021694 h 2083506"/>
              <a:gd name="connsiteX143" fmla="*/ 4744748 w 12191999"/>
              <a:gd name="connsiteY143" fmla="*/ 2023396 h 2083506"/>
              <a:gd name="connsiteX144" fmla="*/ 4698956 w 12191999"/>
              <a:gd name="connsiteY144" fmla="*/ 2020558 h 2083506"/>
              <a:gd name="connsiteX145" fmla="*/ 4658147 w 12191999"/>
              <a:gd name="connsiteY145" fmla="*/ 2019920 h 2083506"/>
              <a:gd name="connsiteX146" fmla="*/ 4631706 w 12191999"/>
              <a:gd name="connsiteY146" fmla="*/ 2021274 h 2083506"/>
              <a:gd name="connsiteX147" fmla="*/ 4624776 w 12191999"/>
              <a:gd name="connsiteY147" fmla="*/ 2020152 h 2083506"/>
              <a:gd name="connsiteX148" fmla="*/ 4598150 w 12191999"/>
              <a:gd name="connsiteY148" fmla="*/ 2019429 h 2083506"/>
              <a:gd name="connsiteX149" fmla="*/ 4584588 w 12191999"/>
              <a:gd name="connsiteY149" fmla="*/ 2021092 h 2083506"/>
              <a:gd name="connsiteX150" fmla="*/ 4571203 w 12191999"/>
              <a:gd name="connsiteY150" fmla="*/ 2017263 h 2083506"/>
              <a:gd name="connsiteX151" fmla="*/ 4567930 w 12191999"/>
              <a:gd name="connsiteY151" fmla="*/ 2014458 h 2083506"/>
              <a:gd name="connsiteX152" fmla="*/ 4548984 w 12191999"/>
              <a:gd name="connsiteY152" fmla="*/ 2015717 h 2083506"/>
              <a:gd name="connsiteX153" fmla="*/ 4533451 w 12191999"/>
              <a:gd name="connsiteY153" fmla="*/ 2012976 h 2083506"/>
              <a:gd name="connsiteX154" fmla="*/ 4519910 w 12191999"/>
              <a:gd name="connsiteY154" fmla="*/ 2014768 h 2083506"/>
              <a:gd name="connsiteX155" fmla="*/ 4514290 w 12191999"/>
              <a:gd name="connsiteY155" fmla="*/ 2014364 h 2083506"/>
              <a:gd name="connsiteX156" fmla="*/ 4500320 w 12191999"/>
              <a:gd name="connsiteY156" fmla="*/ 2013007 h 2083506"/>
              <a:gd name="connsiteX157" fmla="*/ 4476219 w 12191999"/>
              <a:gd name="connsiteY157" fmla="*/ 2009993 h 2083506"/>
              <a:gd name="connsiteX158" fmla="*/ 4468701 w 12191999"/>
              <a:gd name="connsiteY158" fmla="*/ 2009574 h 2083506"/>
              <a:gd name="connsiteX159" fmla="*/ 4452333 w 12191999"/>
              <a:gd name="connsiteY159" fmla="*/ 2004964 h 2083506"/>
              <a:gd name="connsiteX160" fmla="*/ 4420644 w 12191999"/>
              <a:gd name="connsiteY160" fmla="*/ 2001021 h 2083506"/>
              <a:gd name="connsiteX161" fmla="*/ 4364856 w 12191999"/>
              <a:gd name="connsiteY161" fmla="*/ 1987267 h 2083506"/>
              <a:gd name="connsiteX162" fmla="*/ 4332062 w 12191999"/>
              <a:gd name="connsiteY162" fmla="*/ 1980703 h 2083506"/>
              <a:gd name="connsiteX163" fmla="*/ 4309876 w 12191999"/>
              <a:gd name="connsiteY163" fmla="*/ 1974653 h 2083506"/>
              <a:gd name="connsiteX164" fmla="*/ 4244391 w 12191999"/>
              <a:gd name="connsiteY164" fmla="*/ 1966109 h 2083506"/>
              <a:gd name="connsiteX165" fmla="*/ 4132071 w 12191999"/>
              <a:gd name="connsiteY165" fmla="*/ 1954813 h 2083506"/>
              <a:gd name="connsiteX166" fmla="*/ 4109069 w 12191999"/>
              <a:gd name="connsiteY166" fmla="*/ 1951778 h 2083506"/>
              <a:gd name="connsiteX167" fmla="*/ 4092908 w 12191999"/>
              <a:gd name="connsiteY167" fmla="*/ 1946662 h 2083506"/>
              <a:gd name="connsiteX168" fmla="*/ 4092306 w 12191999"/>
              <a:gd name="connsiteY168" fmla="*/ 1943291 h 2083506"/>
              <a:gd name="connsiteX169" fmla="*/ 4080234 w 12191999"/>
              <a:gd name="connsiteY169" fmla="*/ 1941219 h 2083506"/>
              <a:gd name="connsiteX170" fmla="*/ 4077778 w 12191999"/>
              <a:gd name="connsiteY170" fmla="*/ 1940145 h 2083506"/>
              <a:gd name="connsiteX171" fmla="*/ 4062936 w 12191999"/>
              <a:gd name="connsiteY171" fmla="*/ 1934506 h 2083506"/>
              <a:gd name="connsiteX172" fmla="*/ 4012506 w 12191999"/>
              <a:gd name="connsiteY172" fmla="*/ 1935475 h 2083506"/>
              <a:gd name="connsiteX173" fmla="*/ 3965880 w 12191999"/>
              <a:gd name="connsiteY173" fmla="*/ 1925968 h 2083506"/>
              <a:gd name="connsiteX174" fmla="*/ 3765338 w 12191999"/>
              <a:gd name="connsiteY174" fmla="*/ 1906649 h 2083506"/>
              <a:gd name="connsiteX175" fmla="*/ 3749493 w 12191999"/>
              <a:gd name="connsiteY175" fmla="*/ 1893071 h 2083506"/>
              <a:gd name="connsiteX176" fmla="*/ 3672704 w 12191999"/>
              <a:gd name="connsiteY176" fmla="*/ 1881383 h 2083506"/>
              <a:gd name="connsiteX177" fmla="*/ 3530082 w 12191999"/>
              <a:gd name="connsiteY177" fmla="*/ 1883187 h 2083506"/>
              <a:gd name="connsiteX178" fmla="*/ 3387664 w 12191999"/>
              <a:gd name="connsiteY178" fmla="*/ 1862579 h 2083506"/>
              <a:gd name="connsiteX179" fmla="*/ 3371681 w 12191999"/>
              <a:gd name="connsiteY179" fmla="*/ 1865293 h 2083506"/>
              <a:gd name="connsiteX180" fmla="*/ 3355305 w 12191999"/>
              <a:gd name="connsiteY180" fmla="*/ 1865842 h 2083506"/>
              <a:gd name="connsiteX181" fmla="*/ 3353790 w 12191999"/>
              <a:gd name="connsiteY181" fmla="*/ 1865158 h 2083506"/>
              <a:gd name="connsiteX182" fmla="*/ 3336210 w 12191999"/>
              <a:gd name="connsiteY182" fmla="*/ 1863564 h 2083506"/>
              <a:gd name="connsiteX183" fmla="*/ 3331381 w 12191999"/>
              <a:gd name="connsiteY183" fmla="*/ 1864716 h 2083506"/>
              <a:gd name="connsiteX184" fmla="*/ 3319012 w 12191999"/>
              <a:gd name="connsiteY184" fmla="*/ 1864093 h 2083506"/>
              <a:gd name="connsiteX185" fmla="*/ 3293818 w 12191999"/>
              <a:gd name="connsiteY185" fmla="*/ 1864135 h 2083506"/>
              <a:gd name="connsiteX186" fmla="*/ 3289881 w 12191999"/>
              <a:gd name="connsiteY186" fmla="*/ 1862954 h 2083506"/>
              <a:gd name="connsiteX187" fmla="*/ 3253090 w 12191999"/>
              <a:gd name="connsiteY187" fmla="*/ 1861164 h 2083506"/>
              <a:gd name="connsiteX188" fmla="*/ 3252949 w 12191999"/>
              <a:gd name="connsiteY188" fmla="*/ 1860574 h 2083506"/>
              <a:gd name="connsiteX189" fmla="*/ 3244187 w 12191999"/>
              <a:gd name="connsiteY189" fmla="*/ 1857604 h 2083506"/>
              <a:gd name="connsiteX190" fmla="*/ 3246570 w 12191999"/>
              <a:gd name="connsiteY190" fmla="*/ 1852946 h 2083506"/>
              <a:gd name="connsiteX191" fmla="*/ 3237810 w 12191999"/>
              <a:gd name="connsiteY191" fmla="*/ 1853064 h 2083506"/>
              <a:gd name="connsiteX192" fmla="*/ 3230822 w 12191999"/>
              <a:gd name="connsiteY192" fmla="*/ 1855474 h 2083506"/>
              <a:gd name="connsiteX193" fmla="*/ 3136549 w 12191999"/>
              <a:gd name="connsiteY193" fmla="*/ 1874037 h 2083506"/>
              <a:gd name="connsiteX194" fmla="*/ 2845754 w 12191999"/>
              <a:gd name="connsiteY194" fmla="*/ 1910932 h 2083506"/>
              <a:gd name="connsiteX195" fmla="*/ 2786878 w 12191999"/>
              <a:gd name="connsiteY195" fmla="*/ 1917162 h 2083506"/>
              <a:gd name="connsiteX196" fmla="*/ 2725298 w 12191999"/>
              <a:gd name="connsiteY196" fmla="*/ 1912340 h 2083506"/>
              <a:gd name="connsiteX197" fmla="*/ 2697754 w 12191999"/>
              <a:gd name="connsiteY197" fmla="*/ 1914863 h 2083506"/>
              <a:gd name="connsiteX198" fmla="*/ 2568063 w 12191999"/>
              <a:gd name="connsiteY198" fmla="*/ 1936283 h 2083506"/>
              <a:gd name="connsiteX199" fmla="*/ 2489784 w 12191999"/>
              <a:gd name="connsiteY199" fmla="*/ 1943720 h 2083506"/>
              <a:gd name="connsiteX200" fmla="*/ 2458978 w 12191999"/>
              <a:gd name="connsiteY200" fmla="*/ 1938095 h 2083506"/>
              <a:gd name="connsiteX201" fmla="*/ 2318712 w 12191999"/>
              <a:gd name="connsiteY201" fmla="*/ 1934474 h 2083506"/>
              <a:gd name="connsiteX202" fmla="*/ 2268709 w 12191999"/>
              <a:gd name="connsiteY202" fmla="*/ 1940521 h 2083506"/>
              <a:gd name="connsiteX203" fmla="*/ 2264080 w 12191999"/>
              <a:gd name="connsiteY203" fmla="*/ 1941232 h 2083506"/>
              <a:gd name="connsiteX204" fmla="*/ 2254684 w 12191999"/>
              <a:gd name="connsiteY204" fmla="*/ 1943524 h 2083506"/>
              <a:gd name="connsiteX205" fmla="*/ 2252523 w 12191999"/>
              <a:gd name="connsiteY205" fmla="*/ 1943004 h 2083506"/>
              <a:gd name="connsiteX206" fmla="*/ 2173350 w 12191999"/>
              <a:gd name="connsiteY206" fmla="*/ 1929202 h 2083506"/>
              <a:gd name="connsiteX207" fmla="*/ 2155266 w 12191999"/>
              <a:gd name="connsiteY207" fmla="*/ 1920267 h 2083506"/>
              <a:gd name="connsiteX208" fmla="*/ 2091013 w 12191999"/>
              <a:gd name="connsiteY208" fmla="*/ 1914631 h 2083506"/>
              <a:gd name="connsiteX209" fmla="*/ 2030712 w 12191999"/>
              <a:gd name="connsiteY209" fmla="*/ 1897690 h 2083506"/>
              <a:gd name="connsiteX210" fmla="*/ 1908838 w 12191999"/>
              <a:gd name="connsiteY210" fmla="*/ 1892222 h 2083506"/>
              <a:gd name="connsiteX211" fmla="*/ 1877796 w 12191999"/>
              <a:gd name="connsiteY211" fmla="*/ 1883887 h 2083506"/>
              <a:gd name="connsiteX212" fmla="*/ 1875824 w 12191999"/>
              <a:gd name="connsiteY212" fmla="*/ 1879265 h 2083506"/>
              <a:gd name="connsiteX213" fmla="*/ 1823048 w 12191999"/>
              <a:gd name="connsiteY213" fmla="*/ 1881064 h 2083506"/>
              <a:gd name="connsiteX214" fmla="*/ 1765736 w 12191999"/>
              <a:gd name="connsiteY214" fmla="*/ 1856578 h 2083506"/>
              <a:gd name="connsiteX215" fmla="*/ 1725669 w 12191999"/>
              <a:gd name="connsiteY215" fmla="*/ 1833744 h 2083506"/>
              <a:gd name="connsiteX216" fmla="*/ 1725216 w 12191999"/>
              <a:gd name="connsiteY216" fmla="*/ 1829447 h 2083506"/>
              <a:gd name="connsiteX217" fmla="*/ 1721485 w 12191999"/>
              <a:gd name="connsiteY217" fmla="*/ 1828960 h 2083506"/>
              <a:gd name="connsiteX218" fmla="*/ 1717786 w 12191999"/>
              <a:gd name="connsiteY218" fmla="*/ 1832224 h 2083506"/>
              <a:gd name="connsiteX219" fmla="*/ 1689907 w 12191999"/>
              <a:gd name="connsiteY219" fmla="*/ 1825425 h 2083506"/>
              <a:gd name="connsiteX220" fmla="*/ 1688093 w 12191999"/>
              <a:gd name="connsiteY220" fmla="*/ 1817391 h 2083506"/>
              <a:gd name="connsiteX221" fmla="*/ 1496789 w 12191999"/>
              <a:gd name="connsiteY221" fmla="*/ 1805297 h 2083506"/>
              <a:gd name="connsiteX222" fmla="*/ 1392839 w 12191999"/>
              <a:gd name="connsiteY222" fmla="*/ 1758649 h 2083506"/>
              <a:gd name="connsiteX223" fmla="*/ 1360872 w 12191999"/>
              <a:gd name="connsiteY223" fmla="*/ 1752441 h 2083506"/>
              <a:gd name="connsiteX224" fmla="*/ 1313885 w 12191999"/>
              <a:gd name="connsiteY224" fmla="*/ 1731785 h 2083506"/>
              <a:gd name="connsiteX225" fmla="*/ 1247665 w 12191999"/>
              <a:gd name="connsiteY225" fmla="*/ 1727765 h 2083506"/>
              <a:gd name="connsiteX226" fmla="*/ 1196850 w 12191999"/>
              <a:gd name="connsiteY226" fmla="*/ 1729622 h 2083506"/>
              <a:gd name="connsiteX227" fmla="*/ 1168728 w 12191999"/>
              <a:gd name="connsiteY227" fmla="*/ 1728550 h 2083506"/>
              <a:gd name="connsiteX228" fmla="*/ 1096918 w 12191999"/>
              <a:gd name="connsiteY228" fmla="*/ 1721485 h 2083506"/>
              <a:gd name="connsiteX229" fmla="*/ 1094082 w 12191999"/>
              <a:gd name="connsiteY229" fmla="*/ 1720113 h 2083506"/>
              <a:gd name="connsiteX230" fmla="*/ 1040782 w 12191999"/>
              <a:gd name="connsiteY230" fmla="*/ 1721762 h 2083506"/>
              <a:gd name="connsiteX231" fmla="*/ 955980 w 12191999"/>
              <a:gd name="connsiteY231" fmla="*/ 1719289 h 2083506"/>
              <a:gd name="connsiteX232" fmla="*/ 926108 w 12191999"/>
              <a:gd name="connsiteY232" fmla="*/ 1715917 h 2083506"/>
              <a:gd name="connsiteX233" fmla="*/ 876049 w 12191999"/>
              <a:gd name="connsiteY233" fmla="*/ 1710422 h 2083506"/>
              <a:gd name="connsiteX234" fmla="*/ 839194 w 12191999"/>
              <a:gd name="connsiteY234" fmla="*/ 1700176 h 2083506"/>
              <a:gd name="connsiteX235" fmla="*/ 797112 w 12191999"/>
              <a:gd name="connsiteY235" fmla="*/ 1698014 h 2083506"/>
              <a:gd name="connsiteX236" fmla="*/ 786610 w 12191999"/>
              <a:gd name="connsiteY236" fmla="*/ 1705455 h 2083506"/>
              <a:gd name="connsiteX237" fmla="*/ 741833 w 12191999"/>
              <a:gd name="connsiteY237" fmla="*/ 1700566 h 2083506"/>
              <a:gd name="connsiteX238" fmla="*/ 673985 w 12191999"/>
              <a:gd name="connsiteY238" fmla="*/ 1692278 h 2083506"/>
              <a:gd name="connsiteX239" fmla="*/ 634665 w 12191999"/>
              <a:gd name="connsiteY239" fmla="*/ 1689550 h 2083506"/>
              <a:gd name="connsiteX240" fmla="*/ 527471 w 12191999"/>
              <a:gd name="connsiteY240" fmla="*/ 1679869 h 2083506"/>
              <a:gd name="connsiteX241" fmla="*/ 420260 w 12191999"/>
              <a:gd name="connsiteY241" fmla="*/ 1668475 h 2083506"/>
              <a:gd name="connsiteX242" fmla="*/ 357630 w 12191999"/>
              <a:gd name="connsiteY242" fmla="*/ 1652142 h 2083506"/>
              <a:gd name="connsiteX243" fmla="*/ 269407 w 12191999"/>
              <a:gd name="connsiteY243" fmla="*/ 1643812 h 2083506"/>
              <a:gd name="connsiteX244" fmla="*/ 254769 w 12191999"/>
              <a:gd name="connsiteY244" fmla="*/ 1641013 h 2083506"/>
              <a:gd name="connsiteX245" fmla="*/ 150763 w 12191999"/>
              <a:gd name="connsiteY245" fmla="*/ 1628143 h 2083506"/>
              <a:gd name="connsiteX246" fmla="*/ 29133 w 12191999"/>
              <a:gd name="connsiteY246" fmla="*/ 1626172 h 2083506"/>
              <a:gd name="connsiteX247" fmla="*/ 0 w 12191999"/>
              <a:gd name="connsiteY247" fmla="*/ 1619589 h 208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Lst>
            <a:rect l="l" t="t" r="r" b="b"/>
            <a:pathLst>
              <a:path w="12191999" h="2083506">
                <a:moveTo>
                  <a:pt x="0" y="0"/>
                </a:moveTo>
                <a:lnTo>
                  <a:pt x="9429748" y="0"/>
                </a:lnTo>
                <a:lnTo>
                  <a:pt x="9429748" y="1"/>
                </a:lnTo>
                <a:lnTo>
                  <a:pt x="12191999" y="1"/>
                </a:lnTo>
                <a:lnTo>
                  <a:pt x="12191999" y="1164372"/>
                </a:lnTo>
                <a:lnTo>
                  <a:pt x="12147852" y="1163783"/>
                </a:lnTo>
                <a:cubicBezTo>
                  <a:pt x="12063101" y="1189107"/>
                  <a:pt x="12045020" y="1156925"/>
                  <a:pt x="11993604" y="1153496"/>
                </a:cubicBezTo>
                <a:cubicBezTo>
                  <a:pt x="11954216" y="1165241"/>
                  <a:pt x="11911195" y="1167350"/>
                  <a:pt x="11865319" y="1176624"/>
                </a:cubicBezTo>
                <a:cubicBezTo>
                  <a:pt x="11822513" y="1184682"/>
                  <a:pt x="11766915" y="1201558"/>
                  <a:pt x="11718353" y="1209136"/>
                </a:cubicBezTo>
                <a:cubicBezTo>
                  <a:pt x="11675379" y="1217463"/>
                  <a:pt x="11638007" y="1216639"/>
                  <a:pt x="11609067" y="1218512"/>
                </a:cubicBezTo>
                <a:cubicBezTo>
                  <a:pt x="11597582" y="1221322"/>
                  <a:pt x="11554280" y="1243577"/>
                  <a:pt x="11545958" y="1240430"/>
                </a:cubicBezTo>
                <a:lnTo>
                  <a:pt x="11445770" y="1225780"/>
                </a:lnTo>
                <a:cubicBezTo>
                  <a:pt x="11425543" y="1230782"/>
                  <a:pt x="11413740" y="1222096"/>
                  <a:pt x="11398842" y="1227250"/>
                </a:cubicBezTo>
                <a:cubicBezTo>
                  <a:pt x="11367060" y="1233093"/>
                  <a:pt x="11269285" y="1263712"/>
                  <a:pt x="11240093" y="1266797"/>
                </a:cubicBezTo>
                <a:cubicBezTo>
                  <a:pt x="11197297" y="1273685"/>
                  <a:pt x="11181311" y="1272682"/>
                  <a:pt x="11141364" y="1288059"/>
                </a:cubicBezTo>
                <a:cubicBezTo>
                  <a:pt x="11099891" y="1305386"/>
                  <a:pt x="11051533" y="1319157"/>
                  <a:pt x="11015396" y="1353104"/>
                </a:cubicBezTo>
                <a:cubicBezTo>
                  <a:pt x="11009424" y="1362217"/>
                  <a:pt x="10992328" y="1361966"/>
                  <a:pt x="10973905" y="1365109"/>
                </a:cubicBezTo>
                <a:cubicBezTo>
                  <a:pt x="10955482" y="1368254"/>
                  <a:pt x="10907369" y="1372817"/>
                  <a:pt x="10904858" y="1371966"/>
                </a:cubicBezTo>
                <a:cubicBezTo>
                  <a:pt x="10880521" y="1379494"/>
                  <a:pt x="10873670" y="1399734"/>
                  <a:pt x="10827883" y="1410270"/>
                </a:cubicBezTo>
                <a:cubicBezTo>
                  <a:pt x="10790248" y="1415655"/>
                  <a:pt x="10724899" y="1420726"/>
                  <a:pt x="10690996" y="1426394"/>
                </a:cubicBezTo>
                <a:cubicBezTo>
                  <a:pt x="10676463" y="1423331"/>
                  <a:pt x="10634514" y="1436908"/>
                  <a:pt x="10624461" y="1444283"/>
                </a:cubicBezTo>
                <a:cubicBezTo>
                  <a:pt x="10601952" y="1468442"/>
                  <a:pt x="10536224" y="1460228"/>
                  <a:pt x="10517208" y="1478947"/>
                </a:cubicBezTo>
                <a:cubicBezTo>
                  <a:pt x="10509508" y="1482271"/>
                  <a:pt x="10505833" y="1468818"/>
                  <a:pt x="10497937" y="1469831"/>
                </a:cubicBezTo>
                <a:lnTo>
                  <a:pt x="10471201" y="1486037"/>
                </a:lnTo>
                <a:lnTo>
                  <a:pt x="10448263" y="1478223"/>
                </a:lnTo>
                <a:lnTo>
                  <a:pt x="10388089" y="1507175"/>
                </a:lnTo>
                <a:cubicBezTo>
                  <a:pt x="10350285" y="1513081"/>
                  <a:pt x="10383281" y="1526586"/>
                  <a:pt x="10333720" y="1515848"/>
                </a:cubicBezTo>
                <a:cubicBezTo>
                  <a:pt x="10286428" y="1526223"/>
                  <a:pt x="10174884" y="1550019"/>
                  <a:pt x="10104338" y="1569424"/>
                </a:cubicBezTo>
                <a:cubicBezTo>
                  <a:pt x="10066963" y="1581564"/>
                  <a:pt x="9967395" y="1605712"/>
                  <a:pt x="9910445" y="1632275"/>
                </a:cubicBezTo>
                <a:cubicBezTo>
                  <a:pt x="9856131" y="1644130"/>
                  <a:pt x="9831118" y="1689967"/>
                  <a:pt x="9770872" y="1688088"/>
                </a:cubicBezTo>
                <a:cubicBezTo>
                  <a:pt x="9769882" y="1691843"/>
                  <a:pt x="9737016" y="1697044"/>
                  <a:pt x="9733849" y="1700034"/>
                </a:cubicBezTo>
                <a:lnTo>
                  <a:pt x="9703714" y="1730093"/>
                </a:lnTo>
                <a:lnTo>
                  <a:pt x="9698351" y="1730377"/>
                </a:lnTo>
                <a:lnTo>
                  <a:pt x="9632895" y="1736363"/>
                </a:lnTo>
                <a:lnTo>
                  <a:pt x="9569107" y="1741010"/>
                </a:lnTo>
                <a:cubicBezTo>
                  <a:pt x="9558961" y="1745882"/>
                  <a:pt x="9548028" y="1750646"/>
                  <a:pt x="9536451" y="1755120"/>
                </a:cubicBezTo>
                <a:lnTo>
                  <a:pt x="9529385" y="1757515"/>
                </a:lnTo>
                <a:lnTo>
                  <a:pt x="9498527" y="1753117"/>
                </a:lnTo>
                <a:lnTo>
                  <a:pt x="9436642" y="1755478"/>
                </a:lnTo>
                <a:lnTo>
                  <a:pt x="9429748" y="1756317"/>
                </a:lnTo>
                <a:lnTo>
                  <a:pt x="9429748" y="1768745"/>
                </a:lnTo>
                <a:lnTo>
                  <a:pt x="9425802" y="1769273"/>
                </a:lnTo>
                <a:cubicBezTo>
                  <a:pt x="9390751" y="1773262"/>
                  <a:pt x="9371406" y="1773457"/>
                  <a:pt x="9349763" y="1776107"/>
                </a:cubicBezTo>
                <a:cubicBezTo>
                  <a:pt x="9314721" y="1782260"/>
                  <a:pt x="9277650" y="1796217"/>
                  <a:pt x="9256503" y="1800699"/>
                </a:cubicBezTo>
                <a:lnTo>
                  <a:pt x="9222873" y="1803003"/>
                </a:lnTo>
                <a:lnTo>
                  <a:pt x="9224095" y="1807355"/>
                </a:lnTo>
                <a:lnTo>
                  <a:pt x="9211603" y="1807675"/>
                </a:lnTo>
                <a:lnTo>
                  <a:pt x="9183719" y="1807781"/>
                </a:lnTo>
                <a:cubicBezTo>
                  <a:pt x="9166319" y="1808439"/>
                  <a:pt x="9117935" y="1807396"/>
                  <a:pt x="9100221" y="1808989"/>
                </a:cubicBezTo>
                <a:cubicBezTo>
                  <a:pt x="9095111" y="1813630"/>
                  <a:pt x="9087224" y="1816160"/>
                  <a:pt x="9077439" y="1817333"/>
                </a:cubicBezTo>
                <a:lnTo>
                  <a:pt x="9055889" y="1817464"/>
                </a:lnTo>
                <a:lnTo>
                  <a:pt x="8930912" y="1828648"/>
                </a:lnTo>
                <a:lnTo>
                  <a:pt x="8913729" y="1829483"/>
                </a:lnTo>
                <a:lnTo>
                  <a:pt x="8904423" y="1833234"/>
                </a:lnTo>
                <a:cubicBezTo>
                  <a:pt x="8897319" y="1833982"/>
                  <a:pt x="8876911" y="1833498"/>
                  <a:pt x="8871099" y="1833979"/>
                </a:cubicBezTo>
                <a:lnTo>
                  <a:pt x="8869557" y="1836113"/>
                </a:lnTo>
                <a:cubicBezTo>
                  <a:pt x="8851043" y="1839524"/>
                  <a:pt x="8781405" y="1850882"/>
                  <a:pt x="8760021" y="1854442"/>
                </a:cubicBezTo>
                <a:cubicBezTo>
                  <a:pt x="8755749" y="1851161"/>
                  <a:pt x="8746183" y="1856343"/>
                  <a:pt x="8741254" y="1857469"/>
                </a:cubicBezTo>
                <a:cubicBezTo>
                  <a:pt x="8740491" y="1855259"/>
                  <a:pt x="8728559" y="1854585"/>
                  <a:pt x="8725039" y="1856552"/>
                </a:cubicBezTo>
                <a:cubicBezTo>
                  <a:pt x="8641157" y="1867333"/>
                  <a:pt x="8683145" y="1845054"/>
                  <a:pt x="8635265" y="1859168"/>
                </a:cubicBezTo>
                <a:cubicBezTo>
                  <a:pt x="8626795" y="1860103"/>
                  <a:pt x="8619931" y="1859212"/>
                  <a:pt x="8613911" y="1857561"/>
                </a:cubicBezTo>
                <a:lnTo>
                  <a:pt x="8604931" y="1854170"/>
                </a:lnTo>
                <a:lnTo>
                  <a:pt x="8570171" y="1860579"/>
                </a:lnTo>
                <a:cubicBezTo>
                  <a:pt x="8553049" y="1862813"/>
                  <a:pt x="8535028" y="1864294"/>
                  <a:pt x="8516537" y="1864971"/>
                </a:cubicBezTo>
                <a:cubicBezTo>
                  <a:pt x="8512388" y="1860455"/>
                  <a:pt x="8497874" y="1866870"/>
                  <a:pt x="8491046" y="1868141"/>
                </a:cubicBezTo>
                <a:cubicBezTo>
                  <a:pt x="8490975" y="1865191"/>
                  <a:pt x="8475847" y="1863778"/>
                  <a:pt x="8470478" y="1866216"/>
                </a:cubicBezTo>
                <a:cubicBezTo>
                  <a:pt x="8357654" y="1876758"/>
                  <a:pt x="8421139" y="1849210"/>
                  <a:pt x="8353433" y="1865729"/>
                </a:cubicBezTo>
                <a:lnTo>
                  <a:pt x="8347675" y="1865075"/>
                </a:lnTo>
                <a:lnTo>
                  <a:pt x="8343939" y="1865677"/>
                </a:lnTo>
                <a:cubicBezTo>
                  <a:pt x="8309852" y="1870841"/>
                  <a:pt x="8272587" y="1875809"/>
                  <a:pt x="8221566" y="1881148"/>
                </a:cubicBezTo>
                <a:cubicBezTo>
                  <a:pt x="8158043" y="1892960"/>
                  <a:pt x="8095547" y="1914042"/>
                  <a:pt x="8066095" y="1919902"/>
                </a:cubicBezTo>
                <a:cubicBezTo>
                  <a:pt x="8058949" y="1919234"/>
                  <a:pt x="8051921" y="1917862"/>
                  <a:pt x="8044849" y="1916308"/>
                </a:cubicBezTo>
                <a:lnTo>
                  <a:pt x="8041142" y="1915506"/>
                </a:lnTo>
                <a:lnTo>
                  <a:pt x="8022159" y="1911521"/>
                </a:lnTo>
                <a:lnTo>
                  <a:pt x="7944932" y="1917265"/>
                </a:lnTo>
                <a:lnTo>
                  <a:pt x="7879011" y="1928570"/>
                </a:lnTo>
                <a:lnTo>
                  <a:pt x="7865529" y="1934399"/>
                </a:lnTo>
                <a:lnTo>
                  <a:pt x="7774801" y="1947969"/>
                </a:lnTo>
                <a:lnTo>
                  <a:pt x="7748398" y="1955982"/>
                </a:lnTo>
                <a:lnTo>
                  <a:pt x="7740684" y="1955717"/>
                </a:lnTo>
                <a:cubicBezTo>
                  <a:pt x="7728362" y="1958584"/>
                  <a:pt x="7714099" y="1968442"/>
                  <a:pt x="7712976" y="1960442"/>
                </a:cubicBezTo>
                <a:lnTo>
                  <a:pt x="7699956" y="1966104"/>
                </a:lnTo>
                <a:lnTo>
                  <a:pt x="7684158" y="1962927"/>
                </a:lnTo>
                <a:cubicBezTo>
                  <a:pt x="7674684" y="1962643"/>
                  <a:pt x="7652105" y="1963177"/>
                  <a:pt x="7643109" y="1964400"/>
                </a:cubicBezTo>
                <a:lnTo>
                  <a:pt x="7630180" y="1970266"/>
                </a:lnTo>
                <a:lnTo>
                  <a:pt x="7609131" y="1971774"/>
                </a:lnTo>
                <a:cubicBezTo>
                  <a:pt x="7596694" y="1971644"/>
                  <a:pt x="7570258" y="1969757"/>
                  <a:pt x="7555555" y="1969491"/>
                </a:cubicBezTo>
                <a:cubicBezTo>
                  <a:pt x="7541460" y="1966540"/>
                  <a:pt x="7530571" y="1964848"/>
                  <a:pt x="7520919" y="1970177"/>
                </a:cubicBezTo>
                <a:cubicBezTo>
                  <a:pt x="7500295" y="1966884"/>
                  <a:pt x="7480780" y="1949401"/>
                  <a:pt x="7456258" y="1960468"/>
                </a:cubicBezTo>
                <a:cubicBezTo>
                  <a:pt x="7434946" y="1957506"/>
                  <a:pt x="7435772" y="1952500"/>
                  <a:pt x="7393047" y="1952408"/>
                </a:cubicBezTo>
                <a:cubicBezTo>
                  <a:pt x="7356520" y="1952860"/>
                  <a:pt x="7236307" y="1958626"/>
                  <a:pt x="7199912" y="1959913"/>
                </a:cubicBezTo>
                <a:cubicBezTo>
                  <a:pt x="7176501" y="1959942"/>
                  <a:pt x="7160098" y="1958343"/>
                  <a:pt x="7146774" y="1956641"/>
                </a:cubicBezTo>
                <a:lnTo>
                  <a:pt x="7122244" y="1953891"/>
                </a:lnTo>
                <a:lnTo>
                  <a:pt x="7032241" y="1962723"/>
                </a:lnTo>
                <a:cubicBezTo>
                  <a:pt x="6997214" y="1965198"/>
                  <a:pt x="6963725" y="1968396"/>
                  <a:pt x="6941492" y="1976868"/>
                </a:cubicBezTo>
                <a:cubicBezTo>
                  <a:pt x="6947015" y="1970398"/>
                  <a:pt x="6923088" y="1965379"/>
                  <a:pt x="6906514" y="1968589"/>
                </a:cubicBezTo>
                <a:cubicBezTo>
                  <a:pt x="6925890" y="1943204"/>
                  <a:pt x="6840983" y="1991464"/>
                  <a:pt x="6826395" y="1974141"/>
                </a:cubicBezTo>
                <a:cubicBezTo>
                  <a:pt x="6825676" y="1990223"/>
                  <a:pt x="6751393" y="2017492"/>
                  <a:pt x="6716431" y="2004297"/>
                </a:cubicBezTo>
                <a:cubicBezTo>
                  <a:pt x="6663167" y="2007518"/>
                  <a:pt x="6625450" y="2020811"/>
                  <a:pt x="6569607" y="2015496"/>
                </a:cubicBezTo>
                <a:cubicBezTo>
                  <a:pt x="6567874" y="2017648"/>
                  <a:pt x="6565034" y="2019449"/>
                  <a:pt x="6561430" y="2020996"/>
                </a:cubicBezTo>
                <a:lnTo>
                  <a:pt x="6549371" y="2024747"/>
                </a:lnTo>
                <a:lnTo>
                  <a:pt x="6547040" y="2024474"/>
                </a:lnTo>
                <a:cubicBezTo>
                  <a:pt x="6537882" y="2024425"/>
                  <a:pt x="6533193" y="2025332"/>
                  <a:pt x="6530482" y="2026659"/>
                </a:cubicBezTo>
                <a:lnTo>
                  <a:pt x="6528565" y="2028600"/>
                </a:lnTo>
                <a:lnTo>
                  <a:pt x="6517741" y="2030558"/>
                </a:lnTo>
                <a:lnTo>
                  <a:pt x="6497855" y="2035650"/>
                </a:lnTo>
                <a:lnTo>
                  <a:pt x="6492785" y="2035444"/>
                </a:lnTo>
                <a:lnTo>
                  <a:pt x="6460692" y="2041321"/>
                </a:lnTo>
                <a:lnTo>
                  <a:pt x="6459609" y="2040851"/>
                </a:lnTo>
                <a:cubicBezTo>
                  <a:pt x="6456451" y="2039933"/>
                  <a:pt x="6452734" y="2039508"/>
                  <a:pt x="6447765" y="2040102"/>
                </a:cubicBezTo>
                <a:cubicBezTo>
                  <a:pt x="6446007" y="2031126"/>
                  <a:pt x="6441093" y="2037380"/>
                  <a:pt x="6426590" y="2039928"/>
                </a:cubicBezTo>
                <a:cubicBezTo>
                  <a:pt x="6423606" y="2033241"/>
                  <a:pt x="6413230" y="2032925"/>
                  <a:pt x="6401693" y="2033537"/>
                </a:cubicBezTo>
                <a:lnTo>
                  <a:pt x="6387141" y="2033161"/>
                </a:lnTo>
                <a:lnTo>
                  <a:pt x="6357846" y="2036782"/>
                </a:lnTo>
                <a:lnTo>
                  <a:pt x="6342914" y="2037585"/>
                </a:lnTo>
                <a:lnTo>
                  <a:pt x="6336300" y="2038781"/>
                </a:lnTo>
                <a:lnTo>
                  <a:pt x="6317178" y="2038968"/>
                </a:lnTo>
                <a:lnTo>
                  <a:pt x="6161427" y="2047338"/>
                </a:lnTo>
                <a:cubicBezTo>
                  <a:pt x="6147824" y="2057658"/>
                  <a:pt x="6118908" y="2077615"/>
                  <a:pt x="6097339" y="2082438"/>
                </a:cubicBezTo>
                <a:cubicBezTo>
                  <a:pt x="6090149" y="2084046"/>
                  <a:pt x="6083776" y="2083972"/>
                  <a:pt x="6079059" y="2081299"/>
                </a:cubicBezTo>
                <a:cubicBezTo>
                  <a:pt x="6063900" y="2082334"/>
                  <a:pt x="6011621" y="2084537"/>
                  <a:pt x="5998439" y="2070958"/>
                </a:cubicBezTo>
                <a:cubicBezTo>
                  <a:pt x="5976443" y="2071759"/>
                  <a:pt x="5925514" y="2069780"/>
                  <a:pt x="5904290" y="2070255"/>
                </a:cubicBezTo>
                <a:cubicBezTo>
                  <a:pt x="5871515" y="2066244"/>
                  <a:pt x="5843986" y="2088249"/>
                  <a:pt x="5814867" y="2079032"/>
                </a:cubicBezTo>
                <a:cubicBezTo>
                  <a:pt x="5792003" y="2070559"/>
                  <a:pt x="5750009" y="2076273"/>
                  <a:pt x="5725743" y="2070558"/>
                </a:cubicBezTo>
                <a:cubicBezTo>
                  <a:pt x="5716432" y="2058355"/>
                  <a:pt x="5667424" y="2047322"/>
                  <a:pt x="5650546" y="2052412"/>
                </a:cubicBezTo>
                <a:cubicBezTo>
                  <a:pt x="5614627" y="2046084"/>
                  <a:pt x="5608108" y="2028306"/>
                  <a:pt x="5581284" y="2023175"/>
                </a:cubicBezTo>
                <a:lnTo>
                  <a:pt x="5572593" y="2018391"/>
                </a:lnTo>
                <a:lnTo>
                  <a:pt x="5548580" y="2016951"/>
                </a:lnTo>
                <a:cubicBezTo>
                  <a:pt x="5523726" y="2017783"/>
                  <a:pt x="5498337" y="2019663"/>
                  <a:pt x="5471173" y="2018786"/>
                </a:cubicBezTo>
                <a:cubicBezTo>
                  <a:pt x="5447687" y="2003020"/>
                  <a:pt x="5353807" y="2022324"/>
                  <a:pt x="5340320" y="2037611"/>
                </a:cubicBezTo>
                <a:cubicBezTo>
                  <a:pt x="5340015" y="2024215"/>
                  <a:pt x="5271937" y="2042455"/>
                  <a:pt x="5254376" y="2042928"/>
                </a:cubicBezTo>
                <a:cubicBezTo>
                  <a:pt x="5248522" y="2043086"/>
                  <a:pt x="5248281" y="2041270"/>
                  <a:pt x="5258035" y="2035649"/>
                </a:cubicBezTo>
                <a:cubicBezTo>
                  <a:pt x="5239374" y="2037214"/>
                  <a:pt x="5220112" y="2030252"/>
                  <a:pt x="5230622" y="2024576"/>
                </a:cubicBezTo>
                <a:cubicBezTo>
                  <a:pt x="5173932" y="2036724"/>
                  <a:pt x="5090262" y="2024645"/>
                  <a:pt x="5026203" y="2030162"/>
                </a:cubicBezTo>
                <a:cubicBezTo>
                  <a:pt x="4991280" y="2016814"/>
                  <a:pt x="5010212" y="2029164"/>
                  <a:pt x="4973988" y="2026668"/>
                </a:cubicBezTo>
                <a:cubicBezTo>
                  <a:pt x="4983896" y="2038955"/>
                  <a:pt x="4930012" y="2019774"/>
                  <a:pt x="4928030" y="2033642"/>
                </a:cubicBezTo>
                <a:cubicBezTo>
                  <a:pt x="4921501" y="2032748"/>
                  <a:pt x="4915238" y="2031445"/>
                  <a:pt x="4908970" y="2030033"/>
                </a:cubicBezTo>
                <a:lnTo>
                  <a:pt x="4905679" y="2029300"/>
                </a:lnTo>
                <a:lnTo>
                  <a:pt x="4892525" y="2028768"/>
                </a:lnTo>
                <a:lnTo>
                  <a:pt x="4888818" y="2025619"/>
                </a:lnTo>
                <a:lnTo>
                  <a:pt x="4869018" y="2022668"/>
                </a:lnTo>
                <a:cubicBezTo>
                  <a:pt x="4861602" y="2022028"/>
                  <a:pt x="4853622" y="2021880"/>
                  <a:pt x="4844804" y="2022527"/>
                </a:cubicBezTo>
                <a:cubicBezTo>
                  <a:pt x="4823110" y="2028022"/>
                  <a:pt x="4789330" y="2021287"/>
                  <a:pt x="4758778" y="2021694"/>
                </a:cubicBezTo>
                <a:lnTo>
                  <a:pt x="4744748" y="2023396"/>
                </a:lnTo>
                <a:lnTo>
                  <a:pt x="4698956" y="2020558"/>
                </a:lnTo>
                <a:cubicBezTo>
                  <a:pt x="4685921" y="2020008"/>
                  <a:pt x="4672392" y="2019718"/>
                  <a:pt x="4658147" y="2019920"/>
                </a:cubicBezTo>
                <a:lnTo>
                  <a:pt x="4631706" y="2021274"/>
                </a:lnTo>
                <a:lnTo>
                  <a:pt x="4624776" y="2020152"/>
                </a:lnTo>
                <a:cubicBezTo>
                  <a:pt x="4612703" y="2020277"/>
                  <a:pt x="4596727" y="2024226"/>
                  <a:pt x="4598150" y="2019429"/>
                </a:cubicBezTo>
                <a:lnTo>
                  <a:pt x="4584588" y="2021092"/>
                </a:lnTo>
                <a:lnTo>
                  <a:pt x="4571203" y="2017263"/>
                </a:lnTo>
                <a:cubicBezTo>
                  <a:pt x="4569736" y="2016374"/>
                  <a:pt x="4568633" y="2015427"/>
                  <a:pt x="4567930" y="2014458"/>
                </a:cubicBezTo>
                <a:lnTo>
                  <a:pt x="4548984" y="2015717"/>
                </a:lnTo>
                <a:lnTo>
                  <a:pt x="4533451" y="2012976"/>
                </a:lnTo>
                <a:lnTo>
                  <a:pt x="4519910" y="2014768"/>
                </a:lnTo>
                <a:lnTo>
                  <a:pt x="4514290" y="2014364"/>
                </a:lnTo>
                <a:lnTo>
                  <a:pt x="4500320" y="2013007"/>
                </a:lnTo>
                <a:cubicBezTo>
                  <a:pt x="4493159" y="2012056"/>
                  <a:pt x="4485144" y="2010910"/>
                  <a:pt x="4476219" y="2009993"/>
                </a:cubicBezTo>
                <a:lnTo>
                  <a:pt x="4468701" y="2009574"/>
                </a:lnTo>
                <a:lnTo>
                  <a:pt x="4452333" y="2004964"/>
                </a:lnTo>
                <a:cubicBezTo>
                  <a:pt x="4440422" y="2001479"/>
                  <a:pt x="4431048" y="1999130"/>
                  <a:pt x="4420644" y="2001021"/>
                </a:cubicBezTo>
                <a:cubicBezTo>
                  <a:pt x="4402911" y="1996519"/>
                  <a:pt x="4390524" y="1983900"/>
                  <a:pt x="4364856" y="1987267"/>
                </a:cubicBezTo>
                <a:cubicBezTo>
                  <a:pt x="4372645" y="1981550"/>
                  <a:pt x="4336350" y="1986575"/>
                  <a:pt x="4332062" y="1980703"/>
                </a:cubicBezTo>
                <a:cubicBezTo>
                  <a:pt x="4330083" y="1975974"/>
                  <a:pt x="4318612" y="1976397"/>
                  <a:pt x="4309876" y="1974653"/>
                </a:cubicBezTo>
                <a:cubicBezTo>
                  <a:pt x="4303650" y="1969824"/>
                  <a:pt x="4259693" y="1965414"/>
                  <a:pt x="4244391" y="1966109"/>
                </a:cubicBezTo>
                <a:cubicBezTo>
                  <a:pt x="4201255" y="1970914"/>
                  <a:pt x="4166558" y="1951471"/>
                  <a:pt x="4132071" y="1954813"/>
                </a:cubicBezTo>
                <a:cubicBezTo>
                  <a:pt x="4123041" y="1954358"/>
                  <a:pt x="4115554" y="1953263"/>
                  <a:pt x="4109069" y="1951778"/>
                </a:cubicBezTo>
                <a:lnTo>
                  <a:pt x="4092908" y="1946662"/>
                </a:lnTo>
                <a:cubicBezTo>
                  <a:pt x="4092707" y="1945539"/>
                  <a:pt x="4092506" y="1944415"/>
                  <a:pt x="4092306" y="1943291"/>
                </a:cubicBezTo>
                <a:lnTo>
                  <a:pt x="4080234" y="1941219"/>
                </a:lnTo>
                <a:lnTo>
                  <a:pt x="4077778" y="1940145"/>
                </a:lnTo>
                <a:cubicBezTo>
                  <a:pt x="4073105" y="1938081"/>
                  <a:pt x="4068339" y="1936119"/>
                  <a:pt x="4062936" y="1934506"/>
                </a:cubicBezTo>
                <a:cubicBezTo>
                  <a:pt x="4048082" y="1947155"/>
                  <a:pt x="4014523" y="1922869"/>
                  <a:pt x="4012506" y="1935475"/>
                </a:cubicBezTo>
                <a:cubicBezTo>
                  <a:pt x="3980228" y="1928812"/>
                  <a:pt x="3986775" y="1942559"/>
                  <a:pt x="3965880" y="1925968"/>
                </a:cubicBezTo>
                <a:cubicBezTo>
                  <a:pt x="3899515" y="1923414"/>
                  <a:pt x="3830855" y="1902158"/>
                  <a:pt x="3765338" y="1906649"/>
                </a:cubicBezTo>
                <a:cubicBezTo>
                  <a:pt x="3780686" y="1902635"/>
                  <a:pt x="3768784" y="1893856"/>
                  <a:pt x="3749493" y="1893071"/>
                </a:cubicBezTo>
                <a:cubicBezTo>
                  <a:pt x="3807776" y="1876857"/>
                  <a:pt x="3656400" y="1898030"/>
                  <a:pt x="3672704" y="1881383"/>
                </a:cubicBezTo>
                <a:cubicBezTo>
                  <a:pt x="3645532" y="1893973"/>
                  <a:pt x="3537791" y="1900656"/>
                  <a:pt x="3530082" y="1883187"/>
                </a:cubicBezTo>
                <a:cubicBezTo>
                  <a:pt x="3479808" y="1875044"/>
                  <a:pt x="3426017" y="1877998"/>
                  <a:pt x="3387664" y="1862579"/>
                </a:cubicBezTo>
                <a:cubicBezTo>
                  <a:pt x="3382649" y="1863935"/>
                  <a:pt x="3377277" y="1864791"/>
                  <a:pt x="3371681" y="1865293"/>
                </a:cubicBezTo>
                <a:lnTo>
                  <a:pt x="3355305" y="1865842"/>
                </a:lnTo>
                <a:lnTo>
                  <a:pt x="3353790" y="1865158"/>
                </a:lnTo>
                <a:cubicBezTo>
                  <a:pt x="3346144" y="1863282"/>
                  <a:pt x="3340687" y="1863057"/>
                  <a:pt x="3336210" y="1863564"/>
                </a:cubicBezTo>
                <a:lnTo>
                  <a:pt x="3331381" y="1864716"/>
                </a:lnTo>
                <a:lnTo>
                  <a:pt x="3319012" y="1864093"/>
                </a:lnTo>
                <a:lnTo>
                  <a:pt x="3293818" y="1864135"/>
                </a:lnTo>
                <a:lnTo>
                  <a:pt x="3289881" y="1862954"/>
                </a:lnTo>
                <a:lnTo>
                  <a:pt x="3253090" y="1861164"/>
                </a:lnTo>
                <a:cubicBezTo>
                  <a:pt x="3253042" y="1860968"/>
                  <a:pt x="3252996" y="1860771"/>
                  <a:pt x="3252949" y="1860574"/>
                </a:cubicBezTo>
                <a:cubicBezTo>
                  <a:pt x="3251799" y="1859213"/>
                  <a:pt x="3249368" y="1858131"/>
                  <a:pt x="3244187" y="1857604"/>
                </a:cubicBezTo>
                <a:cubicBezTo>
                  <a:pt x="3250860" y="1853873"/>
                  <a:pt x="3250577" y="1852999"/>
                  <a:pt x="3246570" y="1852946"/>
                </a:cubicBezTo>
                <a:lnTo>
                  <a:pt x="3237810" y="1853064"/>
                </a:lnTo>
                <a:lnTo>
                  <a:pt x="3230822" y="1855474"/>
                </a:lnTo>
                <a:cubicBezTo>
                  <a:pt x="3206812" y="1862286"/>
                  <a:pt x="3176733" y="1868865"/>
                  <a:pt x="3136549" y="1874037"/>
                </a:cubicBezTo>
                <a:cubicBezTo>
                  <a:pt x="3081163" y="1880168"/>
                  <a:pt x="2902557" y="1900580"/>
                  <a:pt x="2845754" y="1910932"/>
                </a:cubicBezTo>
                <a:cubicBezTo>
                  <a:pt x="2860822" y="1944376"/>
                  <a:pt x="2813389" y="1905358"/>
                  <a:pt x="2786878" y="1917162"/>
                </a:cubicBezTo>
                <a:cubicBezTo>
                  <a:pt x="2766803" y="1917398"/>
                  <a:pt x="2741628" y="1915886"/>
                  <a:pt x="2725298" y="1912340"/>
                </a:cubicBezTo>
                <a:cubicBezTo>
                  <a:pt x="2716680" y="1911427"/>
                  <a:pt x="2707572" y="1911972"/>
                  <a:pt x="2697754" y="1914863"/>
                </a:cubicBezTo>
                <a:cubicBezTo>
                  <a:pt x="2667185" y="1939014"/>
                  <a:pt x="2622149" y="1926211"/>
                  <a:pt x="2568063" y="1936283"/>
                </a:cubicBezTo>
                <a:cubicBezTo>
                  <a:pt x="2552625" y="1932001"/>
                  <a:pt x="2502682" y="1953378"/>
                  <a:pt x="2489784" y="1943720"/>
                </a:cubicBezTo>
                <a:cubicBezTo>
                  <a:pt x="2478524" y="1943155"/>
                  <a:pt x="2467418" y="1949411"/>
                  <a:pt x="2458978" y="1938095"/>
                </a:cubicBezTo>
                <a:cubicBezTo>
                  <a:pt x="2417552" y="1934639"/>
                  <a:pt x="2366376" y="1931293"/>
                  <a:pt x="2318712" y="1934474"/>
                </a:cubicBezTo>
                <a:cubicBezTo>
                  <a:pt x="2296029" y="1936526"/>
                  <a:pt x="2282069" y="1938434"/>
                  <a:pt x="2268709" y="1940521"/>
                </a:cubicBezTo>
                <a:lnTo>
                  <a:pt x="2264080" y="1941232"/>
                </a:lnTo>
                <a:lnTo>
                  <a:pt x="2254684" y="1943524"/>
                </a:lnTo>
                <a:lnTo>
                  <a:pt x="2252523" y="1943004"/>
                </a:lnTo>
                <a:lnTo>
                  <a:pt x="2173350" y="1929202"/>
                </a:lnTo>
                <a:lnTo>
                  <a:pt x="2155266" y="1920267"/>
                </a:lnTo>
                <a:lnTo>
                  <a:pt x="2091013" y="1914631"/>
                </a:lnTo>
                <a:cubicBezTo>
                  <a:pt x="2033357" y="1920614"/>
                  <a:pt x="2070513" y="1905065"/>
                  <a:pt x="2030712" y="1897690"/>
                </a:cubicBezTo>
                <a:cubicBezTo>
                  <a:pt x="1994539" y="1893055"/>
                  <a:pt x="1958569" y="1883188"/>
                  <a:pt x="1908838" y="1892222"/>
                </a:cubicBezTo>
                <a:cubicBezTo>
                  <a:pt x="1897236" y="1896147"/>
                  <a:pt x="1883338" y="1892415"/>
                  <a:pt x="1877796" y="1883887"/>
                </a:cubicBezTo>
                <a:cubicBezTo>
                  <a:pt x="1876842" y="1882419"/>
                  <a:pt x="1876177" y="1880863"/>
                  <a:pt x="1875824" y="1879265"/>
                </a:cubicBezTo>
                <a:cubicBezTo>
                  <a:pt x="1843474" y="1887199"/>
                  <a:pt x="1841511" y="1873818"/>
                  <a:pt x="1823048" y="1881064"/>
                </a:cubicBezTo>
                <a:cubicBezTo>
                  <a:pt x="1792640" y="1872164"/>
                  <a:pt x="1782358" y="1850450"/>
                  <a:pt x="1765736" y="1856578"/>
                </a:cubicBezTo>
                <a:cubicBezTo>
                  <a:pt x="1753024" y="1849107"/>
                  <a:pt x="1745932" y="1828316"/>
                  <a:pt x="1725669" y="1833744"/>
                </a:cubicBezTo>
                <a:cubicBezTo>
                  <a:pt x="1727428" y="1831405"/>
                  <a:pt x="1726953" y="1830157"/>
                  <a:pt x="1725216" y="1829447"/>
                </a:cubicBezTo>
                <a:lnTo>
                  <a:pt x="1721485" y="1828960"/>
                </a:lnTo>
                <a:lnTo>
                  <a:pt x="1717786" y="1832224"/>
                </a:lnTo>
                <a:cubicBezTo>
                  <a:pt x="1703445" y="1843277"/>
                  <a:pt x="1706547" y="1827935"/>
                  <a:pt x="1689907" y="1825425"/>
                </a:cubicBezTo>
                <a:cubicBezTo>
                  <a:pt x="1682338" y="1823445"/>
                  <a:pt x="1685181" y="1820226"/>
                  <a:pt x="1688093" y="1817391"/>
                </a:cubicBezTo>
                <a:lnTo>
                  <a:pt x="1496789" y="1805297"/>
                </a:lnTo>
                <a:cubicBezTo>
                  <a:pt x="1463551" y="1793913"/>
                  <a:pt x="1426345" y="1786892"/>
                  <a:pt x="1392839" y="1758649"/>
                </a:cubicBezTo>
                <a:cubicBezTo>
                  <a:pt x="1386461" y="1750573"/>
                  <a:pt x="1374031" y="1756918"/>
                  <a:pt x="1360872" y="1752441"/>
                </a:cubicBezTo>
                <a:cubicBezTo>
                  <a:pt x="1347711" y="1747963"/>
                  <a:pt x="1332751" y="1735898"/>
                  <a:pt x="1313885" y="1731785"/>
                </a:cubicBezTo>
                <a:cubicBezTo>
                  <a:pt x="1281989" y="1726305"/>
                  <a:pt x="1256405" y="1739744"/>
                  <a:pt x="1247665" y="1727765"/>
                </a:cubicBezTo>
                <a:cubicBezTo>
                  <a:pt x="1231363" y="1728538"/>
                  <a:pt x="1209120" y="1742556"/>
                  <a:pt x="1196850" y="1729622"/>
                </a:cubicBezTo>
                <a:cubicBezTo>
                  <a:pt x="1195195" y="1740224"/>
                  <a:pt x="1178147" y="1721561"/>
                  <a:pt x="1168728" y="1728550"/>
                </a:cubicBezTo>
                <a:cubicBezTo>
                  <a:pt x="1152073" y="1727193"/>
                  <a:pt x="1122804" y="1725926"/>
                  <a:pt x="1096918" y="1721485"/>
                </a:cubicBezTo>
                <a:lnTo>
                  <a:pt x="1094082" y="1720113"/>
                </a:lnTo>
                <a:lnTo>
                  <a:pt x="1040782" y="1721762"/>
                </a:lnTo>
                <a:cubicBezTo>
                  <a:pt x="987172" y="1722352"/>
                  <a:pt x="1023272" y="1708707"/>
                  <a:pt x="955980" y="1719289"/>
                </a:cubicBezTo>
                <a:cubicBezTo>
                  <a:pt x="948995" y="1714208"/>
                  <a:pt x="940521" y="1713816"/>
                  <a:pt x="926108" y="1715917"/>
                </a:cubicBezTo>
                <a:cubicBezTo>
                  <a:pt x="900077" y="1715834"/>
                  <a:pt x="902688" y="1703436"/>
                  <a:pt x="876049" y="1710422"/>
                </a:cubicBezTo>
                <a:cubicBezTo>
                  <a:pt x="881084" y="1703830"/>
                  <a:pt x="826830" y="1706893"/>
                  <a:pt x="839194" y="1700176"/>
                </a:cubicBezTo>
                <a:cubicBezTo>
                  <a:pt x="822548" y="1693764"/>
                  <a:pt x="813674" y="1703628"/>
                  <a:pt x="797112" y="1698014"/>
                </a:cubicBezTo>
                <a:cubicBezTo>
                  <a:pt x="778195" y="1696418"/>
                  <a:pt x="807647" y="1705364"/>
                  <a:pt x="786610" y="1705455"/>
                </a:cubicBezTo>
                <a:cubicBezTo>
                  <a:pt x="761170" y="1704357"/>
                  <a:pt x="760599" y="1716610"/>
                  <a:pt x="741833" y="1700566"/>
                </a:cubicBezTo>
                <a:lnTo>
                  <a:pt x="673985" y="1692278"/>
                </a:lnTo>
                <a:cubicBezTo>
                  <a:pt x="658515" y="1695829"/>
                  <a:pt x="646395" y="1693620"/>
                  <a:pt x="634665" y="1689550"/>
                </a:cubicBezTo>
                <a:cubicBezTo>
                  <a:pt x="599149" y="1689690"/>
                  <a:pt x="567176" y="1683160"/>
                  <a:pt x="527471" y="1679869"/>
                </a:cubicBezTo>
                <a:cubicBezTo>
                  <a:pt x="484099" y="1683240"/>
                  <a:pt x="462693" y="1671949"/>
                  <a:pt x="420260" y="1668475"/>
                </a:cubicBezTo>
                <a:cubicBezTo>
                  <a:pt x="377482" y="1677390"/>
                  <a:pt x="393500" y="1652730"/>
                  <a:pt x="357630" y="1652142"/>
                </a:cubicBezTo>
                <a:cubicBezTo>
                  <a:pt x="298692" y="1659518"/>
                  <a:pt x="359631" y="1643849"/>
                  <a:pt x="269407" y="1643812"/>
                </a:cubicBezTo>
                <a:cubicBezTo>
                  <a:pt x="264204" y="1645215"/>
                  <a:pt x="253436" y="1643159"/>
                  <a:pt x="254769" y="1641013"/>
                </a:cubicBezTo>
                <a:cubicBezTo>
                  <a:pt x="234996" y="1641090"/>
                  <a:pt x="179093" y="1626583"/>
                  <a:pt x="150763" y="1628143"/>
                </a:cubicBezTo>
                <a:cubicBezTo>
                  <a:pt x="96232" y="1619954"/>
                  <a:pt x="68845" y="1629422"/>
                  <a:pt x="29133" y="1626172"/>
                </a:cubicBezTo>
                <a:lnTo>
                  <a:pt x="0" y="1619589"/>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DCC60EE-9B36-59B3-2D5D-959A1EA65386}"/>
              </a:ext>
            </a:extLst>
          </p:cNvPr>
          <p:cNvSpPr>
            <a:spLocks noGrp="1"/>
          </p:cNvSpPr>
          <p:nvPr>
            <p:ph type="title"/>
          </p:nvPr>
        </p:nvSpPr>
        <p:spPr>
          <a:xfrm>
            <a:off x="828675" y="494414"/>
            <a:ext cx="10534650" cy="817403"/>
          </a:xfrm>
        </p:spPr>
        <p:txBody>
          <a:bodyPr vert="horz" lIns="91440" tIns="45720" rIns="91440" bIns="45720" rtlCol="0" anchor="b">
            <a:normAutofit/>
          </a:bodyPr>
          <a:lstStyle/>
          <a:p>
            <a:pPr algn="ctr"/>
            <a:r>
              <a:rPr lang="en-US" sz="3600" kern="1200" dirty="0">
                <a:solidFill>
                  <a:schemeClr val="tx1"/>
                </a:solidFill>
                <a:latin typeface="+mj-lt"/>
                <a:ea typeface="+mj-ea"/>
                <a:cs typeface="+mj-cs"/>
              </a:rPr>
              <a:t>AWS </a:t>
            </a:r>
            <a:r>
              <a:rPr lang="en-US" sz="3600" i="0" kern="1200" dirty="0">
                <a:solidFill>
                  <a:schemeClr val="tx1"/>
                </a:solidFill>
                <a:effectLst/>
                <a:latin typeface="+mj-lt"/>
                <a:ea typeface="+mj-ea"/>
                <a:cs typeface="+mj-cs"/>
              </a:rPr>
              <a:t>DMS Schema Conversion</a:t>
            </a:r>
            <a:endParaRPr lang="en-US" sz="3600" kern="1200" dirty="0">
              <a:solidFill>
                <a:schemeClr val="tx1"/>
              </a:solidFill>
              <a:latin typeface="+mj-lt"/>
              <a:ea typeface="+mj-ea"/>
              <a:cs typeface="+mj-cs"/>
            </a:endParaRPr>
          </a:p>
        </p:txBody>
      </p:sp>
      <p:pic>
        <p:nvPicPr>
          <p:cNvPr id="5122" name="Picture 2" descr="&#10;            An architecture diagram of the DMS Schema Conversion feature.&#10;        ">
            <a:extLst>
              <a:ext uri="{FF2B5EF4-FFF2-40B4-BE49-F238E27FC236}">
                <a16:creationId xmlns:a16="http://schemas.microsoft.com/office/drawing/2014/main" id="{184666C2-A14A-049B-D4E3-84CC6F1C164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23900" y="2622641"/>
            <a:ext cx="10744200" cy="34112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493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TotalTime>
  <Words>972</Words>
  <Application>Microsoft Macintosh PowerPoint</Application>
  <PresentationFormat>Widescreen</PresentationFormat>
  <Paragraphs>73</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Amazon Ember</vt:lpstr>
      <vt:lpstr>AmazonEmber</vt:lpstr>
      <vt:lpstr>AmazonEmberBold</vt:lpstr>
      <vt:lpstr>Arial</vt:lpstr>
      <vt:lpstr>Calibri</vt:lpstr>
      <vt:lpstr>Calibri Light</vt:lpstr>
      <vt:lpstr>Open Sans</vt:lpstr>
      <vt:lpstr>Office Theme</vt:lpstr>
      <vt:lpstr>AWS Database Migration Service</vt:lpstr>
      <vt:lpstr>AWS DMS</vt:lpstr>
      <vt:lpstr>AWS DMS Use cases</vt:lpstr>
      <vt:lpstr>AWS DMS Replication Process</vt:lpstr>
      <vt:lpstr>AWS DMS High Level view</vt:lpstr>
      <vt:lpstr>Components of AWS DMS</vt:lpstr>
      <vt:lpstr>AWS DMS Replication Task</vt:lpstr>
      <vt:lpstr>AWS DMS Schema Conversion</vt:lpstr>
      <vt:lpstr>AWS DMS Schema Conversion</vt:lpstr>
      <vt:lpstr>AWS DMS Fleet Advisor Benefits</vt:lpstr>
      <vt:lpstr>AWS DMS Fleet Advisor Overview</vt:lpstr>
      <vt:lpstr>AWS DMS Fleet Advisor</vt:lpstr>
      <vt:lpstr>Benefits of AWS Database Migration Service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Ilya Chakun</dc:creator>
  <cp:lastModifiedBy>Ilya Chakun</cp:lastModifiedBy>
  <cp:revision>3</cp:revision>
  <dcterms:created xsi:type="dcterms:W3CDTF">2023-08-06T12:53:09Z</dcterms:created>
  <dcterms:modified xsi:type="dcterms:W3CDTF">2023-09-03T17:19:27Z</dcterms:modified>
</cp:coreProperties>
</file>