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111E5-CD6F-D232-597E-37BD94A01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 b="0" i="0" dirty="0">
                <a:solidFill>
                  <a:schemeClr val="tx2"/>
                </a:solidFill>
                <a:effectLst/>
                <a:latin typeface="AmazonEmberBold"/>
              </a:rPr>
              <a:t>AWS Migration Hub</a:t>
            </a:r>
            <a:endParaRPr lang="en-CH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D1FC6-2907-1B3E-8EA0-D934A5AD9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1700" b="0" i="0" dirty="0">
                <a:solidFill>
                  <a:schemeClr val="tx2"/>
                </a:solidFill>
                <a:effectLst/>
                <a:latin typeface="AmazonEmber"/>
              </a:rPr>
              <a:t>Discover the tools that you need to simplify your migration and modernization</a:t>
            </a:r>
            <a:br>
              <a:rPr lang="en-GB" sz="1700" b="0" i="0" dirty="0">
                <a:solidFill>
                  <a:schemeClr val="tx2"/>
                </a:solidFill>
                <a:effectLst/>
                <a:latin typeface="AmazonEmberBold"/>
              </a:rPr>
            </a:br>
            <a:endParaRPr lang="en-GB" sz="1700" b="0" i="0" dirty="0">
              <a:solidFill>
                <a:schemeClr val="tx2"/>
              </a:solidFill>
              <a:effectLst/>
              <a:latin typeface="AmazonEmberBold"/>
            </a:endParaRPr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D537E92C-38CF-8482-2F7A-ED422AC55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45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F71D4-EC46-0510-C037-E1F39D1A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0" i="0">
                <a:effectLst/>
              </a:rPr>
              <a:t>AWS Migration Hub</a:t>
            </a:r>
            <a:br>
              <a:rPr lang="en-US" sz="3100" b="0" i="0">
                <a:effectLst/>
              </a:rPr>
            </a:br>
            <a:endParaRPr lang="en-US" sz="31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2DD6E-59FF-E664-CE27-2D653660E473}"/>
              </a:ext>
            </a:extLst>
          </p:cNvPr>
          <p:cNvSpPr txBox="1"/>
          <p:nvPr/>
        </p:nvSpPr>
        <p:spPr>
          <a:xfrm>
            <a:off x="325821" y="2127270"/>
            <a:ext cx="2207172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b="0" i="0" dirty="0">
                <a:effectLst/>
                <a:latin typeface="AmazonEmber"/>
              </a:rPr>
              <a:t>Access essential discovery, analysis, and planning tools from a single location to build your migration plan.</a:t>
            </a:r>
          </a:p>
          <a:p>
            <a:pPr algn="l">
              <a:spcAft>
                <a:spcPts val="600"/>
              </a:spcAft>
            </a:pPr>
            <a:br>
              <a:rPr lang="en-GB" b="0" i="0" dirty="0">
                <a:effectLst/>
                <a:latin typeface="AmazonEmber"/>
              </a:rPr>
            </a:br>
            <a:endParaRPr lang="en-GB" b="0" i="0" dirty="0">
              <a:effectLst/>
              <a:latin typeface="AmazonEmbe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D52C4-17E4-4985-1417-55D4E6289DB7}"/>
              </a:ext>
            </a:extLst>
          </p:cNvPr>
          <p:cNvSpPr txBox="1"/>
          <p:nvPr/>
        </p:nvSpPr>
        <p:spPr>
          <a:xfrm>
            <a:off x="5486400" y="2127270"/>
            <a:ext cx="3279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0" i="0" dirty="0">
                <a:effectLst/>
                <a:latin typeface="AmazonEmber"/>
              </a:rPr>
              <a:t>Access AWS expertise to plan your migration and meet your business objectives.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1B910-A9D3-D0AA-8EBB-D0AA5B3020B9}"/>
              </a:ext>
            </a:extLst>
          </p:cNvPr>
          <p:cNvSpPr txBox="1"/>
          <p:nvPr/>
        </p:nvSpPr>
        <p:spPr>
          <a:xfrm>
            <a:off x="9017877" y="2127270"/>
            <a:ext cx="2816772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b="0" i="0" dirty="0">
                <a:effectLst/>
                <a:latin typeface="AmazonEmber"/>
              </a:rPr>
              <a:t>Use proven workflow templates to save time migrating enterprise applications like SAP and Microsoft SQL Server.</a:t>
            </a:r>
          </a:p>
          <a:p>
            <a:pPr algn="l">
              <a:spcAft>
                <a:spcPts val="600"/>
              </a:spcAft>
            </a:pPr>
            <a:br>
              <a:rPr lang="en-GB" b="0" i="0" dirty="0">
                <a:effectLst/>
                <a:latin typeface="AmazonEmber"/>
              </a:rPr>
            </a:br>
            <a:endParaRPr lang="en-GB" b="0" i="0" dirty="0">
              <a:effectLst/>
              <a:latin typeface="AmazonEmbe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97ECC-119A-0562-56E5-73BF368BF20A}"/>
              </a:ext>
            </a:extLst>
          </p:cNvPr>
          <p:cNvSpPr txBox="1"/>
          <p:nvPr/>
        </p:nvSpPr>
        <p:spPr>
          <a:xfrm>
            <a:off x="3026979" y="2127270"/>
            <a:ext cx="22071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effectLst/>
                <a:latin typeface="AmazonEmber"/>
              </a:rPr>
              <a:t>Accelerate your migration to AWS by building an automated migration factory.</a:t>
            </a:r>
          </a:p>
          <a:p>
            <a:pPr algn="l"/>
            <a:br>
              <a:rPr lang="en-GB" b="0" i="0" dirty="0">
                <a:effectLst/>
                <a:latin typeface="AmazonEmber"/>
              </a:rPr>
            </a:br>
            <a:endParaRPr lang="en-GB" b="0" i="0" dirty="0">
              <a:effectLst/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97195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91BB-2377-D0F7-1240-E547387F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Migration Hub</a:t>
            </a:r>
          </a:p>
        </p:txBody>
      </p:sp>
      <p:pic>
        <p:nvPicPr>
          <p:cNvPr id="1026" name="Picture 2" descr="Diagram shows how AWS Migration Hub optimizes your migration to AWS by discovering servers, building a migration plan, and modernizing at scale.">
            <a:extLst>
              <a:ext uri="{FF2B5EF4-FFF2-40B4-BE49-F238E27FC236}">
                <a16:creationId xmlns:a16="http://schemas.microsoft.com/office/drawing/2014/main" id="{9E28FFD3-4A25-8145-26E4-A93EB78AB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00" y="2756943"/>
            <a:ext cx="10744200" cy="314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83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D1034-ED9A-2C9E-F520-2B6905AD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AWS Migration Hub Use Cases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6D68B-5EC2-7D05-6D49-18CEC2FA5641}"/>
              </a:ext>
            </a:extLst>
          </p:cNvPr>
          <p:cNvSpPr txBox="1"/>
          <p:nvPr/>
        </p:nvSpPr>
        <p:spPr>
          <a:xfrm>
            <a:off x="505526" y="2785241"/>
            <a:ext cx="3309729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b="1" i="0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Assess and plan your migration</a:t>
            </a:r>
            <a:endParaRPr lang="en-GB" b="1" i="0">
              <a:solidFill>
                <a:srgbClr val="232F3E"/>
              </a:solidFill>
              <a:effectLst/>
              <a:highlight>
                <a:srgbClr val="FFFF00"/>
              </a:highlight>
              <a:latin typeface="AmazonEmberBold"/>
            </a:endParaRPr>
          </a:p>
          <a:p>
            <a:pPr algn="l">
              <a:spcAft>
                <a:spcPts val="600"/>
              </a:spcAft>
            </a:pPr>
            <a:endParaRPr lang="en-GB" b="0" i="0">
              <a:solidFill>
                <a:srgbClr val="333333"/>
              </a:solidFill>
              <a:effectLst/>
              <a:latin typeface="AmazonEmber"/>
            </a:endParaRPr>
          </a:p>
          <a:p>
            <a:pPr algn="l">
              <a:spcAft>
                <a:spcPts val="600"/>
              </a:spcAft>
            </a:pPr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Discover applications to determine whether they can be migrated and review modernization strategy recommendations.</a:t>
            </a:r>
            <a:endParaRPr lang="en-GB" b="0" i="0">
              <a:solidFill>
                <a:srgbClr val="333333"/>
              </a:solidFill>
              <a:effectLst/>
              <a:latin typeface="AmazonEmber"/>
            </a:endParaRPr>
          </a:p>
          <a:p>
            <a:pPr>
              <a:spcAft>
                <a:spcPts val="600"/>
              </a:spcAft>
            </a:pPr>
            <a:br>
              <a:rPr lang="en-GB" dirty="0"/>
            </a:br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5DAC0-6905-FDC9-6B90-54BDB9B6ACD4}"/>
              </a:ext>
            </a:extLst>
          </p:cNvPr>
          <p:cNvSpPr txBox="1"/>
          <p:nvPr/>
        </p:nvSpPr>
        <p:spPr>
          <a:xfrm>
            <a:off x="7946849" y="2777855"/>
            <a:ext cx="3457903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b="1" i="0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Refactor legacy applications</a:t>
            </a:r>
          </a:p>
          <a:p>
            <a:pPr algn="l">
              <a:spcAft>
                <a:spcPts val="600"/>
              </a:spcAft>
            </a:pPr>
            <a:endParaRPr lang="en-GB" b="1" i="0" dirty="0">
              <a:solidFill>
                <a:srgbClr val="232F3E"/>
              </a:solidFill>
              <a:effectLst/>
              <a:highlight>
                <a:srgbClr val="FFFF00"/>
              </a:highlight>
              <a:latin typeface="AmazonEmberBold"/>
            </a:endParaRPr>
          </a:p>
          <a:p>
            <a:pPr algn="l">
              <a:spcAft>
                <a:spcPts val="600"/>
              </a:spcAft>
            </a:pPr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Fast-track application refactoring, simplify development, and manage existing applications and microservices as one application.</a:t>
            </a:r>
          </a:p>
          <a:p>
            <a:pPr>
              <a:spcAft>
                <a:spcPts val="600"/>
              </a:spcAft>
            </a:pPr>
            <a:br>
              <a:rPr lang="en-GB" dirty="0"/>
            </a:b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E3A89-70A8-CA5D-76A0-A11A03A51FEA}"/>
              </a:ext>
            </a:extLst>
          </p:cNvPr>
          <p:cNvSpPr txBox="1"/>
          <p:nvPr/>
        </p:nvSpPr>
        <p:spPr>
          <a:xfrm>
            <a:off x="3927695" y="2785241"/>
            <a:ext cx="38142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Automate lift-and-shift migrations to AWS</a:t>
            </a:r>
          </a:p>
          <a:p>
            <a:pPr algn="l"/>
            <a:endParaRPr lang="en-GB" b="0" i="0" dirty="0">
              <a:solidFill>
                <a:srgbClr val="232F3E"/>
              </a:solidFill>
              <a:effectLst/>
              <a:latin typeface="AmazonEmberBold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End many of the manual tasks involved in migrating large-scale enterprise applications and managing dependencies between different tools.</a:t>
            </a:r>
          </a:p>
        </p:txBody>
      </p:sp>
    </p:spTree>
    <p:extLst>
      <p:ext uri="{BB962C8B-B14F-4D97-AF65-F5344CB8AC3E}">
        <p14:creationId xmlns:p14="http://schemas.microsoft.com/office/powerpoint/2010/main" val="21979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545B4-B192-FC0E-17F0-E24C500B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Migration Solution Architecture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diagram of a data flow&#10;&#10;Description automatically generated">
            <a:extLst>
              <a:ext uri="{FF2B5EF4-FFF2-40B4-BE49-F238E27FC236}">
                <a16:creationId xmlns:a16="http://schemas.microsoft.com/office/drawing/2014/main" id="{39AFB44C-4435-82C0-194E-F90AF1389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87771"/>
            <a:ext cx="7214616" cy="445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93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161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AmazonEmber</vt:lpstr>
      <vt:lpstr>AmazonEmberBold</vt:lpstr>
      <vt:lpstr>Arial</vt:lpstr>
      <vt:lpstr>Calibri</vt:lpstr>
      <vt:lpstr>Calibri Light</vt:lpstr>
      <vt:lpstr>Office Theme</vt:lpstr>
      <vt:lpstr>AWS Migration Hub</vt:lpstr>
      <vt:lpstr>AWS Migration Hub </vt:lpstr>
      <vt:lpstr>AWS Migration Hub</vt:lpstr>
      <vt:lpstr>AWS Migration Hub Use Cases</vt:lpstr>
      <vt:lpstr>Migration Solution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2</cp:revision>
  <dcterms:created xsi:type="dcterms:W3CDTF">2023-08-06T12:53:09Z</dcterms:created>
  <dcterms:modified xsi:type="dcterms:W3CDTF">2023-09-03T16:32:23Z</dcterms:modified>
</cp:coreProperties>
</file>