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sldIdLst>
    <p:sldId id="256" r:id="rId2"/>
    <p:sldId id="257" r:id="rId3"/>
    <p:sldId id="258" r:id="rId4"/>
    <p:sldId id="262" r:id="rId5"/>
    <p:sldId id="259" r:id="rId6"/>
    <p:sldId id="261" r:id="rId7"/>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69"/>
    <p:restoredTop sz="94720"/>
  </p:normalViewPr>
  <p:slideViewPr>
    <p:cSldViewPr snapToGrid="0">
      <p:cViewPr varScale="1">
        <p:scale>
          <a:sx n="211" d="100"/>
          <a:sy n="211" d="100"/>
        </p:scale>
        <p:origin x="155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8E759-E45F-105A-866B-63F3510D354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44E03463-5402-CD19-3577-3EE5B7DC3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53FA86EF-8841-5D75-B427-04D4221C237E}"/>
              </a:ext>
            </a:extLst>
          </p:cNvPr>
          <p:cNvSpPr>
            <a:spLocks noGrp="1"/>
          </p:cNvSpPr>
          <p:nvPr>
            <p:ph type="dt" sz="half" idx="10"/>
          </p:nvPr>
        </p:nvSpPr>
        <p:spPr/>
        <p:txBody>
          <a:bodyPr/>
          <a:lstStyle/>
          <a:p>
            <a:fld id="{F4D57BDD-E64A-4D27-8978-82FFCA18A12C}" type="datetimeFigureOut">
              <a:rPr lang="en-US" smtClean="0"/>
              <a:t>1/9/24</a:t>
            </a:fld>
            <a:endParaRPr lang="en-US"/>
          </a:p>
        </p:txBody>
      </p:sp>
      <p:sp>
        <p:nvSpPr>
          <p:cNvPr id="5" name="Footer Placeholder 4">
            <a:extLst>
              <a:ext uri="{FF2B5EF4-FFF2-40B4-BE49-F238E27FC236}">
                <a16:creationId xmlns:a16="http://schemas.microsoft.com/office/drawing/2014/main" id="{E564A14F-8308-95C9-C900-9354F7417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70FF03-9A12-C761-AB4F-5136FBCAC015}"/>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763693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E90B-68E8-43A5-F759-6FBACAEFA1CE}"/>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854186B-CA87-3679-2B81-90A053D1D96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93C516F-3503-7C11-47A8-B04B0A0251A0}"/>
              </a:ext>
            </a:extLst>
          </p:cNvPr>
          <p:cNvSpPr>
            <a:spLocks noGrp="1"/>
          </p:cNvSpPr>
          <p:nvPr>
            <p:ph type="dt" sz="half" idx="10"/>
          </p:nvPr>
        </p:nvSpPr>
        <p:spPr/>
        <p:txBody>
          <a:bodyPr/>
          <a:lstStyle/>
          <a:p>
            <a:fld id="{F4D57BDD-E64A-4D27-8978-82FFCA18A12C}" type="datetimeFigureOut">
              <a:rPr lang="en-US" smtClean="0"/>
              <a:t>1/9/24</a:t>
            </a:fld>
            <a:endParaRPr lang="en-US"/>
          </a:p>
        </p:txBody>
      </p:sp>
      <p:sp>
        <p:nvSpPr>
          <p:cNvPr id="5" name="Footer Placeholder 4">
            <a:extLst>
              <a:ext uri="{FF2B5EF4-FFF2-40B4-BE49-F238E27FC236}">
                <a16:creationId xmlns:a16="http://schemas.microsoft.com/office/drawing/2014/main" id="{EE2C9E36-17A3-9B32-EA43-EA97BEE3F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73E75-9F64-830B-89AB-D676E29FF29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42103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422AEF-D3E3-159A-25B5-DB1D860E179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4F128406-1F2C-6F8F-7D0C-1B04F81165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0824ECCB-57A8-E900-8581-229169312DDD}"/>
              </a:ext>
            </a:extLst>
          </p:cNvPr>
          <p:cNvSpPr>
            <a:spLocks noGrp="1"/>
          </p:cNvSpPr>
          <p:nvPr>
            <p:ph type="dt" sz="half" idx="10"/>
          </p:nvPr>
        </p:nvSpPr>
        <p:spPr/>
        <p:txBody>
          <a:bodyPr/>
          <a:lstStyle/>
          <a:p>
            <a:fld id="{F4D57BDD-E64A-4D27-8978-82FFCA18A12C}" type="datetimeFigureOut">
              <a:rPr lang="en-US" smtClean="0"/>
              <a:t>1/9/24</a:t>
            </a:fld>
            <a:endParaRPr lang="en-US"/>
          </a:p>
        </p:txBody>
      </p:sp>
      <p:sp>
        <p:nvSpPr>
          <p:cNvPr id="5" name="Footer Placeholder 4">
            <a:extLst>
              <a:ext uri="{FF2B5EF4-FFF2-40B4-BE49-F238E27FC236}">
                <a16:creationId xmlns:a16="http://schemas.microsoft.com/office/drawing/2014/main" id="{C1549464-967B-26E1-FC8B-1FA08E881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B08B7-035D-F939-35F3-491103E7AF95}"/>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97860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4CA4-1B14-09E0-7565-9E8F00EE5EC4}"/>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6B12DEB-44AE-4DF2-5461-37230FFB93C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3D76AA4-F89F-5F4E-CB6A-66F7DEFD49B7}"/>
              </a:ext>
            </a:extLst>
          </p:cNvPr>
          <p:cNvSpPr>
            <a:spLocks noGrp="1"/>
          </p:cNvSpPr>
          <p:nvPr>
            <p:ph type="dt" sz="half" idx="10"/>
          </p:nvPr>
        </p:nvSpPr>
        <p:spPr/>
        <p:txBody>
          <a:bodyPr/>
          <a:lstStyle/>
          <a:p>
            <a:fld id="{F4D57BDD-E64A-4D27-8978-82FFCA18A12C}" type="datetimeFigureOut">
              <a:rPr lang="en-US" smtClean="0"/>
              <a:t>1/9/24</a:t>
            </a:fld>
            <a:endParaRPr lang="en-US"/>
          </a:p>
        </p:txBody>
      </p:sp>
      <p:sp>
        <p:nvSpPr>
          <p:cNvPr id="5" name="Footer Placeholder 4">
            <a:extLst>
              <a:ext uri="{FF2B5EF4-FFF2-40B4-BE49-F238E27FC236}">
                <a16:creationId xmlns:a16="http://schemas.microsoft.com/office/drawing/2014/main" id="{A4C8B04D-B69E-9FA7-CF97-85FB7EB7C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9BC9A-369A-9FD6-113C-984A0F0B7055}"/>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6726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44E8-D711-4605-6705-C2FFD18035E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B27A2457-07D3-A340-A3A3-B9AFEBF0E1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960EC1B-FC7D-85B8-BCFF-F67137A17FC4}"/>
              </a:ext>
            </a:extLst>
          </p:cNvPr>
          <p:cNvSpPr>
            <a:spLocks noGrp="1"/>
          </p:cNvSpPr>
          <p:nvPr>
            <p:ph type="dt" sz="half" idx="10"/>
          </p:nvPr>
        </p:nvSpPr>
        <p:spPr/>
        <p:txBody>
          <a:bodyPr/>
          <a:lstStyle/>
          <a:p>
            <a:fld id="{F4D57BDD-E64A-4D27-8978-82FFCA18A12C}" type="datetimeFigureOut">
              <a:rPr lang="en-US" smtClean="0"/>
              <a:t>1/9/24</a:t>
            </a:fld>
            <a:endParaRPr lang="en-US"/>
          </a:p>
        </p:txBody>
      </p:sp>
      <p:sp>
        <p:nvSpPr>
          <p:cNvPr id="5" name="Footer Placeholder 4">
            <a:extLst>
              <a:ext uri="{FF2B5EF4-FFF2-40B4-BE49-F238E27FC236}">
                <a16:creationId xmlns:a16="http://schemas.microsoft.com/office/drawing/2014/main" id="{7F8242F2-BBF7-4E29-0CFC-C5CF6F40D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81B6C-5615-46FF-4230-2879A1A80A9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41626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41F6-2961-C0B5-9180-72A6CC4096F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A1E1E91-1A27-7EDC-C231-2DA65DDBE3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E264ACF8-2F71-BB6E-F93A-BC1B929C9CC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922ED35B-F626-2E35-9FED-8BEBA85E3202}"/>
              </a:ext>
            </a:extLst>
          </p:cNvPr>
          <p:cNvSpPr>
            <a:spLocks noGrp="1"/>
          </p:cNvSpPr>
          <p:nvPr>
            <p:ph type="dt" sz="half" idx="10"/>
          </p:nvPr>
        </p:nvSpPr>
        <p:spPr/>
        <p:txBody>
          <a:bodyPr/>
          <a:lstStyle/>
          <a:p>
            <a:fld id="{F4D57BDD-E64A-4D27-8978-82FFCA18A12C}" type="datetimeFigureOut">
              <a:rPr lang="en-US" smtClean="0"/>
              <a:t>1/9/24</a:t>
            </a:fld>
            <a:endParaRPr lang="en-US"/>
          </a:p>
        </p:txBody>
      </p:sp>
      <p:sp>
        <p:nvSpPr>
          <p:cNvPr id="6" name="Footer Placeholder 5">
            <a:extLst>
              <a:ext uri="{FF2B5EF4-FFF2-40B4-BE49-F238E27FC236}">
                <a16:creationId xmlns:a16="http://schemas.microsoft.com/office/drawing/2014/main" id="{C6B1AD0A-D3A2-2C56-F7B1-A87616E475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B65FAC8-329A-4AFE-2D60-772DD1EA8EE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41413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62E7A-239B-4D73-8CEE-439E9F8A3DBE}"/>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1C13DBA-FE59-34A4-8E9F-8B799D61D3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A4D405C-9022-2C2A-94E5-CB691EDAABB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6D839AF0-F874-8653-7D64-26C304B871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CC58F6E-F487-0454-1067-C0D0809F4B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6A8F677D-9C5D-62DC-30E7-D6082962556B}"/>
              </a:ext>
            </a:extLst>
          </p:cNvPr>
          <p:cNvSpPr>
            <a:spLocks noGrp="1"/>
          </p:cNvSpPr>
          <p:nvPr>
            <p:ph type="dt" sz="half" idx="10"/>
          </p:nvPr>
        </p:nvSpPr>
        <p:spPr/>
        <p:txBody>
          <a:bodyPr/>
          <a:lstStyle/>
          <a:p>
            <a:fld id="{F4D57BDD-E64A-4D27-8978-82FFCA18A12C}" type="datetimeFigureOut">
              <a:rPr lang="en-US" smtClean="0"/>
              <a:t>1/9/24</a:t>
            </a:fld>
            <a:endParaRPr lang="en-US"/>
          </a:p>
        </p:txBody>
      </p:sp>
      <p:sp>
        <p:nvSpPr>
          <p:cNvPr id="8" name="Footer Placeholder 7">
            <a:extLst>
              <a:ext uri="{FF2B5EF4-FFF2-40B4-BE49-F238E27FC236}">
                <a16:creationId xmlns:a16="http://schemas.microsoft.com/office/drawing/2014/main" id="{228F656D-B547-6462-2064-C04DCAB315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ED250D-44AE-CE37-58A1-5BFD29ED8DE1}"/>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03243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C5EC-7C3D-21F2-015F-A28084489F2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A78743B3-D0A8-E278-7C34-F22D6936C62C}"/>
              </a:ext>
            </a:extLst>
          </p:cNvPr>
          <p:cNvSpPr>
            <a:spLocks noGrp="1"/>
          </p:cNvSpPr>
          <p:nvPr>
            <p:ph type="dt" sz="half" idx="10"/>
          </p:nvPr>
        </p:nvSpPr>
        <p:spPr/>
        <p:txBody>
          <a:bodyPr/>
          <a:lstStyle/>
          <a:p>
            <a:fld id="{F4D57BDD-E64A-4D27-8978-82FFCA18A12C}" type="datetimeFigureOut">
              <a:rPr lang="en-US" smtClean="0"/>
              <a:t>1/9/24</a:t>
            </a:fld>
            <a:endParaRPr lang="en-US"/>
          </a:p>
        </p:txBody>
      </p:sp>
      <p:sp>
        <p:nvSpPr>
          <p:cNvPr id="4" name="Footer Placeholder 3">
            <a:extLst>
              <a:ext uri="{FF2B5EF4-FFF2-40B4-BE49-F238E27FC236}">
                <a16:creationId xmlns:a16="http://schemas.microsoft.com/office/drawing/2014/main" id="{4A38D65A-6AEC-D834-C919-B98FEDD6D8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6DDF4C-8752-8451-D9B8-9D587AEE05F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58606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D91595-75B2-477C-56CB-324558ACE2DF}"/>
              </a:ext>
            </a:extLst>
          </p:cNvPr>
          <p:cNvSpPr>
            <a:spLocks noGrp="1"/>
          </p:cNvSpPr>
          <p:nvPr>
            <p:ph type="dt" sz="half" idx="10"/>
          </p:nvPr>
        </p:nvSpPr>
        <p:spPr/>
        <p:txBody>
          <a:bodyPr/>
          <a:lstStyle/>
          <a:p>
            <a:fld id="{F4D57BDD-E64A-4D27-8978-82FFCA18A12C}" type="datetimeFigureOut">
              <a:rPr lang="en-US" smtClean="0"/>
              <a:t>1/9/24</a:t>
            </a:fld>
            <a:endParaRPr lang="en-US"/>
          </a:p>
        </p:txBody>
      </p:sp>
      <p:sp>
        <p:nvSpPr>
          <p:cNvPr id="3" name="Footer Placeholder 2">
            <a:extLst>
              <a:ext uri="{FF2B5EF4-FFF2-40B4-BE49-F238E27FC236}">
                <a16:creationId xmlns:a16="http://schemas.microsoft.com/office/drawing/2014/main" id="{4C47ED6B-B789-F13A-38B1-68C0F162C8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781766-72E2-9339-6DBB-CA860F9B664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17509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10E0-9554-81F8-8D6B-BC1D377799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538CDFF5-21AF-11F9-2F88-A0D519B31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FD8352BB-1F89-5D20-B8CF-8DD4A0031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8679E9-3863-C775-27B5-0021E80C6AA3}"/>
              </a:ext>
            </a:extLst>
          </p:cNvPr>
          <p:cNvSpPr>
            <a:spLocks noGrp="1"/>
          </p:cNvSpPr>
          <p:nvPr>
            <p:ph type="dt" sz="half" idx="10"/>
          </p:nvPr>
        </p:nvSpPr>
        <p:spPr/>
        <p:txBody>
          <a:bodyPr/>
          <a:lstStyle/>
          <a:p>
            <a:fld id="{F4D57BDD-E64A-4D27-8978-82FFCA18A12C}" type="datetimeFigureOut">
              <a:rPr lang="en-US" smtClean="0"/>
              <a:t>1/9/24</a:t>
            </a:fld>
            <a:endParaRPr lang="en-US"/>
          </a:p>
        </p:txBody>
      </p:sp>
      <p:sp>
        <p:nvSpPr>
          <p:cNvPr id="6" name="Footer Placeholder 5">
            <a:extLst>
              <a:ext uri="{FF2B5EF4-FFF2-40B4-BE49-F238E27FC236}">
                <a16:creationId xmlns:a16="http://schemas.microsoft.com/office/drawing/2014/main" id="{95239C2E-06D8-6A9B-A02D-4CEB9E55F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3FC6D5-B8FA-DFF0-8DAC-295915C416C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11580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6B73-1B59-BB67-45BD-302F21E611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D6441ADF-24E0-18AF-9548-7A37B27A3C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8385957C-514D-9AF5-B144-8494B590FB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F4117A-DC25-0EA9-680D-D5EBBE893429}"/>
              </a:ext>
            </a:extLst>
          </p:cNvPr>
          <p:cNvSpPr>
            <a:spLocks noGrp="1"/>
          </p:cNvSpPr>
          <p:nvPr>
            <p:ph type="dt" sz="half" idx="10"/>
          </p:nvPr>
        </p:nvSpPr>
        <p:spPr/>
        <p:txBody>
          <a:bodyPr/>
          <a:lstStyle/>
          <a:p>
            <a:fld id="{F4D57BDD-E64A-4D27-8978-82FFCA18A12C}" type="datetimeFigureOut">
              <a:rPr lang="en-US" smtClean="0"/>
              <a:t>1/9/24</a:t>
            </a:fld>
            <a:endParaRPr lang="en-US"/>
          </a:p>
        </p:txBody>
      </p:sp>
      <p:sp>
        <p:nvSpPr>
          <p:cNvPr id="6" name="Footer Placeholder 5">
            <a:extLst>
              <a:ext uri="{FF2B5EF4-FFF2-40B4-BE49-F238E27FC236}">
                <a16:creationId xmlns:a16="http://schemas.microsoft.com/office/drawing/2014/main" id="{31617151-3764-7F5E-FDF7-5A3B7E433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3905F8-78A9-09A0-2C0D-5B5606ADEB24}"/>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542532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B4EDE7-CD7E-105C-4652-690D527EA7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FED99590-7EA7-453A-ECB4-CF8F5E7B3B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4086FE4-7374-9D17-0BCD-754ED8D37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D57BDD-E64A-4D27-8978-82FFCA18A12C}" type="datetimeFigureOut">
              <a:rPr lang="en-US" smtClean="0"/>
              <a:pPr/>
              <a:t>1/9/24</a:t>
            </a:fld>
            <a:endParaRPr lang="en-US" dirty="0"/>
          </a:p>
        </p:txBody>
      </p:sp>
      <p:sp>
        <p:nvSpPr>
          <p:cNvPr id="5" name="Footer Placeholder 4">
            <a:extLst>
              <a:ext uri="{FF2B5EF4-FFF2-40B4-BE49-F238E27FC236}">
                <a16:creationId xmlns:a16="http://schemas.microsoft.com/office/drawing/2014/main" id="{BF979F3E-E375-3D05-7297-E5CF4FF27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E786BBD-87D0-2E08-E15A-8BCA63A4F7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48060566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D8FD-2A04-6662-FF8D-13D3511E0143}"/>
              </a:ext>
            </a:extLst>
          </p:cNvPr>
          <p:cNvSpPr>
            <a:spLocks noGrp="1"/>
          </p:cNvSpPr>
          <p:nvPr>
            <p:ph type="ctrTitle"/>
          </p:nvPr>
        </p:nvSpPr>
        <p:spPr>
          <a:xfrm>
            <a:off x="761999" y="1163595"/>
            <a:ext cx="6029325" cy="2855956"/>
          </a:xfrm>
        </p:spPr>
        <p:txBody>
          <a:bodyPr>
            <a:noAutofit/>
          </a:bodyPr>
          <a:lstStyle/>
          <a:p>
            <a:pPr algn="l"/>
            <a:r>
              <a:rPr lang="en-CH" dirty="0"/>
              <a:t>AWS Cloud WAN </a:t>
            </a:r>
            <a:br>
              <a:rPr lang="en-CH" dirty="0"/>
            </a:br>
            <a:r>
              <a:rPr lang="en-CH" dirty="0"/>
              <a:t>&amp;</a:t>
            </a:r>
            <a:br>
              <a:rPr lang="en-CH" dirty="0"/>
            </a:br>
            <a:r>
              <a:rPr lang="en-CH" dirty="0"/>
              <a:t>Network Manager</a:t>
            </a:r>
          </a:p>
        </p:txBody>
      </p:sp>
      <p:pic>
        <p:nvPicPr>
          <p:cNvPr id="4" name="Picture 3">
            <a:extLst>
              <a:ext uri="{FF2B5EF4-FFF2-40B4-BE49-F238E27FC236}">
                <a16:creationId xmlns:a16="http://schemas.microsoft.com/office/drawing/2014/main" id="{4D4CF661-3692-71C7-F61A-B415CF836007}"/>
              </a:ext>
            </a:extLst>
          </p:cNvPr>
          <p:cNvPicPr>
            <a:picLocks noChangeAspect="1"/>
          </p:cNvPicPr>
          <p:nvPr/>
        </p:nvPicPr>
        <p:blipFill rotWithShape="1">
          <a:blip r:embed="rId2"/>
          <a:srcRect l="10954" r="22789"/>
          <a:stretch/>
        </p:blipFill>
        <p:spPr>
          <a:xfrm>
            <a:off x="7648048" y="-1"/>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spTree>
    <p:extLst>
      <p:ext uri="{BB962C8B-B14F-4D97-AF65-F5344CB8AC3E}">
        <p14:creationId xmlns:p14="http://schemas.microsoft.com/office/powerpoint/2010/main" val="209864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Shape 103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BEEF5E-C9F3-EAE2-9982-F3D4BD28301A}"/>
              </a:ext>
            </a:extLst>
          </p:cNvPr>
          <p:cNvSpPr>
            <a:spLocks noGrp="1"/>
          </p:cNvSpPr>
          <p:nvPr>
            <p:ph type="title"/>
          </p:nvPr>
        </p:nvSpPr>
        <p:spPr>
          <a:xfrm>
            <a:off x="838201" y="643467"/>
            <a:ext cx="3888526" cy="1800526"/>
          </a:xfrm>
        </p:spPr>
        <p:txBody>
          <a:bodyPr>
            <a:normAutofit/>
          </a:bodyPr>
          <a:lstStyle/>
          <a:p>
            <a:r>
              <a:rPr lang="en-CH" dirty="0"/>
              <a:t>AWS Cloud WAN</a:t>
            </a:r>
          </a:p>
        </p:txBody>
      </p:sp>
      <p:sp>
        <p:nvSpPr>
          <p:cNvPr id="3" name="Content Placeholder 2">
            <a:extLst>
              <a:ext uri="{FF2B5EF4-FFF2-40B4-BE49-F238E27FC236}">
                <a16:creationId xmlns:a16="http://schemas.microsoft.com/office/drawing/2014/main" id="{266A6281-D058-0A6F-D417-CE6B48E2979D}"/>
              </a:ext>
            </a:extLst>
          </p:cNvPr>
          <p:cNvSpPr>
            <a:spLocks noGrp="1"/>
          </p:cNvSpPr>
          <p:nvPr>
            <p:ph idx="1"/>
          </p:nvPr>
        </p:nvSpPr>
        <p:spPr>
          <a:xfrm>
            <a:off x="838201" y="2623381"/>
            <a:ext cx="3888528" cy="3553581"/>
          </a:xfrm>
        </p:spPr>
        <p:txBody>
          <a:bodyPr>
            <a:normAutofit/>
          </a:bodyPr>
          <a:lstStyle/>
          <a:p>
            <a:r>
              <a:rPr lang="en-GB" sz="1700" b="0" i="0">
                <a:effectLst/>
              </a:rPr>
              <a:t>AWS Cloud WAN provides a central dashboard for making connections between your branch offices, data centers, and Amazon Virtual Private Clouds (Amazon VPCs)—building a global network with only a few clicks. </a:t>
            </a:r>
          </a:p>
          <a:p>
            <a:r>
              <a:rPr lang="en-GB" sz="1700" b="0" i="0">
                <a:effectLst/>
              </a:rPr>
              <a:t>You use network policies to automate network management and security tasks in one location. </a:t>
            </a:r>
          </a:p>
          <a:p>
            <a:r>
              <a:rPr lang="en-GB" sz="1700" b="0" i="0">
                <a:effectLst/>
              </a:rPr>
              <a:t>Cloud WAN generates a complete view of your on-premises and AWS networks to help you monitor network health, security, and performance.</a:t>
            </a:r>
            <a:endParaRPr lang="en-CH" sz="1700"/>
          </a:p>
        </p:txBody>
      </p:sp>
      <p:pic>
        <p:nvPicPr>
          <p:cNvPr id="1026" name="Picture 2" descr="AWS Cloud WAN provides a central dashboard for making connections between your branch offices, data centers, and Amazon virtual private clouds (VPCs)">
            <a:extLst>
              <a:ext uri="{FF2B5EF4-FFF2-40B4-BE49-F238E27FC236}">
                <a16:creationId xmlns:a16="http://schemas.microsoft.com/office/drawing/2014/main" id="{2DB68D15-F243-41E9-DE25-9437AE152D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00986" y="2517400"/>
            <a:ext cx="4747547" cy="1851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08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7A9311-3BCA-99DF-625A-0743B682FC5F}"/>
              </a:ext>
            </a:extLst>
          </p:cNvPr>
          <p:cNvSpPr>
            <a:spLocks noGrp="1"/>
          </p:cNvSpPr>
          <p:nvPr>
            <p:ph type="title"/>
          </p:nvPr>
        </p:nvSpPr>
        <p:spPr>
          <a:xfrm>
            <a:off x="841248" y="548640"/>
            <a:ext cx="3600860" cy="5431536"/>
          </a:xfrm>
        </p:spPr>
        <p:txBody>
          <a:bodyPr>
            <a:normAutofit/>
          </a:bodyPr>
          <a:lstStyle/>
          <a:p>
            <a:r>
              <a:rPr lang="en-CH" sz="5400"/>
              <a:t>AWS Cloud WAN &amp; Network Manager</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653D5F-3225-EC23-7EB3-FB31FED52371}"/>
              </a:ext>
            </a:extLst>
          </p:cNvPr>
          <p:cNvSpPr>
            <a:spLocks noGrp="1"/>
          </p:cNvSpPr>
          <p:nvPr>
            <p:ph idx="1"/>
          </p:nvPr>
        </p:nvSpPr>
        <p:spPr>
          <a:xfrm>
            <a:off x="5126418" y="552091"/>
            <a:ext cx="6224335" cy="5431536"/>
          </a:xfrm>
        </p:spPr>
        <p:txBody>
          <a:bodyPr anchor="ctr">
            <a:normAutofit/>
          </a:bodyPr>
          <a:lstStyle/>
          <a:p>
            <a:r>
              <a:rPr lang="en-GB" sz="1400" b="1" i="0" dirty="0">
                <a:effectLst/>
                <a:highlight>
                  <a:srgbClr val="FFFF00"/>
                </a:highlight>
              </a:rPr>
              <a:t>Cloud WAN is managed within AWS Network Manager</a:t>
            </a:r>
            <a:r>
              <a:rPr lang="en-GB" sz="1400" b="0" i="0" dirty="0">
                <a:effectLst/>
              </a:rPr>
              <a:t>, which enables you to </a:t>
            </a:r>
            <a:r>
              <a:rPr lang="en-GB" sz="1400" b="1" i="0" dirty="0">
                <a:effectLst/>
              </a:rPr>
              <a:t>centrally manage and visualize </a:t>
            </a:r>
            <a:r>
              <a:rPr lang="en-GB" sz="1400" b="0" i="0" dirty="0">
                <a:effectLst/>
              </a:rPr>
              <a:t>your Cloud WAN </a:t>
            </a:r>
            <a:r>
              <a:rPr lang="en-GB" sz="1400" b="1" i="0" dirty="0">
                <a:effectLst/>
              </a:rPr>
              <a:t>core network </a:t>
            </a:r>
            <a:r>
              <a:rPr lang="en-GB" sz="1400" b="0" i="0" dirty="0">
                <a:effectLst/>
              </a:rPr>
              <a:t>and </a:t>
            </a:r>
            <a:r>
              <a:rPr lang="en-GB" sz="1400" b="1" i="0" dirty="0">
                <a:effectLst/>
              </a:rPr>
              <a:t>Transit Gateway networks </a:t>
            </a:r>
            <a:r>
              <a:rPr lang="en-GB" sz="1400" b="0" i="0" dirty="0">
                <a:effectLst/>
              </a:rPr>
              <a:t>across AWS accounts, Regions, and on-premises locations. </a:t>
            </a:r>
          </a:p>
          <a:p>
            <a:r>
              <a:rPr lang="en-GB" sz="1400" b="0" i="0" dirty="0">
                <a:effectLst/>
              </a:rPr>
              <a:t>Network Manager provides you several dashboard visualizations to help you view and monitor all aspects of your global network. Some of the dashboards include:</a:t>
            </a:r>
          </a:p>
          <a:p>
            <a:pPr lvl="1"/>
            <a:r>
              <a:rPr lang="en-GB" sz="1400" b="1" i="0" dirty="0">
                <a:effectLst/>
              </a:rPr>
              <a:t>World maps </a:t>
            </a:r>
            <a:r>
              <a:rPr lang="en-GB" sz="1400" b="0" i="0" dirty="0">
                <a:effectLst/>
              </a:rPr>
              <a:t>that pinpoint where your network resources, such as edge locations, devices, and attachments, are located.</a:t>
            </a:r>
          </a:p>
          <a:p>
            <a:pPr lvl="1"/>
            <a:r>
              <a:rPr lang="en-GB" sz="1400" b="1" i="0" dirty="0">
                <a:effectLst/>
              </a:rPr>
              <a:t>Monitoring that uses CloudWatch Events to track 15 months' worth of statistics</a:t>
            </a:r>
            <a:r>
              <a:rPr lang="en-GB" sz="1400" b="0" i="0" dirty="0">
                <a:effectLst/>
              </a:rPr>
              <a:t>, giving you a better perspective on how your networks are performing.</a:t>
            </a:r>
          </a:p>
          <a:p>
            <a:pPr lvl="1"/>
            <a:r>
              <a:rPr lang="en-GB" sz="1400" b="1" i="0" dirty="0">
                <a:effectLst/>
              </a:rPr>
              <a:t>Event tracking that streams real-time events to an events dashboard</a:t>
            </a:r>
            <a:r>
              <a:rPr lang="en-GB" sz="1400" b="0" i="0" dirty="0">
                <a:effectLst/>
              </a:rPr>
              <a:t>.</a:t>
            </a:r>
          </a:p>
          <a:p>
            <a:pPr lvl="1"/>
            <a:r>
              <a:rPr lang="en-GB" sz="1400" b="1" i="0" dirty="0">
                <a:effectLst/>
              </a:rPr>
              <a:t>Topological and logical diagrams </a:t>
            </a:r>
            <a:r>
              <a:rPr lang="en-GB" sz="1400" b="0" i="0" dirty="0">
                <a:effectLst/>
              </a:rPr>
              <a:t>of your transit gateway networks and transit gateways.</a:t>
            </a:r>
          </a:p>
          <a:p>
            <a:r>
              <a:rPr lang="en-GB" sz="1400" b="0" i="0" dirty="0">
                <a:effectLst/>
              </a:rPr>
              <a:t>Both Transit Gateway and Cloud WAN allow centralized connectivity between VPCs and on-premises locations. </a:t>
            </a:r>
          </a:p>
          <a:p>
            <a:r>
              <a:rPr lang="en-GB" sz="1400" b="0" i="0" dirty="0">
                <a:effectLst/>
              </a:rPr>
              <a:t>Transit Gateway is a regional network connectivity hub and is optimal for customers that operate in a few AWS Regions, want to manage their own peering and routing configuration, or prefer to use their own automation. </a:t>
            </a:r>
          </a:p>
          <a:p>
            <a:r>
              <a:rPr lang="en-GB" sz="1400" b="1" i="0" dirty="0">
                <a:effectLst/>
              </a:rPr>
              <a:t>Cloud WAN is optimal for customers who want to define their global network through policy and have the service implement the underlying components automatically.</a:t>
            </a:r>
          </a:p>
          <a:p>
            <a:endParaRPr lang="en-CH" sz="1400" dirty="0"/>
          </a:p>
        </p:txBody>
      </p:sp>
    </p:spTree>
    <p:extLst>
      <p:ext uri="{BB962C8B-B14F-4D97-AF65-F5344CB8AC3E}">
        <p14:creationId xmlns:p14="http://schemas.microsoft.com/office/powerpoint/2010/main" val="357403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151A6D-E4DD-4EB9-B7A4-4C404E2EE025}"/>
              </a:ext>
            </a:extLst>
          </p:cNvPr>
          <p:cNvSpPr>
            <a:spLocks noGrp="1"/>
          </p:cNvSpPr>
          <p:nvPr>
            <p:ph type="title"/>
          </p:nvPr>
        </p:nvSpPr>
        <p:spPr>
          <a:xfrm>
            <a:off x="841248" y="548640"/>
            <a:ext cx="3600860" cy="5431536"/>
          </a:xfrm>
        </p:spPr>
        <p:txBody>
          <a:bodyPr>
            <a:normAutofit/>
          </a:bodyPr>
          <a:lstStyle/>
          <a:p>
            <a:r>
              <a:rPr lang="en-CH" sz="5400" dirty="0"/>
              <a:t>Cloud WAN key Concepts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C00E71-D0DD-6DBF-35E4-4DA73A00F26C}"/>
              </a:ext>
            </a:extLst>
          </p:cNvPr>
          <p:cNvSpPr>
            <a:spLocks noGrp="1"/>
          </p:cNvSpPr>
          <p:nvPr>
            <p:ph idx="1"/>
          </p:nvPr>
        </p:nvSpPr>
        <p:spPr>
          <a:xfrm>
            <a:off x="5126418" y="552091"/>
            <a:ext cx="6224335" cy="5431536"/>
          </a:xfrm>
        </p:spPr>
        <p:txBody>
          <a:bodyPr anchor="ctr">
            <a:normAutofit/>
          </a:bodyPr>
          <a:lstStyle/>
          <a:p>
            <a:pPr>
              <a:buFont typeface="Arial" panose="020B0604020202020204" pitchFamily="34" charset="0"/>
              <a:buChar char="•"/>
            </a:pPr>
            <a:r>
              <a:rPr lang="en-GB" sz="1000" b="1" i="0" dirty="0">
                <a:effectLst/>
              </a:rPr>
              <a:t>Global network</a:t>
            </a:r>
            <a:endParaRPr lang="en-GB" sz="1000" b="0" i="0" dirty="0">
              <a:effectLst/>
            </a:endParaRPr>
          </a:p>
          <a:p>
            <a:pPr>
              <a:buFont typeface="Arial" panose="020B0604020202020204" pitchFamily="34" charset="0"/>
              <a:buChar char="•"/>
            </a:pPr>
            <a:r>
              <a:rPr lang="en-GB" sz="1000" b="0" i="0" dirty="0">
                <a:effectLst/>
              </a:rPr>
              <a:t>A single, private network that acts as the high-level container for your network objects. A global network can contain both AWS Transit Gateways and other AWS Cloud WAN core networks. These can be seen in the Network Manager console.</a:t>
            </a:r>
          </a:p>
          <a:p>
            <a:pPr>
              <a:buFont typeface="Arial" panose="020B0604020202020204" pitchFamily="34" charset="0"/>
              <a:buChar char="•"/>
            </a:pPr>
            <a:r>
              <a:rPr lang="en-GB" sz="1000" b="1" i="0" dirty="0">
                <a:effectLst/>
              </a:rPr>
              <a:t>Core network</a:t>
            </a:r>
            <a:endParaRPr lang="en-GB" sz="1000" b="0" i="0" dirty="0">
              <a:effectLst/>
            </a:endParaRPr>
          </a:p>
          <a:p>
            <a:pPr>
              <a:buFont typeface="Arial" panose="020B0604020202020204" pitchFamily="34" charset="0"/>
              <a:buChar char="•"/>
            </a:pPr>
            <a:r>
              <a:rPr lang="en-GB" sz="1000" b="0" i="0" dirty="0">
                <a:effectLst/>
              </a:rPr>
              <a:t>The part of your global network managed by AWS. This includes Regional connection points and attachments, such as VPNs, VPCs, and Transit Gateway Connects. Your core network operates in the Regions that are defined in your core network policy document.</a:t>
            </a:r>
          </a:p>
          <a:p>
            <a:pPr>
              <a:buFont typeface="Arial" panose="020B0604020202020204" pitchFamily="34" charset="0"/>
              <a:buChar char="•"/>
            </a:pPr>
            <a:r>
              <a:rPr lang="en-GB" sz="1000" b="1" i="0" dirty="0">
                <a:effectLst/>
              </a:rPr>
              <a:t>Core network policy</a:t>
            </a:r>
            <a:endParaRPr lang="en-GB" sz="1000" b="0" i="0" dirty="0">
              <a:effectLst/>
            </a:endParaRPr>
          </a:p>
          <a:p>
            <a:pPr>
              <a:buFont typeface="Arial" panose="020B0604020202020204" pitchFamily="34" charset="0"/>
              <a:buChar char="•"/>
            </a:pPr>
            <a:r>
              <a:rPr lang="en-GB" sz="1000" b="0" i="0" dirty="0">
                <a:effectLst/>
              </a:rPr>
              <a:t>A core network policy document is a single document applied to your core network that captures your intent and deploys it for you. The core network policy is a declarative language that defines segments, AWS Region routing, and how attachments should map to segments. With a core network policy, you can describe your intent for access control and traffic routing, and AWS Cloud WAN handles the configuration details. Some examples of advanced architectures that you can create with policy include creating a segment for shared services (for example, service directories or authentication services), providing internet access through a firewall for a segment, automatically assigning VPCs to segments based on tags, and defining which AWS Regions a segment is available in.</a:t>
            </a:r>
          </a:p>
          <a:p>
            <a:pPr>
              <a:buFont typeface="Arial" panose="020B0604020202020204" pitchFamily="34" charset="0"/>
              <a:buChar char="•"/>
            </a:pPr>
            <a:r>
              <a:rPr lang="en-GB" sz="1000" b="1" i="0" dirty="0">
                <a:effectLst/>
              </a:rPr>
              <a:t>Attachments</a:t>
            </a:r>
            <a:endParaRPr lang="en-GB" sz="1000" b="0" i="0" dirty="0">
              <a:effectLst/>
            </a:endParaRPr>
          </a:p>
          <a:p>
            <a:pPr>
              <a:buFont typeface="Arial" panose="020B0604020202020204" pitchFamily="34" charset="0"/>
              <a:buChar char="•"/>
            </a:pPr>
            <a:r>
              <a:rPr lang="en-GB" sz="1000" b="0" i="0" dirty="0">
                <a:effectLst/>
              </a:rPr>
              <a:t>Attachments are any connections or resources that you want to add to your core network. Supported attachments include VPCs, VPNs, Transit Gateway route table attachments, and Connect attachments.</a:t>
            </a:r>
          </a:p>
          <a:p>
            <a:pPr>
              <a:buFont typeface="Arial" panose="020B0604020202020204" pitchFamily="34" charset="0"/>
              <a:buChar char="•"/>
            </a:pPr>
            <a:r>
              <a:rPr lang="en-GB" sz="1000" b="1" i="0" dirty="0">
                <a:effectLst/>
              </a:rPr>
              <a:t>Core Network Edge</a:t>
            </a:r>
            <a:endParaRPr lang="en-GB" sz="1000" b="0" i="0" dirty="0">
              <a:effectLst/>
            </a:endParaRPr>
          </a:p>
          <a:p>
            <a:pPr>
              <a:buFont typeface="Arial" panose="020B0604020202020204" pitchFamily="34" charset="0"/>
              <a:buChar char="•"/>
            </a:pPr>
            <a:r>
              <a:rPr lang="en-GB" sz="1000" b="0" i="0" dirty="0">
                <a:effectLst/>
              </a:rPr>
              <a:t>The Regional connection point managed by AWS in each Region, as defined in the core network policy. Every attachment connects to a Core Network Edge. Under the hood, this is an AWS Transit Gateway, and it inherits many of the same properties.</a:t>
            </a:r>
          </a:p>
          <a:p>
            <a:pPr>
              <a:buFont typeface="Arial" panose="020B0604020202020204" pitchFamily="34" charset="0"/>
              <a:buChar char="•"/>
            </a:pPr>
            <a:r>
              <a:rPr lang="en-GB" sz="1000" b="0" i="0" dirty="0">
                <a:effectLst/>
              </a:rPr>
              <a:t>In your core network policy document, you define the AWS Region where you want connectivity. At any time, you can add or remove AWS Regions using the policy document. For each AWS Region that you define in the policy document, AWS Cloud WAN then creates a Core Network Edge router in the specified Region. All Core Network Edges in your core network create full-mesh peering with each other to form a highly resilient network. Traffic across the AWS global network uses redundant connections and multiple paths.</a:t>
            </a:r>
          </a:p>
          <a:p>
            <a:endParaRPr lang="en-CH" sz="1000" dirty="0"/>
          </a:p>
        </p:txBody>
      </p:sp>
    </p:spTree>
    <p:extLst>
      <p:ext uri="{BB962C8B-B14F-4D97-AF65-F5344CB8AC3E}">
        <p14:creationId xmlns:p14="http://schemas.microsoft.com/office/powerpoint/2010/main" val="567598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5E278D-B332-C072-AB32-57B060A7873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AWS Network Manager</a:t>
            </a:r>
          </a:p>
        </p:txBody>
      </p:sp>
      <p:pic>
        <p:nvPicPr>
          <p:cNvPr id="2050" name="Picture 2" descr="&#10;        &#10;          Diagram showing AWS Cloud WAN.&#10;        &#10;      ">
            <a:extLst>
              <a:ext uri="{FF2B5EF4-FFF2-40B4-BE49-F238E27FC236}">
                <a16:creationId xmlns:a16="http://schemas.microsoft.com/office/drawing/2014/main" id="{34B7177E-5552-4AAF-D8A5-9087CBFB09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24157" y="1675227"/>
            <a:ext cx="7543685"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069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8D11FE-608F-AD59-E405-EBC6EE367EC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300" b="0" i="0" kern="1200">
                <a:solidFill>
                  <a:srgbClr val="FFFFFF"/>
                </a:solidFill>
                <a:effectLst/>
                <a:latin typeface="+mj-lt"/>
                <a:ea typeface="+mj-ea"/>
                <a:cs typeface="+mj-cs"/>
              </a:rPr>
              <a:t>AWS Network Manager to visualize Transit Gateways across multiple accounts in the AWS Organization</a:t>
            </a:r>
            <a:br>
              <a:rPr lang="en-US" sz="2300" b="0" i="0" kern="1200">
                <a:solidFill>
                  <a:srgbClr val="FFFFFF"/>
                </a:solidFill>
                <a:effectLst/>
                <a:latin typeface="+mj-lt"/>
                <a:ea typeface="+mj-ea"/>
                <a:cs typeface="+mj-cs"/>
              </a:rPr>
            </a:br>
            <a:endParaRPr lang="en-US" sz="2300" kern="1200">
              <a:solidFill>
                <a:srgbClr val="FFFFFF"/>
              </a:solidFill>
              <a:latin typeface="+mj-lt"/>
              <a:ea typeface="+mj-ea"/>
              <a:cs typeface="+mj-cs"/>
            </a:endParaRPr>
          </a:p>
        </p:txBody>
      </p:sp>
      <p:pic>
        <p:nvPicPr>
          <p:cNvPr id="3076" name="Picture 4">
            <a:extLst>
              <a:ext uri="{FF2B5EF4-FFF2-40B4-BE49-F238E27FC236}">
                <a16:creationId xmlns:a16="http://schemas.microsoft.com/office/drawing/2014/main" id="{52A439D5-435D-05B0-6027-60D0F9C424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94671" y="643466"/>
            <a:ext cx="5345989" cy="55687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A7675DF-C244-93ED-EC50-24F403289BF1}"/>
              </a:ext>
            </a:extLst>
          </p:cNvPr>
          <p:cNvSpPr txBox="1"/>
          <p:nvPr/>
        </p:nvSpPr>
        <p:spPr>
          <a:xfrm>
            <a:off x="348040" y="6405397"/>
            <a:ext cx="6619120" cy="200055"/>
          </a:xfrm>
          <a:prstGeom prst="rect">
            <a:avLst/>
          </a:prstGeom>
          <a:noFill/>
        </p:spPr>
        <p:txBody>
          <a:bodyPr wrap="none" rtlCol="0">
            <a:spAutoFit/>
          </a:bodyPr>
          <a:lstStyle/>
          <a:p>
            <a:r>
              <a:rPr lang="en-GB" sz="700" dirty="0"/>
              <a:t>https://</a:t>
            </a:r>
            <a:r>
              <a:rPr lang="en-GB" sz="700" dirty="0" err="1"/>
              <a:t>aws.amazon.com</a:t>
            </a:r>
            <a:r>
              <a:rPr lang="en-GB" sz="700" dirty="0"/>
              <a:t>/blogs/networking-and-content-delivery/how-to-use-aws-network-manager-to-visualize-transit-gateways-across-all-accounts-in-the-aws-organization/</a:t>
            </a:r>
            <a:endParaRPr lang="en-CH" sz="700" dirty="0"/>
          </a:p>
        </p:txBody>
      </p:sp>
    </p:spTree>
    <p:extLst>
      <p:ext uri="{BB962C8B-B14F-4D97-AF65-F5344CB8AC3E}">
        <p14:creationId xmlns:p14="http://schemas.microsoft.com/office/powerpoint/2010/main" val="1130577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TotalTime>
  <Words>750</Words>
  <Application>Microsoft Macintosh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AWS Cloud WAN  &amp; Network Manager</vt:lpstr>
      <vt:lpstr>AWS Cloud WAN</vt:lpstr>
      <vt:lpstr>AWS Cloud WAN &amp; Network Manager</vt:lpstr>
      <vt:lpstr>Cloud WAN key Concepts</vt:lpstr>
      <vt:lpstr>AWS Network Manager</vt:lpstr>
      <vt:lpstr>AWS Network Manager to visualize Transit Gateways across multiple accounts in the AWS Organization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Cloud WAN  &amp; Network Manager</dc:title>
  <dc:creator>Ilya Chakun</dc:creator>
  <cp:lastModifiedBy>Ilya Chakun</cp:lastModifiedBy>
  <cp:revision>5</cp:revision>
  <dcterms:created xsi:type="dcterms:W3CDTF">2024-01-09T20:25:28Z</dcterms:created>
  <dcterms:modified xsi:type="dcterms:W3CDTF">2024-01-09T20:40:19Z</dcterms:modified>
</cp:coreProperties>
</file>