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8" r:id="rId5"/>
    <p:sldId id="269" r:id="rId6"/>
    <p:sldId id="258" r:id="rId7"/>
    <p:sldId id="266" r:id="rId8"/>
    <p:sldId id="267" r:id="rId9"/>
    <p:sldId id="260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7"/>
    <p:restoredTop sz="94720"/>
  </p:normalViewPr>
  <p:slideViewPr>
    <p:cSldViewPr snapToGrid="0">
      <p:cViewPr varScale="1">
        <p:scale>
          <a:sx n="211" d="100"/>
          <a:sy n="211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86B3-60E6-B29F-7427-2FC88A95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70D9F-1FD7-44FF-1BDF-349B8BFF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1347-453D-BCF9-1A17-56CB24E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CAEA-DEAE-51A5-59E0-144EE7AC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F7DA-9F85-43B5-E698-47DFD27C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80DA-01A4-78DE-D57E-9E0BBF8A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6F88-B970-A948-9F0D-280ADF4D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8AEB-2517-EBED-1F00-412C56DB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EAF7-2A48-3D3E-8466-1706F7EA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4601-7AD5-E52C-B371-A539368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09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3366A-AE21-05D6-9702-F7F9FC2A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5E06-26A8-643A-D708-9F8E0D85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B44A-A0C2-B6B0-4032-B4230A72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BF8-4696-4B93-1185-929F4EC5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91C8-EB79-A082-707C-FCB4497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777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970-6D3D-6B8A-1163-923BEF0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6475-AEF8-55FA-B192-B1E2602E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BF2B-337A-3BED-BF62-94237DB2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2C8F-F65B-EB8E-9D10-EB4395FB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4DD1-D5E7-DDC7-3510-0E004F8A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48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4CD-B046-1C8F-804B-F68E792E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73EF-9396-484F-A248-DF98BFBC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1E81-85D2-1C98-2CF2-0C129AC3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9EBD-8AA1-0BF2-79AB-00E76246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4419-F53C-4814-5913-AC94624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0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754-2036-892B-F822-EF7E5D2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677E-ED11-5B87-A896-DB7EC960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9E398-7395-0666-ECD3-D87D11E5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91E2-6660-F2CF-6293-6496E0E1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C001-F6FC-9D3C-5861-D951A87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AA5D-ED39-7156-1B7C-E84B9994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014-08E4-E5FB-DD67-29CF8A0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31BE3-5E4E-C5E6-E955-DC57C4B5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5D2BF-DDE0-E1F2-6AC9-9EEF6F6B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7CDB-AEE3-6584-0CBC-0391892E5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3A772-5962-86DB-3AC9-EFD9E73E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A60A-65F0-8CCD-24F6-9ED37E44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840F8-A038-1478-DE21-2031B9EF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CB993-4091-A24E-F4F6-DB46E98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89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1F2A-F295-BC4D-34DA-290AB3C8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900B9-6316-C79E-B9BC-9119F5DD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743A4-D67C-F14D-A039-45E7AB59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A3685-2B23-648A-A7CD-FDEC82B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820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696EF-A6B4-EA17-4382-35F1C9E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23793-CFBF-BDC7-DB14-32A9BC60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5E32-31BF-E09D-1BA0-1223C75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9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E4A9-DEAB-9BBC-9CF7-98714F2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17A3-C242-94C1-E96D-A535C0C9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5031-941D-E023-4544-AF44B2A6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0DBB-1FEC-1520-D9BC-CC9F7831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B9E3-46F9-0AE7-8CEB-DCD496C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0AB4-6453-FE2E-0D8C-3C8A72B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2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C2DB-53BD-CB4E-8308-FA1EE8C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1A83-F988-B2C9-6583-BFDC1A30F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C03B-1C44-7614-675A-949D0F43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8A45-F086-0E58-10AE-60FBA4B3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726B-BD7D-ACC1-C284-C1B3FA9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74FD-84EC-D250-87D8-B79B3F79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57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38CFF-A6B6-9654-43A4-A1D14859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4926-F0E1-1821-C4D1-1F59FB0E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CCBA-CD38-AD92-FFE1-08B0B7B1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05DF-E6F2-444D-960C-D571190DD7D1}" type="datetimeFigureOut">
              <a:rPr lang="en-CH" smtClean="0"/>
              <a:t>10.01.2024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9AD7-B78D-6D38-E7F2-B9B5D1A2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84C2-8ED3-3459-4450-BF96A911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E4D2-CA61-B94A-9A0D-1EF67EDD3F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929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rchitecture-diagrams/latest/routing-scenarios-with-aws-direct-connect-sitelink/routing-scenarios-with-aws-direct-connect-sitelink.html" TargetMode="External"/><Relationship Id="rId2" Type="http://schemas.openxmlformats.org/officeDocument/2006/relationships/hyperlink" Target="https://aws.amazon.com/blogs/networking-and-content-delivery/advanced-routing-scenarios-with-aws-direct-connect-site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7859D-88E0-C8C6-2AFC-D6BFF397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CH" sz="6600"/>
              <a:t>AWS Direct Connect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9679-CD7D-A67D-C333-5E32D22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SiteLink</a:t>
            </a:r>
          </a:p>
        </p:txBody>
      </p:sp>
      <p:pic>
        <p:nvPicPr>
          <p:cNvPr id="2052" name="Picture 4" descr="&#10;        Reference architecture diagram showing how to route traffic between AWS Direct Connect locations through the AWS &#10;          global network backbone without traversing any AWS Region with AWS Direct Connect SiteLink. Associate your private or transit virtual &#10;          interfaces (VIFs) to a common AWS Direct Connect gateway and enable SiteLink in those VIFs.&#10;      ">
            <a:extLst>
              <a:ext uri="{FF2B5EF4-FFF2-40B4-BE49-F238E27FC236}">
                <a16:creationId xmlns:a16="http://schemas.microsoft.com/office/drawing/2014/main" id="{09713177-EFD7-F61F-5DFB-C99910FE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644" y="1675227"/>
            <a:ext cx="681271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0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9679-CD7D-A67D-C333-5E32D22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SiteLink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Backup</a:t>
            </a:r>
          </a:p>
        </p:txBody>
      </p:sp>
      <p:pic>
        <p:nvPicPr>
          <p:cNvPr id="1026" name="Picture 2" descr="&#10;        Reference architecture diagram showing how to use AWS Direct Connect SiteLink as a backup path to your private network to &#10;          route traffic between on-premises locations through the AWS global network backbone &#10;          without traversing any AWS Region.&#10;      ">
            <a:extLst>
              <a:ext uri="{FF2B5EF4-FFF2-40B4-BE49-F238E27FC236}">
                <a16:creationId xmlns:a16="http://schemas.microsoft.com/office/drawing/2014/main" id="{0D4A4813-CA96-9CF1-EFC3-654CAD68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846" y="1675227"/>
            <a:ext cx="676030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8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FB170-6E4E-42C6-7366-FA536317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Full Mesh Connectivity Between On-Premises Locations and AWS</a:t>
            </a:r>
            <a:b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&#10;        Reference architecture diagram showing how to use the AWS backbone as the transit network &#10;          to connect between on-premises and AWS resources worldwide.&#10;      ">
            <a:extLst>
              <a:ext uri="{FF2B5EF4-FFF2-40B4-BE49-F238E27FC236}">
                <a16:creationId xmlns:a16="http://schemas.microsoft.com/office/drawing/2014/main" id="{5E64DC58-3EDE-135D-5FC0-26120DCF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015" y="1675227"/>
            <a:ext cx="788196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1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66BA1-80D2-8F88-6088-17324230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4600"/>
              <a:t>AWS Direct Connect Public and Private VIF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7BB4-8B2B-80AC-73A4-1D24F194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100" b="0" i="0" dirty="0">
                <a:effectLst/>
              </a:rPr>
              <a:t>A </a:t>
            </a:r>
            <a:r>
              <a:rPr lang="en-GB" sz="1100" b="1" i="0" dirty="0">
                <a:effectLst/>
              </a:rPr>
              <a:t>Virtual Interface (VIF)</a:t>
            </a:r>
            <a:r>
              <a:rPr lang="en-GB" sz="1100" b="0" i="0" dirty="0">
                <a:effectLst/>
              </a:rPr>
              <a:t> is a logical partition of an AWS Direct Connect connection that allows access to AWS services.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100" b="0" i="0" dirty="0">
                <a:effectLst/>
              </a:rPr>
              <a:t>When you create a Direct Connect connection, you must create a VIF to start using the service.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There are 3 types of the VIFs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100" b="1" dirty="0">
                <a:highlight>
                  <a:srgbClr val="FFFF00"/>
                </a:highlight>
              </a:rPr>
              <a:t>Public VIF </a:t>
            </a:r>
            <a:r>
              <a:rPr lang="en-GB" sz="1100" dirty="0"/>
              <a:t>- Enables the connectivity to all AWS public IP addresses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Public VIF enables your network to connect to all AWS Public IPs globally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From customer router to AWS maximum 1000 route prefixes can be advertised per Border Gateway Protocol (BGP) session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You can access services outside VPC </a:t>
            </a:r>
            <a:r>
              <a:rPr lang="en-GB" sz="1100" dirty="0" err="1"/>
              <a:t>e.g</a:t>
            </a:r>
            <a:r>
              <a:rPr lang="en-GB" sz="1100" dirty="0"/>
              <a:t> S3, SQS, DynamoDB and other public endpoints like AWS managed VPN (VGW) Public IPs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100" b="1" dirty="0">
                <a:highlight>
                  <a:srgbClr val="FFFF00"/>
                </a:highlight>
              </a:rPr>
              <a:t>Private VIF </a:t>
            </a:r>
            <a:r>
              <a:rPr lang="en-GB" sz="1100" dirty="0"/>
              <a:t>- Enables the connectivity to VPC via Virtual Private Gateway or Direct Connect Gateway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Enables your network to connect to resources inside VPC using Private IPs for resources like EC2, RDS, Redshift over Private Ips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You must attach your VPC to VGW and associate VGW with Private VIF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Private VIF and VGW must be in the same AWS Region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Supports MTU of 1500 (default) and 9001 for propagated routes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Does not provide access to VPC DNS resolver at </a:t>
            </a:r>
            <a:r>
              <a:rPr lang="en-GB" sz="1100" dirty="0" err="1"/>
              <a:t>cidr</a:t>
            </a:r>
            <a:r>
              <a:rPr lang="en-GB" sz="1100" dirty="0"/>
              <a:t> + 2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Does not provide access to VPC Gateway endpoints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You can announce a maximum of 100 prefixes to AWS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100" b="1" dirty="0">
                <a:highlight>
                  <a:srgbClr val="FFFF00"/>
                </a:highlight>
              </a:rPr>
              <a:t>Transit VIF </a:t>
            </a:r>
            <a:r>
              <a:rPr lang="en-GB" sz="1100" dirty="0"/>
              <a:t>– Enables the connectivity to Transit Gateways via Direct Connect gateway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Enables the connection between Direct Connect and Transit Gateway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Transit VIF is connected to Direct Connect Gateway and Direct Connect Gateway connects to Transit Gateway 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Support MTU of 1500 and 8500 (Jumbo Frames)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100" dirty="0"/>
              <a:t>You can attach multiple Transit Gateways to a single DX Gateway</a:t>
            </a:r>
            <a:endParaRPr lang="en-GB" sz="1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0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16A0-23ED-681A-FCB5-1327FA2A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Direct Connect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6240B-FD7E-D248-2A69-9E613DD4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8" y="2633472"/>
            <a:ext cx="853893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8463D-3132-0D80-A636-88AB2A6D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Transit VIF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E9580630-4E8C-8000-F01C-B740E366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0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9EB82-29A0-DB2C-E611-F171026F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Private VIF Limitations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2B16C363-9998-FC0A-AED6-D9E6CE68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31875"/>
            <a:ext cx="10905066" cy="24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856B5-4240-868E-58CC-9E97D85C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Direct Connect – Connection Types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711B-E490-5F7A-B8A9-1AC29E62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dirty="0"/>
              <a:t>Dedicated Connections</a:t>
            </a:r>
            <a:r>
              <a:rPr lang="en-GB" sz="2200" dirty="0"/>
              <a:t>: 1Gbps, 10 Gbps and 100 Gbps capacity </a:t>
            </a:r>
          </a:p>
          <a:p>
            <a:pPr lvl="1"/>
            <a:r>
              <a:rPr lang="en-GB" sz="2200" b="1" dirty="0"/>
              <a:t>Physical ethernet port dedicated to a customer  </a:t>
            </a:r>
          </a:p>
          <a:p>
            <a:pPr lvl="1"/>
            <a:r>
              <a:rPr lang="en-GB" sz="2200" dirty="0"/>
              <a:t>Request made to AWS first, then completed by AWS Direct Connect Partners </a:t>
            </a:r>
          </a:p>
          <a:p>
            <a:pPr lvl="1"/>
            <a:r>
              <a:rPr lang="en-GB" sz="2200" dirty="0"/>
              <a:t>Can be either setup by your Network Provider or AWS Direct Connect Partner  </a:t>
            </a:r>
          </a:p>
          <a:p>
            <a:r>
              <a:rPr lang="en-GB" sz="2200" b="1" dirty="0"/>
              <a:t>Hosted Connections</a:t>
            </a:r>
            <a:r>
              <a:rPr lang="en-GB" sz="2200" dirty="0"/>
              <a:t>:  </a:t>
            </a:r>
          </a:p>
          <a:p>
            <a:pPr lvl="1"/>
            <a:r>
              <a:rPr lang="en-GB" sz="2200" dirty="0"/>
              <a:t>50, 100, 200, 300, 400, 500 Mbps and 1 Gbps, 2 Gbps, 5 Gbps, 10 Gbps  </a:t>
            </a:r>
          </a:p>
          <a:p>
            <a:pPr lvl="1"/>
            <a:r>
              <a:rPr lang="en-GB" sz="2200" b="1" dirty="0"/>
              <a:t>Connection requests are made via AWS Direct Connect Partners  </a:t>
            </a:r>
          </a:p>
          <a:p>
            <a:pPr lvl="1"/>
            <a:r>
              <a:rPr lang="en-GB" sz="2200" dirty="0"/>
              <a:t>1, 2, 5, 10 Gbps available at select AWS Direct Connect Partners  </a:t>
            </a:r>
          </a:p>
          <a:p>
            <a:pPr lvl="1"/>
            <a:r>
              <a:rPr lang="en-GB" sz="2200" dirty="0"/>
              <a:t>AWS uses traffic policing on hosted connections – excess traffic is dropped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2970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38A76-DD19-0266-E677-D74CBDEE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Direct Connect: Dedicated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E828-C8E5-BAA0-4398-AEC1C4D3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38A76-DD19-0266-E677-D74CBDEE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Direct Connect: Hosted Connection</a:t>
            </a:r>
          </a:p>
        </p:txBody>
      </p:sp>
      <p:pic>
        <p:nvPicPr>
          <p:cNvPr id="3" name="Picture 2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13A9535C-BBC1-5B74-BD2C-F6E04354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CCDC1-BF5F-5A59-C4E3-57FA515A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What is AWS Direct Connect </a:t>
            </a:r>
            <a:r>
              <a:rPr lang="en-GB" dirty="0" err="1"/>
              <a:t>SiteLink</a:t>
            </a:r>
            <a:r>
              <a:rPr lang="en-GB" dirty="0"/>
              <a:t>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80DC-B87D-1183-6DD7-0458E078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Connects on-premises networks through the AWS global network backbone</a:t>
            </a:r>
          </a:p>
          <a:p>
            <a:r>
              <a:rPr lang="en-GB" sz="2000" dirty="0">
                <a:hlinkClick r:id="rId2"/>
              </a:rPr>
              <a:t>https://aws.amazon.com/blogs/networking-and-content-delivery/advanced-routing-scenarios-with-aws-direct-connect-sitelink/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https://docs.aws.amazon.com/architecture-diagrams/latest/routing-scenarios-with-aws-direct-connect-sitelink/routing-scenarios-with-aws-direct-connect-sitelink.html</a:t>
            </a:r>
            <a:endParaRPr lang="en-GB" sz="2000" dirty="0"/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49455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488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AWS Direct Connect</vt:lpstr>
      <vt:lpstr>AWS Direct Connect Public and Private VIF</vt:lpstr>
      <vt:lpstr>AWS Direct Connect</vt:lpstr>
      <vt:lpstr>Transit VIF</vt:lpstr>
      <vt:lpstr>Private VIF Limitations</vt:lpstr>
      <vt:lpstr>Direct Connect – Connection Types</vt:lpstr>
      <vt:lpstr>AWS Direct Connect: Dedicated Connection</vt:lpstr>
      <vt:lpstr>AWS Direct Connect: Hosted Connection</vt:lpstr>
      <vt:lpstr>What is AWS Direct Connect SiteLink?</vt:lpstr>
      <vt:lpstr>SiteLink</vt:lpstr>
      <vt:lpstr>SiteLink Backup</vt:lpstr>
      <vt:lpstr>Full Mesh Connectivity Between On-Premises Locations and AWS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Direct Connect</dc:title>
  <dc:creator>Ilya Chakun</dc:creator>
  <cp:lastModifiedBy>Ilya Chakun</cp:lastModifiedBy>
  <cp:revision>15</cp:revision>
  <dcterms:created xsi:type="dcterms:W3CDTF">2024-01-07T16:37:21Z</dcterms:created>
  <dcterms:modified xsi:type="dcterms:W3CDTF">2024-01-10T13:37:08Z</dcterms:modified>
</cp:coreProperties>
</file>