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58" r:id="rId9"/>
    <p:sldId id="266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0"/>
  </p:normalViewPr>
  <p:slideViewPr>
    <p:cSldViewPr snapToGrid="0">
      <p:cViewPr varScale="1">
        <p:scale>
          <a:sx n="211" d="100"/>
          <a:sy n="211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1B-E88B-35B7-A39C-511F7BCC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3439-100A-5962-9F47-4C40CE726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5674-2F7C-E628-BB4F-C0993DEF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4C1C-9FC7-C509-3020-256B077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86CC-952F-C448-AA4D-A042995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59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D288-D716-0291-02B6-40FAB57C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11D4F-3FBE-8110-5490-3278AF83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E0AF-E37D-A1E6-9E41-3A905397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430F-6C90-6693-7AB0-DD49B1E6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E0E27-377C-FFA2-38E2-6ECEC542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840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3DF53-F6D5-BFA4-96CB-589372FD1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8A1A-C667-D578-0495-A691A1A91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67A5-57ED-D591-14A1-4E6CE41C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61AB-9395-73DC-FA23-88C69E7E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3435-C479-AC6A-9F2A-748BA0AE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54D-1DEB-40F7-34D0-5F942B1D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A047-AB8A-38D5-E764-2C2880C6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2545-D2AF-4AF6-BE64-3DD602DD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5A8A-5547-4E4B-9028-5E64E64E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9387-D3C7-D392-498A-EBB9B658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10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DE34-AE1C-E370-0983-F7B75648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DC2D-ED75-7A6D-81DE-6B9FAACE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F9E9-8F9F-0290-DE45-0D8F226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40A1-B817-3471-EC40-B7CA7F7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7D29-C3A7-2C77-A11F-B0CB861D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58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299B-426A-8C2A-4FB6-3F1B7DAD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D6DF-2664-9F10-DABD-2626A93D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BDDD-2A27-75AC-CB93-84DF02AC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57F4-EBCE-0683-400D-FFF43726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4E0B-DCEC-1B66-1C57-565BCE7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6A02-5815-DB8B-57B0-028ABCA8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4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6103-0DB9-7DDA-FFAE-FD043016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A69C-9BF9-9B5C-DA86-B50B54618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9AA4-F246-CE4D-C9EF-DD628EB7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B368F-3858-47B7-E49B-9506C823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D7DF4-A39E-F228-C7DF-8961BD91E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7ED1-B420-B6E6-A4A2-417BBAC3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E1BB4-A708-8E14-BF44-91CB6DC6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738D1-F069-9C4B-78C1-69E3368B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95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381E-5A96-C8AB-5734-2DC33853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B19DD-2F05-CD73-E672-F85B0668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823A2-8533-8F80-571F-2715B0E8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8288-9593-AB5B-FC06-76ED1EB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74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80719-9B70-A920-717D-62AB6EAF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B836-7132-1D27-20C4-4FE46715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90B7-AEC3-C155-3483-FF3692A7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341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EE92-0C11-401C-6728-A5C2CDC8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825A-7C3F-7DDB-BE4E-E7F0E6AD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ABA8-54A6-A89D-5419-E7CE1B7F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0C772-DCFE-A703-D3AA-C09104B5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6062-139B-A561-F896-716634B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02C6-A807-49EE-F35C-48FACE20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25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B53D-A846-99CA-62C6-C2A31E8E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A6DC7-7605-B3FB-9513-82588E66B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DAEA-8A75-A638-2B13-3077045DB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5C3D-53C9-E4B6-1BE3-6861CF9B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9DC0-DC96-D777-7994-5ABE7404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E6B4E-6BCC-6AA7-5D61-63762B03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799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6E1C-9544-8025-7F65-3088B07C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52DF3-2E28-C0E1-D610-30C267BF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811-22A9-4E2A-1D1F-4D98D93DD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42AE-4122-E546-9009-32FAD39BEBAC}" type="datetimeFigureOut">
              <a:rPr lang="en-CH" smtClean="0"/>
              <a:t>09.01.2024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3B03-4454-4DE3-9FF4-EC060E58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0D9B-19D2-8E2F-5185-4CE12E34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79AC4-EEE6-DE44-A9BC-B1A8BCC39E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584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WSEC2/latest/UserGuide/network_mtu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ultraclust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46F5C-39A2-A7CA-32AA-3EDD050D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Network </a:t>
            </a:r>
            <a:br>
              <a:rPr lang="en-CH" sz="6600"/>
            </a:br>
            <a:r>
              <a:rPr lang="en-CH" sz="6600"/>
              <a:t>Limits &amp; Performance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C5539-A9DB-A55A-C669-7B1A2A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000"/>
              <a:t>Network Performance - Basics</a:t>
            </a:r>
            <a:endParaRPr lang="en-CH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887-2F80-6EF9-1E82-BF2CF0E87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1000" b="1" i="0">
                <a:effectLst/>
                <a:highlight>
                  <a:srgbClr val="FFFF00"/>
                </a:highlight>
              </a:rPr>
              <a:t>Bandwidth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maximum data transfer rate of a network.</a:t>
            </a:r>
          </a:p>
          <a:p>
            <a:pPr lvl="1"/>
            <a:r>
              <a:rPr lang="en-GB" sz="1000" b="0" i="0">
                <a:effectLst/>
              </a:rPr>
              <a:t>Key Point: Determines how much data can be sent over the network at any given time.</a:t>
            </a:r>
          </a:p>
          <a:p>
            <a:r>
              <a:rPr lang="en-GB" sz="1000" b="1" i="0">
                <a:effectLst/>
                <a:highlight>
                  <a:srgbClr val="FFFF00"/>
                </a:highlight>
              </a:rPr>
              <a:t>Latency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time delay experienced between two points in a network.</a:t>
            </a:r>
          </a:p>
          <a:p>
            <a:pPr lvl="1"/>
            <a:r>
              <a:rPr lang="en-GB" sz="1000" b="0" i="0">
                <a:effectLst/>
              </a:rPr>
              <a:t>Components:</a:t>
            </a:r>
          </a:p>
          <a:p>
            <a:pPr lvl="2"/>
            <a:r>
              <a:rPr lang="en-GB" sz="1000" b="0" i="0">
                <a:effectLst/>
              </a:rPr>
              <a:t>Propagation Delay: Time taken for signals to travel across the medium.</a:t>
            </a:r>
          </a:p>
          <a:p>
            <a:pPr lvl="2"/>
            <a:r>
              <a:rPr lang="en-GB" sz="1000" b="0" i="0">
                <a:effectLst/>
              </a:rPr>
              <a:t>Processing Delay: Time taken by network devices to process data.</a:t>
            </a:r>
          </a:p>
          <a:p>
            <a:r>
              <a:rPr lang="en-GB" sz="1000" b="1" i="0">
                <a:effectLst/>
                <a:highlight>
                  <a:srgbClr val="FFFF00"/>
                </a:highlight>
              </a:rPr>
              <a:t>Jitter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variation in time between packets arriving, caused by network congestion, timing drift, or route changes.</a:t>
            </a:r>
          </a:p>
          <a:p>
            <a:pPr lvl="1"/>
            <a:r>
              <a:rPr lang="en-GB" sz="1000" b="0" i="0">
                <a:effectLst/>
              </a:rPr>
              <a:t>Impact: Can affect the quality of streaming applications and real-time communications.</a:t>
            </a:r>
          </a:p>
          <a:p>
            <a:r>
              <a:rPr lang="en-GB" sz="1000" b="1" i="0">
                <a:effectLst/>
                <a:highlight>
                  <a:srgbClr val="FFFF00"/>
                </a:highlight>
              </a:rPr>
              <a:t>Throughput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rate of successful data transfer over a network, typically measured in bits per second (bps).</a:t>
            </a:r>
          </a:p>
          <a:p>
            <a:pPr lvl="1"/>
            <a:r>
              <a:rPr lang="en-GB" sz="1000" b="0" i="0">
                <a:effectLst/>
              </a:rPr>
              <a:t>Influencing Factors: Directly affected by Bandwidth, Latency, and Packet Loss.</a:t>
            </a:r>
          </a:p>
          <a:p>
            <a:r>
              <a:rPr lang="en-GB" sz="1000" b="1" i="0">
                <a:effectLst/>
                <a:highlight>
                  <a:srgbClr val="FFFF00"/>
                </a:highlight>
              </a:rPr>
              <a:t>Packets Per Second (PPS)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number of packets processed by the network in one second.</a:t>
            </a:r>
          </a:p>
          <a:p>
            <a:pPr lvl="1"/>
            <a:r>
              <a:rPr lang="en-GB" sz="1000" b="0" i="0">
                <a:effectLst/>
              </a:rPr>
              <a:t>Relevance: Indicates the processing capacity of network devices.</a:t>
            </a:r>
          </a:p>
          <a:p>
            <a:r>
              <a:rPr lang="en-GB" sz="1000" b="1" i="0">
                <a:effectLst/>
                <a:highlight>
                  <a:srgbClr val="FFFF00"/>
                </a:highlight>
              </a:rPr>
              <a:t>Maximum Transmission Unit (MTU)</a:t>
            </a:r>
            <a:endParaRPr lang="en-GB" sz="1000" b="0" i="0">
              <a:effectLst/>
              <a:highlight>
                <a:srgbClr val="FFFF00"/>
              </a:highlight>
            </a:endParaRPr>
          </a:p>
          <a:p>
            <a:pPr lvl="1"/>
            <a:r>
              <a:rPr lang="en-GB" sz="1000" b="0" i="0">
                <a:effectLst/>
              </a:rPr>
              <a:t>The largest size of a packet or frame that can be sent in a packet- or frame-based network.</a:t>
            </a:r>
          </a:p>
          <a:p>
            <a:pPr lvl="1"/>
            <a:r>
              <a:rPr lang="en-GB" sz="1000" b="0" i="0">
                <a:effectLst/>
              </a:rPr>
              <a:t>Importance: Larger MTU can reduce overhead but may increase the risk of packet loss and delays.</a:t>
            </a:r>
          </a:p>
        </p:txBody>
      </p:sp>
    </p:spTree>
    <p:extLst>
      <p:ext uri="{BB962C8B-B14F-4D97-AF65-F5344CB8AC3E}">
        <p14:creationId xmlns:p14="http://schemas.microsoft.com/office/powerpoint/2010/main" val="17412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5BC8F-240C-A466-4E27-05C6BD7B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3600" dirty="0"/>
              <a:t>MTU – Maximum transmission unit, Jumbo Frames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5F61-391D-6F2E-3A30-80C477BA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highlight>
                  <a:srgbClr val="FFFF00"/>
                </a:highlight>
              </a:rPr>
              <a:t>Standard MTU Size</a:t>
            </a:r>
            <a:endParaRPr lang="en-GB" sz="1700" b="0" i="0" dirty="0">
              <a:effectLst/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Most networks support a Maximum Transmission Unit (MTU) of 1500 bytes.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highlight>
                  <a:srgbClr val="FFFF00"/>
                </a:highlight>
              </a:rPr>
              <a:t>Jumbo Frames</a:t>
            </a:r>
            <a:endParaRPr lang="en-GB" sz="1700" b="0" i="0" dirty="0">
              <a:effectLst/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Packets larger than the standard MTU, ranging up to 9001 bytes.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Purpose: Designed to accommodate larger packets for improved efficiency.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  <a:highlight>
                  <a:srgbClr val="FFFF00"/>
                </a:highlight>
              </a:rPr>
              <a:t>Benefits of Using Jumbo Frames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Reduced Packet Count: Fewer packets are needed for the same amount of data, leading to less overhead.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Enhanced Throughput: Larger packet size results in more data being transferred, increasing the throughput.</a:t>
            </a:r>
          </a:p>
          <a:p>
            <a:pPr>
              <a:buFont typeface="+mj-lt"/>
              <a:buAutoNum type="arabicPeriod"/>
            </a:pPr>
            <a:r>
              <a:rPr lang="en-GB" sz="1700" b="1" i="0" dirty="0">
                <a:effectLst/>
              </a:rPr>
              <a:t>MTU and Throughput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Increasing the MTU is beneficial for throughput, especially when the rate of Packets Per Second (PPS) cannot be increased.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b="0" i="0" dirty="0">
                <a:effectLst/>
              </a:rPr>
              <a:t>Larger MTU means larger data payloads in each packet, enhancing overall data transmission efficiency.</a:t>
            </a:r>
          </a:p>
          <a:p>
            <a:pPr marL="742950" lvl="1" indent="-285750">
              <a:buFont typeface="+mj-lt"/>
              <a:buAutoNum type="arabicPeriod"/>
            </a:pPr>
            <a:endParaRPr lang="en-GB" sz="1700" dirty="0"/>
          </a:p>
          <a:p>
            <a:pPr marL="457200" lvl="1" indent="0">
              <a:buNone/>
            </a:pPr>
            <a:r>
              <a:rPr lang="en-GB" sz="1700" b="0" i="0" dirty="0">
                <a:effectLst/>
                <a:hlinkClick r:id="rId2"/>
              </a:rPr>
              <a:t>https://docs.aws.amazon.com/AWSEC2/latest/UserGuide/network_mtu.html</a:t>
            </a:r>
            <a:endParaRPr lang="en-GB" sz="17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541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A268B-7F20-76D1-9D5C-4C35FD90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MTU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55B2-05C1-95C1-DE95-9A47009E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07" y="1675227"/>
            <a:ext cx="87013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0150E-1D95-B9FD-D639-A92A31D3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MTU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EB22-2ED6-1C88-58BD-63A70850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000" dirty="0"/>
              <a:t>Within AWS: </a:t>
            </a:r>
          </a:p>
          <a:p>
            <a:pPr lvl="1"/>
            <a:r>
              <a:rPr lang="en-GB" sz="2000" dirty="0"/>
              <a:t>Within VPC : Supports Jumbo frames (9001 bytes)  </a:t>
            </a:r>
          </a:p>
          <a:p>
            <a:pPr lvl="1"/>
            <a:r>
              <a:rPr lang="en-GB" sz="2000" dirty="0"/>
              <a:t>Over the VPC Endpoint : MTU 8500 bytes </a:t>
            </a:r>
          </a:p>
          <a:p>
            <a:pPr lvl="1"/>
            <a:r>
              <a:rPr lang="en-GB" sz="2000" dirty="0"/>
              <a:t>Over the Internet Gateway : MTU 1500 bytes  </a:t>
            </a:r>
          </a:p>
          <a:p>
            <a:pPr lvl="1"/>
            <a:r>
              <a:rPr lang="en-GB" sz="2000" dirty="0"/>
              <a:t>Intra region VPC Peering: MTU 9001 bytes </a:t>
            </a:r>
          </a:p>
          <a:p>
            <a:pPr lvl="1"/>
            <a:r>
              <a:rPr lang="en-GB" sz="2000" dirty="0"/>
              <a:t>Inter region VPC Peering : MTU 1500 bytes  </a:t>
            </a:r>
          </a:p>
          <a:p>
            <a:r>
              <a:rPr lang="en-GB" sz="2000" dirty="0"/>
              <a:t>On-premise network:  </a:t>
            </a:r>
          </a:p>
          <a:p>
            <a:pPr lvl="1"/>
            <a:r>
              <a:rPr lang="en-GB" sz="2000" dirty="0"/>
              <a:t>Over the VPN using VGW : MTU 1500 bytes  </a:t>
            </a:r>
          </a:p>
          <a:p>
            <a:pPr lvl="1"/>
            <a:r>
              <a:rPr lang="en-GB" sz="2000" dirty="0"/>
              <a:t>Over the VPN via Transit Gateway : MTU 1500 for traffic for Site to Site VPN  </a:t>
            </a:r>
          </a:p>
          <a:p>
            <a:pPr lvl="1"/>
            <a:r>
              <a:rPr lang="en-GB" sz="2000" dirty="0"/>
              <a:t>Over the </a:t>
            </a:r>
            <a:r>
              <a:rPr lang="en-GB" sz="2000" dirty="0" err="1"/>
              <a:t>DirectConnect</a:t>
            </a:r>
            <a:r>
              <a:rPr lang="en-GB" sz="2000" dirty="0"/>
              <a:t> (DX) : Supports Jumbo frames (9001 bytes)  </a:t>
            </a:r>
          </a:p>
          <a:p>
            <a:pPr lvl="1"/>
            <a:r>
              <a:rPr lang="en-GB" sz="2000" dirty="0"/>
              <a:t>Over the DX via Transit Gateway : MTU 8500 for VPC attachments connected over the Direct Connect 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342011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F517F-578C-769E-4F9F-1FE57734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CH" sz="3400"/>
              <a:t>Ec2 Network Optimizations: Cluster Placement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B8D-85A5-D4DB-826B-2105C421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</a:rPr>
              <a:t>An EC2 Cluster Placement Group is a construct provided by AWS that enables you to group EC2 instances within a single Availability Zone to benefit from low-latency, high-throughput network connections. </a:t>
            </a:r>
          </a:p>
          <a:p>
            <a:r>
              <a:rPr lang="en-GB" sz="2000" b="0" i="0">
                <a:effectLst/>
              </a:rPr>
              <a:t>This grouping is ideal for high-performance computing (HPC) applications and other demanding network-bound workloads that require high levels of inter-node communication efficiency.</a:t>
            </a:r>
            <a:endParaRPr lang="en-CH" sz="2000"/>
          </a:p>
        </p:txBody>
      </p:sp>
      <p:pic>
        <p:nvPicPr>
          <p:cNvPr id="1026" name="Picture 2" descr="&#10;                    A cluster placement group.&#10;                ">
            <a:extLst>
              <a:ext uri="{FF2B5EF4-FFF2-40B4-BE49-F238E27FC236}">
                <a16:creationId xmlns:a16="http://schemas.microsoft.com/office/drawing/2014/main" id="{241DF380-36B1-2063-3D07-917113AB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6722" y="834656"/>
            <a:ext cx="2693269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57D4B-BF4D-A232-F3EC-7CB434BC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2" y="3601878"/>
            <a:ext cx="3740887" cy="10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F517F-578C-769E-4F9F-1FE57734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4200"/>
              <a:t>Ec2 Network Optimizations: EBS Optimized Instances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B8D-85A5-D4DB-826B-2105C421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i="0">
                <a:effectLst/>
              </a:rPr>
              <a:t>EBS Optimized Instances: Enhanced Performance and Reduced Latency</a:t>
            </a:r>
            <a:endParaRPr lang="en-GB" sz="22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>
                <a:effectLst/>
              </a:rPr>
              <a:t>Network-Based Storage</a:t>
            </a:r>
            <a:r>
              <a:rPr lang="en-GB" sz="2200" b="0" i="0">
                <a:effectLst/>
              </a:rPr>
              <a:t>: Amazon EBS (Elastic Block Store) functions as a network drive, not a physical one, and communicates with EC2 instances over the network, which may introduce a small amount of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>
                <a:effectLst/>
              </a:rPr>
              <a:t>Dedicated Throughput</a:t>
            </a:r>
            <a:r>
              <a:rPr lang="en-GB" sz="2200" b="0" i="0">
                <a:effectLst/>
              </a:rPr>
              <a:t>: EBS-optimized instances are designed to provide dedicated bandwidth between EC2 instances and EBS, ensuring minimal interference between EBS I/O operations and other network traffic from the EC2 instance. This results in improved performance and reduced contention.</a:t>
            </a:r>
          </a:p>
        </p:txBody>
      </p:sp>
    </p:spTree>
    <p:extLst>
      <p:ext uri="{BB962C8B-B14F-4D97-AF65-F5344CB8AC3E}">
        <p14:creationId xmlns:p14="http://schemas.microsoft.com/office/powerpoint/2010/main" val="280021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01FF6-E0E0-279D-D539-AE4946F2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</a:rPr>
              <a:t>AWS EC2 UltraClusters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FD34-7F6A-826A-F01C-C37B5BDB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000" b="0" i="0" dirty="0">
                <a:effectLst/>
              </a:rPr>
              <a:t>High-performance networking</a:t>
            </a:r>
          </a:p>
          <a:p>
            <a:r>
              <a:rPr lang="en-GB" sz="2000" b="0" i="0" dirty="0">
                <a:effectLst/>
              </a:rPr>
              <a:t>EC2 instances deployed in EC2 </a:t>
            </a:r>
            <a:r>
              <a:rPr lang="en-GB" sz="2000" b="0" i="0" dirty="0" err="1">
                <a:effectLst/>
              </a:rPr>
              <a:t>UltraClusters</a:t>
            </a:r>
            <a:r>
              <a:rPr lang="en-GB" sz="2000" b="0" i="0" dirty="0">
                <a:effectLst/>
              </a:rPr>
              <a:t> are interconnected with EFA networking to improve performance for distributed training workloads and tightly coupled HPC workloads. </a:t>
            </a:r>
          </a:p>
          <a:p>
            <a:r>
              <a:rPr lang="en-GB" sz="2000" b="0" i="0" dirty="0">
                <a:effectLst/>
              </a:rPr>
              <a:t>P5 instances deliver up to 3,200 Gbps; </a:t>
            </a:r>
          </a:p>
          <a:p>
            <a:r>
              <a:rPr lang="en-GB" sz="2000" b="0" i="0" dirty="0">
                <a:effectLst/>
              </a:rPr>
              <a:t>Trn1 instances deliver up to 1,600 Gbps; </a:t>
            </a:r>
          </a:p>
          <a:p>
            <a:r>
              <a:rPr lang="en-GB" sz="2000" b="0" i="0" dirty="0">
                <a:effectLst/>
              </a:rPr>
              <a:t>and P4d instances deliver up to 400 Gbps of EFA networking. </a:t>
            </a:r>
          </a:p>
          <a:p>
            <a:r>
              <a:rPr lang="en-GB" sz="2000" b="0" i="0" dirty="0">
                <a:effectLst/>
              </a:rPr>
              <a:t>EFA is also coupled with NVIDIA </a:t>
            </a:r>
            <a:r>
              <a:rPr lang="en-GB" sz="2000" b="0" i="0" dirty="0" err="1">
                <a:effectLst/>
              </a:rPr>
              <a:t>GPUDirect</a:t>
            </a:r>
            <a:r>
              <a:rPr lang="en-GB" sz="2000" b="0" i="0" dirty="0">
                <a:effectLst/>
              </a:rPr>
              <a:t> RDMA (P5, P4d) and </a:t>
            </a:r>
            <a:r>
              <a:rPr lang="en-GB" sz="2000" b="0" i="0" dirty="0" err="1">
                <a:effectLst/>
              </a:rPr>
              <a:t>NeuronLink</a:t>
            </a:r>
            <a:r>
              <a:rPr lang="en-GB" sz="2000" b="0" i="0" dirty="0">
                <a:effectLst/>
              </a:rPr>
              <a:t> (Trn1) to enable low-latency accelerator-to-accelerator communication between servers with operating system bypass.</a:t>
            </a:r>
          </a:p>
          <a:p>
            <a:endParaRPr lang="en-GB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https://aws.amazon.com/ec2/ultraclusters/</a:t>
            </a:r>
            <a:endParaRPr lang="en-GB" sz="2000" dirty="0"/>
          </a:p>
          <a:p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859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93637-B075-5FE2-E7BE-299F1A3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5400"/>
              <a:t>VPC Bandwidth limits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7431-C0FB-A662-DFD7-AC3E8824F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No VPC specific limits  </a:t>
            </a:r>
          </a:p>
          <a:p>
            <a:r>
              <a:rPr lang="en-GB" sz="2200" dirty="0"/>
              <a:t>No limit for any Internet Gateway  </a:t>
            </a:r>
          </a:p>
          <a:p>
            <a:r>
              <a:rPr lang="en-GB" sz="2200" dirty="0"/>
              <a:t>No limit for VPC peering </a:t>
            </a:r>
          </a:p>
          <a:p>
            <a:r>
              <a:rPr lang="en-GB" sz="2200" dirty="0"/>
              <a:t>Each NAT gateway can provide up to 45 Gbps. Use multiple NAT gateways to scale beyond 45 Gbps.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6449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778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Network  Limits &amp; Performance</vt:lpstr>
      <vt:lpstr>Network Performance - Basics</vt:lpstr>
      <vt:lpstr>MTU – Maximum transmission unit, Jumbo Frames</vt:lpstr>
      <vt:lpstr>MTU</vt:lpstr>
      <vt:lpstr>MTU </vt:lpstr>
      <vt:lpstr>Ec2 Network Optimizations: Cluster Placement Group</vt:lpstr>
      <vt:lpstr>Ec2 Network Optimizations: EBS Optimized Instances</vt:lpstr>
      <vt:lpstr>AWS EC2 UltraClusters</vt:lpstr>
      <vt:lpstr>VPC Bandwidth limits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Network  Limits &amp; Performance</dc:title>
  <dc:creator>Ilya Chakun</dc:creator>
  <cp:lastModifiedBy>Ilya Chakun</cp:lastModifiedBy>
  <cp:revision>9</cp:revision>
  <dcterms:created xsi:type="dcterms:W3CDTF">2024-01-07T15:53:39Z</dcterms:created>
  <dcterms:modified xsi:type="dcterms:W3CDTF">2024-01-09T21:23:43Z</dcterms:modified>
</cp:coreProperties>
</file>