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0" r:id="rId5"/>
    <p:sldId id="259" r:id="rId6"/>
    <p:sldId id="262" r:id="rId7"/>
    <p:sldId id="263" r:id="rId8"/>
    <p:sldId id="264" r:id="rId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43"/>
    <p:restoredTop sz="94720"/>
  </p:normalViewPr>
  <p:slideViewPr>
    <p:cSldViewPr snapToGrid="0">
      <p:cViewPr varScale="1">
        <p:scale>
          <a:sx n="211" d="100"/>
          <a:sy n="211" d="100"/>
        </p:scale>
        <p:origin x="15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searchitoperations/definition/Google-Kubernet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D0026B-6F41-9CF6-7BD2-4967820B6C13}"/>
              </a:ext>
            </a:extLst>
          </p:cNvPr>
          <p:cNvSpPr>
            <a:spLocks noGrp="1"/>
          </p:cNvSpPr>
          <p:nvPr>
            <p:ph type="ctrTitle"/>
          </p:nvPr>
        </p:nvSpPr>
        <p:spPr>
          <a:xfrm>
            <a:off x="4162567" y="818984"/>
            <a:ext cx="6714699" cy="3178689"/>
          </a:xfrm>
        </p:spPr>
        <p:txBody>
          <a:bodyPr>
            <a:normAutofit/>
          </a:bodyPr>
          <a:lstStyle/>
          <a:p>
            <a:pPr algn="l"/>
            <a:r>
              <a:rPr lang="en-GB" sz="4800" b="0" i="0">
                <a:solidFill>
                  <a:srgbClr val="FFFFFF"/>
                </a:solidFill>
                <a:effectLst/>
                <a:latin typeface="AmazonEmberBold"/>
              </a:rPr>
              <a:t>Amazon EMR</a:t>
            </a:r>
            <a:br>
              <a:rPr lang="en-GB" sz="4800" b="0" i="0">
                <a:solidFill>
                  <a:srgbClr val="FFFFFF"/>
                </a:solidFill>
                <a:effectLst/>
                <a:latin typeface="AmazonEmberBold"/>
              </a:rPr>
            </a:br>
            <a:endParaRPr lang="en-CH" sz="480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C92F844-6A76-6111-B450-7B61067F3DC8}"/>
              </a:ext>
            </a:extLst>
          </p:cNvPr>
          <p:cNvSpPr>
            <a:spLocks noGrp="1"/>
          </p:cNvSpPr>
          <p:nvPr>
            <p:ph type="subTitle" idx="1"/>
          </p:nvPr>
        </p:nvSpPr>
        <p:spPr>
          <a:xfrm>
            <a:off x="4285397" y="4960961"/>
            <a:ext cx="7055893" cy="1078054"/>
          </a:xfrm>
        </p:spPr>
        <p:txBody>
          <a:bodyPr>
            <a:normAutofit/>
          </a:bodyPr>
          <a:lstStyle/>
          <a:p>
            <a:pPr algn="l"/>
            <a:r>
              <a:rPr lang="en-GB" b="0" i="0" dirty="0">
                <a:solidFill>
                  <a:srgbClr val="FFFFFF"/>
                </a:solidFill>
                <a:effectLst/>
                <a:latin typeface="AmazonEmber"/>
              </a:rPr>
              <a:t>Easily run and scale Apache Spark, Hive, Presto, and other big data workloads</a:t>
            </a:r>
          </a:p>
        </p:txBody>
      </p:sp>
    </p:spTree>
    <p:extLst>
      <p:ext uri="{BB962C8B-B14F-4D97-AF65-F5344CB8AC3E}">
        <p14:creationId xmlns:p14="http://schemas.microsoft.com/office/powerpoint/2010/main" val="93507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3" name="Group 4102">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4104" name="Rectangle 4103">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ectangle 4105">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38A2ACD-F90E-EB40-FD13-28BC7601F36B}"/>
              </a:ext>
            </a:extLst>
          </p:cNvPr>
          <p:cNvSpPr>
            <a:spLocks noGrp="1"/>
          </p:cNvSpPr>
          <p:nvPr>
            <p:ph type="title"/>
          </p:nvPr>
        </p:nvSpPr>
        <p:spPr>
          <a:xfrm>
            <a:off x="876691" y="301843"/>
            <a:ext cx="10477109" cy="1003532"/>
          </a:xfrm>
        </p:spPr>
        <p:txBody>
          <a:bodyPr anchor="ctr">
            <a:normAutofit/>
          </a:bodyPr>
          <a:lstStyle/>
          <a:p>
            <a:r>
              <a:rPr lang="en-CH" sz="3200">
                <a:solidFill>
                  <a:srgbClr val="FFFFFF"/>
                </a:solidFill>
              </a:rPr>
              <a:t>Apache Hadoop</a:t>
            </a:r>
          </a:p>
        </p:txBody>
      </p:sp>
      <p:sp>
        <p:nvSpPr>
          <p:cNvPr id="3" name="Content Placeholder 2">
            <a:extLst>
              <a:ext uri="{FF2B5EF4-FFF2-40B4-BE49-F238E27FC236}">
                <a16:creationId xmlns:a16="http://schemas.microsoft.com/office/drawing/2014/main" id="{32D95227-FCB8-1E29-229F-F5335BAE3AFE}"/>
              </a:ext>
            </a:extLst>
          </p:cNvPr>
          <p:cNvSpPr>
            <a:spLocks noGrp="1"/>
          </p:cNvSpPr>
          <p:nvPr>
            <p:ph idx="1"/>
          </p:nvPr>
        </p:nvSpPr>
        <p:spPr>
          <a:xfrm>
            <a:off x="399673" y="2308123"/>
            <a:ext cx="5502364" cy="3998083"/>
          </a:xfrm>
        </p:spPr>
        <p:txBody>
          <a:bodyPr>
            <a:normAutofit/>
          </a:bodyPr>
          <a:lstStyle/>
          <a:p>
            <a:r>
              <a:rPr lang="en-GB" sz="1600" b="1" i="0" dirty="0">
                <a:effectLst/>
                <a:highlight>
                  <a:srgbClr val="00FF00"/>
                </a:highlight>
                <a:latin typeface="Söhne"/>
              </a:rPr>
              <a:t>Apache Hadoop is an open-source framework that allows for the distributed processing of large datasets across clusters of computers using simple programming models. </a:t>
            </a:r>
          </a:p>
          <a:p>
            <a:r>
              <a:rPr lang="en-GB" sz="1600" b="0" i="0" dirty="0">
                <a:effectLst/>
                <a:latin typeface="Söhne"/>
              </a:rPr>
              <a:t>It is designed to scale up from a single server to thousands of machines, with each offering local computation and storage, which facilitates rapid data transfer rates and protects against system failures. </a:t>
            </a:r>
          </a:p>
          <a:p>
            <a:r>
              <a:rPr lang="en-GB" sz="1600" b="0" i="0" dirty="0">
                <a:effectLst/>
                <a:latin typeface="Söhne"/>
              </a:rPr>
              <a:t>Essentially, it enables organizations to </a:t>
            </a:r>
            <a:r>
              <a:rPr lang="en-GB" sz="1600" b="0" i="0" dirty="0" err="1">
                <a:effectLst/>
                <a:latin typeface="Söhne"/>
              </a:rPr>
              <a:t>analyze</a:t>
            </a:r>
            <a:r>
              <a:rPr lang="en-GB" sz="1600" b="0" i="0" dirty="0">
                <a:effectLst/>
                <a:latin typeface="Söhne"/>
              </a:rPr>
              <a:t> large quantities of data effectively and at a fraction of the time it would take using conventional methods. </a:t>
            </a:r>
          </a:p>
          <a:p>
            <a:r>
              <a:rPr lang="en-GB" sz="1600" b="0" i="0" dirty="0">
                <a:effectLst/>
                <a:latin typeface="Söhne"/>
              </a:rPr>
              <a:t>Its core components include Hadoop Distributed File System (HDFS) for storage and MapReduce for processing data, working together to enable robust and scalable data analytics.</a:t>
            </a:r>
          </a:p>
          <a:p>
            <a:endParaRPr lang="en-CH" sz="1600" dirty="0"/>
          </a:p>
        </p:txBody>
      </p:sp>
      <p:pic>
        <p:nvPicPr>
          <p:cNvPr id="4098" name="Picture 2" descr="Apache Hadoop - Diego Calvo">
            <a:extLst>
              <a:ext uri="{FF2B5EF4-FFF2-40B4-BE49-F238E27FC236}">
                <a16:creationId xmlns:a16="http://schemas.microsoft.com/office/drawing/2014/main" id="{A206370A-536C-A85E-48C4-F40C5F8857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4258" y="3050632"/>
            <a:ext cx="4531442" cy="218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41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4" name="Freeform: Shape 206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6" name="Freeform: Shape 206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27B38D-30D3-3E49-6295-90AB53929ED7}"/>
              </a:ext>
            </a:extLst>
          </p:cNvPr>
          <p:cNvSpPr>
            <a:spLocks noGrp="1"/>
          </p:cNvSpPr>
          <p:nvPr>
            <p:ph type="title"/>
          </p:nvPr>
        </p:nvSpPr>
        <p:spPr>
          <a:xfrm>
            <a:off x="438913" y="859536"/>
            <a:ext cx="4832802" cy="1243584"/>
          </a:xfrm>
        </p:spPr>
        <p:txBody>
          <a:bodyPr>
            <a:normAutofit/>
          </a:bodyPr>
          <a:lstStyle/>
          <a:p>
            <a:r>
              <a:rPr lang="en-CH" sz="3400"/>
              <a:t>Amazon EMR Overview</a:t>
            </a:r>
          </a:p>
        </p:txBody>
      </p:sp>
      <p:sp>
        <p:nvSpPr>
          <p:cNvPr id="2068" name="Rectangle 206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0" name="Rectangle 206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F8DB607-0061-22E5-A1E4-63C57BB75B28}"/>
              </a:ext>
            </a:extLst>
          </p:cNvPr>
          <p:cNvSpPr>
            <a:spLocks noGrp="1"/>
          </p:cNvSpPr>
          <p:nvPr>
            <p:ph idx="1"/>
          </p:nvPr>
        </p:nvSpPr>
        <p:spPr>
          <a:xfrm>
            <a:off x="241292" y="2512611"/>
            <a:ext cx="4899937" cy="3954801"/>
          </a:xfrm>
        </p:spPr>
        <p:txBody>
          <a:bodyPr>
            <a:normAutofit/>
          </a:bodyPr>
          <a:lstStyle/>
          <a:p>
            <a:r>
              <a:rPr lang="en-GB" sz="1500" b="1" i="0" dirty="0">
                <a:effectLst/>
                <a:highlight>
                  <a:srgbClr val="00FF00"/>
                </a:highlight>
                <a:latin typeface="Arial" panose="020B0604020202020204" pitchFamily="34" charset="0"/>
              </a:rPr>
              <a:t>Amazon EMR (previously known as Amazon Elastic MapReduce) is an Amazon Web Services (AWS) tool for big data processing and analysis</a:t>
            </a:r>
          </a:p>
          <a:p>
            <a:r>
              <a:rPr lang="en-GB" sz="1500" b="0" i="0" dirty="0">
                <a:effectLst/>
                <a:latin typeface="Arial" panose="020B0604020202020204" pitchFamily="34" charset="0"/>
              </a:rPr>
              <a:t>Amazon EMR is based on Apache Hadoop, a Java-based programming framework that supports the processing of large data sets in a distributed computing environment. </a:t>
            </a:r>
          </a:p>
          <a:p>
            <a:r>
              <a:rPr lang="en-GB" sz="1500" b="0" i="0" dirty="0">
                <a:effectLst/>
                <a:latin typeface="Arial" panose="020B0604020202020204" pitchFamily="34" charset="0"/>
              </a:rPr>
              <a:t>Using MapReduce, a core component of the Hadoop software framework, developers can write programs that process massive amounts of unstructured data across a distributed cluster of processors or standalone computers.</a:t>
            </a:r>
          </a:p>
          <a:p>
            <a:r>
              <a:rPr lang="en-GB" sz="1500" dirty="0">
                <a:latin typeface="Arial" panose="020B0604020202020204" pitchFamily="34" charset="0"/>
              </a:rPr>
              <a:t>EMR comes bundled with Apache Spark, HBase, Presto, </a:t>
            </a:r>
            <a:r>
              <a:rPr lang="en-GB" sz="1500" dirty="0" err="1">
                <a:latin typeface="Arial" panose="020B0604020202020204" pitchFamily="34" charset="0"/>
              </a:rPr>
              <a:t>Flink</a:t>
            </a:r>
            <a:endParaRPr lang="en-GB" sz="1500" b="0" i="0" dirty="0">
              <a:effectLst/>
              <a:latin typeface="Arial" panose="020B0604020202020204" pitchFamily="34" charset="0"/>
            </a:endParaRPr>
          </a:p>
          <a:p>
            <a:endParaRPr lang="en-CH" sz="1500" dirty="0"/>
          </a:p>
        </p:txBody>
      </p:sp>
      <p:pic>
        <p:nvPicPr>
          <p:cNvPr id="2050" name="Picture 2" descr="Installing an AWS EMR cluster tutorial | Big Data Demystified">
            <a:extLst>
              <a:ext uri="{FF2B5EF4-FFF2-40B4-BE49-F238E27FC236}">
                <a16:creationId xmlns:a16="http://schemas.microsoft.com/office/drawing/2014/main" id="{AB00F8B1-A688-FFA0-EC9B-28979BD6BB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17368" y="752922"/>
            <a:ext cx="5135719" cy="22725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WS Training Amazon EMR 2">
            <a:extLst>
              <a:ext uri="{FF2B5EF4-FFF2-40B4-BE49-F238E27FC236}">
                <a16:creationId xmlns:a16="http://schemas.microsoft.com/office/drawing/2014/main" id="{3AEC4D41-40D6-B2B4-04E0-6BEC2818B4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01105" y="3778399"/>
            <a:ext cx="5749604" cy="192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59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18F4DE-3EE5-C529-55A1-24281A45922F}"/>
              </a:ext>
            </a:extLst>
          </p:cNvPr>
          <p:cNvSpPr>
            <a:spLocks noGrp="1"/>
          </p:cNvSpPr>
          <p:nvPr>
            <p:ph type="title"/>
          </p:nvPr>
        </p:nvSpPr>
        <p:spPr>
          <a:xfrm>
            <a:off x="1137034" y="609597"/>
            <a:ext cx="9392421" cy="1330841"/>
          </a:xfrm>
        </p:spPr>
        <p:txBody>
          <a:bodyPr>
            <a:normAutofit/>
          </a:bodyPr>
          <a:lstStyle/>
          <a:p>
            <a:r>
              <a:rPr lang="en-CH" dirty="0"/>
              <a:t>Amazon EMR Cluster and Node</a:t>
            </a:r>
          </a:p>
        </p:txBody>
      </p:sp>
      <p:sp>
        <p:nvSpPr>
          <p:cNvPr id="3" name="Content Placeholder 2">
            <a:extLst>
              <a:ext uri="{FF2B5EF4-FFF2-40B4-BE49-F238E27FC236}">
                <a16:creationId xmlns:a16="http://schemas.microsoft.com/office/drawing/2014/main" id="{70C80C29-21D2-8C15-D594-9CA48E446E4C}"/>
              </a:ext>
            </a:extLst>
          </p:cNvPr>
          <p:cNvSpPr>
            <a:spLocks noGrp="1"/>
          </p:cNvSpPr>
          <p:nvPr>
            <p:ph idx="1"/>
          </p:nvPr>
        </p:nvSpPr>
        <p:spPr>
          <a:xfrm>
            <a:off x="624881" y="2066724"/>
            <a:ext cx="6010000" cy="4549279"/>
          </a:xfrm>
        </p:spPr>
        <p:txBody>
          <a:bodyPr>
            <a:noAutofit/>
          </a:bodyPr>
          <a:lstStyle/>
          <a:p>
            <a:r>
              <a:rPr lang="en-GB" sz="1400" b="0" i="0" dirty="0">
                <a:effectLst/>
                <a:latin typeface="Amazon Ember"/>
              </a:rPr>
              <a:t>The central component of Amazon EMR is the </a:t>
            </a:r>
            <a:r>
              <a:rPr lang="en-GB" sz="1400" b="0" i="1" dirty="0">
                <a:effectLst/>
                <a:latin typeface="Amazon Ember"/>
              </a:rPr>
              <a:t>cluster</a:t>
            </a:r>
            <a:r>
              <a:rPr lang="en-GB" sz="1400" b="0" i="0" dirty="0">
                <a:effectLst/>
                <a:latin typeface="Amazon Ember"/>
              </a:rPr>
              <a:t>. </a:t>
            </a:r>
          </a:p>
          <a:p>
            <a:r>
              <a:rPr lang="en-GB" sz="1400" b="0" i="0" dirty="0">
                <a:effectLst/>
                <a:latin typeface="Amazon Ember"/>
              </a:rPr>
              <a:t>A cluster is a collection of Amazon Elastic Compute Cloud (Amazon EC2) instances. </a:t>
            </a:r>
          </a:p>
          <a:p>
            <a:r>
              <a:rPr lang="en-GB" sz="1400" b="0" i="0" dirty="0">
                <a:effectLst/>
                <a:latin typeface="Amazon Ember"/>
              </a:rPr>
              <a:t>Each instance in the cluster is called a </a:t>
            </a:r>
            <a:r>
              <a:rPr lang="en-GB" sz="1400" b="0" i="1" dirty="0">
                <a:effectLst/>
                <a:latin typeface="Amazon Ember"/>
              </a:rPr>
              <a:t>node</a:t>
            </a:r>
            <a:r>
              <a:rPr lang="en-GB" sz="1400" b="0" i="0" dirty="0">
                <a:effectLst/>
                <a:latin typeface="Amazon Ember"/>
              </a:rPr>
              <a:t>. Each node has a role within the cluster, referred to as the </a:t>
            </a:r>
            <a:r>
              <a:rPr lang="en-GB" sz="1400" b="0" i="1" dirty="0">
                <a:effectLst/>
                <a:latin typeface="Amazon Ember"/>
              </a:rPr>
              <a:t>node type</a:t>
            </a:r>
            <a:r>
              <a:rPr lang="en-GB" sz="1400" b="0" i="0" dirty="0">
                <a:effectLst/>
                <a:latin typeface="Amazon Ember"/>
              </a:rPr>
              <a:t>. </a:t>
            </a:r>
          </a:p>
          <a:p>
            <a:r>
              <a:rPr lang="en-GB" sz="1400" b="0" i="0" dirty="0">
                <a:effectLst/>
                <a:latin typeface="Amazon Ember"/>
              </a:rPr>
              <a:t>Amazon EMR also installs different software components on each node type, giving each node a role in a distributed application like Apache Hadoop.</a:t>
            </a:r>
          </a:p>
          <a:p>
            <a:r>
              <a:rPr lang="en-GB" sz="1400" b="0" i="0" dirty="0">
                <a:effectLst/>
                <a:latin typeface="Amazon Ember"/>
              </a:rPr>
              <a:t>The node types in Amazon EMR are as follows:</a:t>
            </a:r>
          </a:p>
          <a:p>
            <a:pPr lvl="1"/>
            <a:r>
              <a:rPr lang="en-GB" sz="1400" b="1" i="0" dirty="0">
                <a:effectLst/>
                <a:latin typeface="Amazon Ember"/>
              </a:rPr>
              <a:t>Master/Primary node</a:t>
            </a:r>
            <a:r>
              <a:rPr lang="en-GB" sz="1400" b="0" i="0" dirty="0">
                <a:effectLst/>
                <a:latin typeface="Amazon Ember"/>
              </a:rPr>
              <a:t>: A node that manages the cluster by running software components to coordinate the distribution of data and tasks among other nodes for processing. The primary node tracks the status of tasks and monitors the health of the cluster. Every cluster has a primary node, and it's possible to create a single-node cluster with only the primary node.</a:t>
            </a:r>
          </a:p>
          <a:p>
            <a:pPr lvl="1"/>
            <a:r>
              <a:rPr lang="en-GB" sz="1400" b="1" i="0" dirty="0">
                <a:effectLst/>
                <a:latin typeface="Amazon Ember"/>
              </a:rPr>
              <a:t>Core node</a:t>
            </a:r>
            <a:r>
              <a:rPr lang="en-GB" sz="1400" b="0" i="0" dirty="0">
                <a:effectLst/>
                <a:latin typeface="Amazon Ember"/>
              </a:rPr>
              <a:t>: A node with software components that run tasks and store data in the Hadoop Distributed File System (HDFS) on your cluster. Multi-node clusters have at least one core node.</a:t>
            </a:r>
          </a:p>
          <a:p>
            <a:pPr lvl="1"/>
            <a:r>
              <a:rPr lang="en-GB" sz="1400" b="1" i="0" dirty="0">
                <a:effectLst/>
                <a:latin typeface="Amazon Ember"/>
              </a:rPr>
              <a:t>Task node</a:t>
            </a:r>
            <a:r>
              <a:rPr lang="en-GB" sz="1400" b="0" i="0" dirty="0">
                <a:effectLst/>
                <a:latin typeface="Amazon Ember"/>
              </a:rPr>
              <a:t>: A node with software components that only runs tasks and does not store data in HDFS. Task nodes are optional.</a:t>
            </a:r>
          </a:p>
        </p:txBody>
      </p:sp>
      <p:pic>
        <p:nvPicPr>
          <p:cNvPr id="1026" name="Picture 2" descr="&#10;     Cluster diagram for Amazon EMR showing the relationship between primary and&#10;      core nodes in an EMR cluster.&#10;    ">
            <a:extLst>
              <a:ext uri="{FF2B5EF4-FFF2-40B4-BE49-F238E27FC236}">
                <a16:creationId xmlns:a16="http://schemas.microsoft.com/office/drawing/2014/main" id="{68F31331-736F-E938-579A-281CF9C06C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54900" y="2184914"/>
            <a:ext cx="2917438" cy="3755915"/>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5750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114BA-0DD6-115F-0F46-BC43E4F3C089}"/>
              </a:ext>
            </a:extLst>
          </p:cNvPr>
          <p:cNvSpPr>
            <a:spLocks noGrp="1"/>
          </p:cNvSpPr>
          <p:nvPr>
            <p:ph type="title"/>
          </p:nvPr>
        </p:nvSpPr>
        <p:spPr>
          <a:xfrm>
            <a:off x="838200" y="365125"/>
            <a:ext cx="10515600" cy="1325563"/>
          </a:xfrm>
        </p:spPr>
        <p:txBody>
          <a:bodyPr>
            <a:normAutofit/>
          </a:bodyPr>
          <a:lstStyle/>
          <a:p>
            <a:r>
              <a:rPr lang="en-CH" sz="5400"/>
              <a:t>Amazon EMR Deployment Options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F89AD3-D380-5275-CBAF-AD82D8FA7676}"/>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1800" b="1" dirty="0">
                <a:effectLst/>
              </a:rPr>
              <a:t>Amazon EMR on Amazon EC2.</a:t>
            </a:r>
            <a:r>
              <a:rPr lang="en-GB" sz="1800" dirty="0">
                <a:effectLst/>
              </a:rPr>
              <a:t> </a:t>
            </a:r>
          </a:p>
          <a:p>
            <a:pPr lvl="1"/>
            <a:r>
              <a:rPr lang="en-GB" sz="1800" dirty="0">
                <a:effectLst/>
              </a:rPr>
              <a:t>Amazon EMR can quickly process large amounts of data using Amazon EC2. </a:t>
            </a:r>
          </a:p>
          <a:p>
            <a:pPr lvl="1"/>
            <a:r>
              <a:rPr lang="en-GB" sz="1800" dirty="0">
                <a:effectLst/>
              </a:rPr>
              <a:t>Users can configure Amazon EMR to take advantage of On-Demand, Reserved and Spot Instances.</a:t>
            </a:r>
          </a:p>
          <a:p>
            <a:pPr>
              <a:buFont typeface="Arial" panose="020B0604020202020204" pitchFamily="34" charset="0"/>
              <a:buChar char="•"/>
            </a:pPr>
            <a:r>
              <a:rPr lang="en-GB" sz="1800" b="1" dirty="0">
                <a:effectLst/>
              </a:rPr>
              <a:t>Amazon EMR on Amazon Elastic Kubernetes Service (EKS).</a:t>
            </a:r>
            <a:r>
              <a:rPr lang="en-GB" sz="1800" dirty="0">
                <a:effectLst/>
              </a:rPr>
              <a:t> </a:t>
            </a:r>
          </a:p>
          <a:p>
            <a:pPr lvl="1"/>
            <a:r>
              <a:rPr lang="en-GB" sz="1800" dirty="0">
                <a:effectLst/>
              </a:rPr>
              <a:t>The Amazon EMR console enables users to run Apache Spark applications with other applications on the same EKS cluster. </a:t>
            </a:r>
          </a:p>
          <a:p>
            <a:pPr lvl="1"/>
            <a:r>
              <a:rPr lang="en-GB" sz="1800" dirty="0">
                <a:effectLst/>
              </a:rPr>
              <a:t>Organizations can share compute and memory resources across all applications and use a </a:t>
            </a:r>
            <a:r>
              <a:rPr lang="en-GB" sz="1800" u="sng" dirty="0">
                <a:effectLst/>
                <a:hlinkClick r:id="rId2">
                  <a:extLst>
                    <a:ext uri="{A12FA001-AC4F-418D-AE19-62706E023703}">
                      <ahyp:hlinkClr xmlns:ahyp="http://schemas.microsoft.com/office/drawing/2018/hyperlinkcolor" val="tx"/>
                    </a:ext>
                  </a:extLst>
                </a:hlinkClick>
              </a:rPr>
              <a:t>Kubernetes</a:t>
            </a:r>
            <a:r>
              <a:rPr lang="en-GB" sz="1800" dirty="0">
                <a:effectLst/>
              </a:rPr>
              <a:t> tool to monitor and manage the infrastructure.</a:t>
            </a:r>
          </a:p>
          <a:p>
            <a:pPr>
              <a:buFont typeface="Arial" panose="020B0604020202020204" pitchFamily="34" charset="0"/>
              <a:buChar char="•"/>
            </a:pPr>
            <a:r>
              <a:rPr lang="en-GB" sz="1800" b="1" dirty="0">
                <a:effectLst/>
              </a:rPr>
              <a:t>Amazon EMR on AWS Outposts.</a:t>
            </a:r>
          </a:p>
          <a:p>
            <a:pPr lvl="1"/>
            <a:r>
              <a:rPr lang="en-GB" sz="1800" dirty="0">
                <a:effectLst/>
              </a:rPr>
              <a:t>AWS Outposts enables organizations to run EMR in their own data </a:t>
            </a:r>
            <a:r>
              <a:rPr lang="en-GB" sz="1800" dirty="0" err="1">
                <a:effectLst/>
              </a:rPr>
              <a:t>centers</a:t>
            </a:r>
            <a:r>
              <a:rPr lang="en-GB" sz="1800" dirty="0">
                <a:effectLst/>
              </a:rPr>
              <a:t>. </a:t>
            </a:r>
          </a:p>
          <a:p>
            <a:pPr lvl="1"/>
            <a:r>
              <a:rPr lang="en-GB" sz="1800" dirty="0">
                <a:effectLst/>
              </a:rPr>
              <a:t>This makes it easier to set up, deploy, manage and scale EMR in on-premises environments.</a:t>
            </a:r>
          </a:p>
        </p:txBody>
      </p:sp>
    </p:spTree>
    <p:extLst>
      <p:ext uri="{BB962C8B-B14F-4D97-AF65-F5344CB8AC3E}">
        <p14:creationId xmlns:p14="http://schemas.microsoft.com/office/powerpoint/2010/main" val="23492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7" name="Rectangle 308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DB49D-606B-066B-68F2-646AD45881F2}"/>
              </a:ext>
            </a:extLst>
          </p:cNvPr>
          <p:cNvSpPr>
            <a:spLocks noGrp="1"/>
          </p:cNvSpPr>
          <p:nvPr>
            <p:ph type="title"/>
          </p:nvPr>
        </p:nvSpPr>
        <p:spPr>
          <a:xfrm>
            <a:off x="429768" y="411480"/>
            <a:ext cx="11201400" cy="1106424"/>
          </a:xfrm>
        </p:spPr>
        <p:txBody>
          <a:bodyPr>
            <a:normAutofit/>
          </a:bodyPr>
          <a:lstStyle/>
          <a:p>
            <a:r>
              <a:rPr lang="en-GB" sz="3600" b="0" i="0">
                <a:effectLst/>
                <a:latin typeface="Amazon Ember"/>
              </a:rPr>
              <a:t>Amazon EMR Studio</a:t>
            </a:r>
            <a:endParaRPr lang="en-CH" sz="3600"/>
          </a:p>
        </p:txBody>
      </p:sp>
      <p:sp>
        <p:nvSpPr>
          <p:cNvPr id="3088" name="Rectangle 308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6" name="Picture 4" descr="Amazon EMR Studio | Managed IDE Environment | Amazon Web Services">
            <a:extLst>
              <a:ext uri="{FF2B5EF4-FFF2-40B4-BE49-F238E27FC236}">
                <a16:creationId xmlns:a16="http://schemas.microsoft.com/office/drawing/2014/main" id="{6D1D4D67-A008-DC1B-C56D-534987DC90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72" y="2086009"/>
            <a:ext cx="7025657" cy="3828981"/>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89" name="Rectangle 308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76E7115-3520-6DB4-766C-F81029D90E07}"/>
              </a:ext>
            </a:extLst>
          </p:cNvPr>
          <p:cNvSpPr>
            <a:spLocks noGrp="1"/>
          </p:cNvSpPr>
          <p:nvPr>
            <p:ph idx="1"/>
          </p:nvPr>
        </p:nvSpPr>
        <p:spPr>
          <a:xfrm>
            <a:off x="7708816" y="2020824"/>
            <a:ext cx="3984604" cy="3959352"/>
          </a:xfrm>
        </p:spPr>
        <p:txBody>
          <a:bodyPr anchor="ctr">
            <a:normAutofit/>
          </a:bodyPr>
          <a:lstStyle/>
          <a:p>
            <a:r>
              <a:rPr lang="en-GB" sz="1700" b="0" i="0" dirty="0">
                <a:effectLst/>
                <a:latin typeface="Amazon Ember"/>
              </a:rPr>
              <a:t>Amazon EMR Studio is a web-based integrated development environment (IDE) for fully managed </a:t>
            </a:r>
            <a:r>
              <a:rPr lang="en-GB" sz="1700" b="0" i="0" dirty="0" err="1">
                <a:effectLst/>
                <a:latin typeface="Amazon Ember"/>
              </a:rPr>
              <a:t>Jupyter</a:t>
            </a:r>
            <a:r>
              <a:rPr lang="en-GB" sz="1700" b="0" i="0" dirty="0">
                <a:effectLst/>
                <a:latin typeface="Amazon Ember"/>
              </a:rPr>
              <a:t> notebooks that run on Amazon EMR clusters. </a:t>
            </a:r>
          </a:p>
          <a:p>
            <a:r>
              <a:rPr lang="en-GB" sz="1700" b="0" i="0" dirty="0">
                <a:effectLst/>
                <a:latin typeface="Amazon Ember"/>
              </a:rPr>
              <a:t>You can set up an EMR Studio for your team to develop, visualize, and debug applications written in R, Python, Scala, and </a:t>
            </a:r>
            <a:r>
              <a:rPr lang="en-GB" sz="1700" b="0" i="0" dirty="0" err="1">
                <a:effectLst/>
                <a:latin typeface="Amazon Ember"/>
              </a:rPr>
              <a:t>PySpark</a:t>
            </a:r>
            <a:r>
              <a:rPr lang="en-GB" sz="1700" b="0" i="0" dirty="0">
                <a:effectLst/>
                <a:latin typeface="Amazon Ember"/>
              </a:rPr>
              <a:t>. </a:t>
            </a:r>
          </a:p>
          <a:p>
            <a:r>
              <a:rPr lang="en-GB" sz="1700" b="0" i="0" dirty="0">
                <a:effectLst/>
                <a:latin typeface="Amazon Ember"/>
              </a:rPr>
              <a:t>EMR Studio is integrated with AWS Identity and Access Management (IAM) and IAM Identity </a:t>
            </a:r>
            <a:r>
              <a:rPr lang="en-GB" sz="1700" b="0" i="0" dirty="0" err="1">
                <a:effectLst/>
                <a:latin typeface="Amazon Ember"/>
              </a:rPr>
              <a:t>Center</a:t>
            </a:r>
            <a:r>
              <a:rPr lang="en-GB" sz="1700" b="0" i="0" dirty="0">
                <a:effectLst/>
                <a:latin typeface="Amazon Ember"/>
              </a:rPr>
              <a:t> so users can log in using their corporate credentials.</a:t>
            </a:r>
            <a:br>
              <a:rPr lang="en-GB" sz="1700" dirty="0"/>
            </a:br>
            <a:endParaRPr lang="en-CH" sz="1700" dirty="0"/>
          </a:p>
        </p:txBody>
      </p:sp>
    </p:spTree>
    <p:extLst>
      <p:ext uri="{BB962C8B-B14F-4D97-AF65-F5344CB8AC3E}">
        <p14:creationId xmlns:p14="http://schemas.microsoft.com/office/powerpoint/2010/main" val="413668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D3BFAE0-586F-F0F5-D011-FD05DFC57965}"/>
              </a:ext>
            </a:extLst>
          </p:cNvPr>
          <p:cNvSpPr>
            <a:spLocks noGrp="1"/>
          </p:cNvSpPr>
          <p:nvPr>
            <p:ph type="title"/>
          </p:nvPr>
        </p:nvSpPr>
        <p:spPr>
          <a:xfrm>
            <a:off x="838200" y="401221"/>
            <a:ext cx="10515600" cy="1348065"/>
          </a:xfrm>
        </p:spPr>
        <p:txBody>
          <a:bodyPr>
            <a:normAutofit/>
          </a:bodyPr>
          <a:lstStyle/>
          <a:p>
            <a:r>
              <a:rPr lang="en-CH" sz="5400">
                <a:solidFill>
                  <a:srgbClr val="FFFFFF"/>
                </a:solidFill>
              </a:rPr>
              <a:t>Amazon EMR Use Cases</a:t>
            </a:r>
          </a:p>
        </p:txBody>
      </p:sp>
      <p:sp>
        <p:nvSpPr>
          <p:cNvPr id="3" name="Content Placeholder 2">
            <a:extLst>
              <a:ext uri="{FF2B5EF4-FFF2-40B4-BE49-F238E27FC236}">
                <a16:creationId xmlns:a16="http://schemas.microsoft.com/office/drawing/2014/main" id="{C00EDEC7-3F0B-B52C-F7D9-A34C43053DD3}"/>
              </a:ext>
            </a:extLst>
          </p:cNvPr>
          <p:cNvSpPr>
            <a:spLocks noGrp="1"/>
          </p:cNvSpPr>
          <p:nvPr>
            <p:ph idx="1"/>
          </p:nvPr>
        </p:nvSpPr>
        <p:spPr>
          <a:xfrm>
            <a:off x="838200" y="2586788"/>
            <a:ext cx="10515600" cy="3761459"/>
          </a:xfrm>
        </p:spPr>
        <p:txBody>
          <a:bodyPr>
            <a:normAutofit/>
          </a:bodyPr>
          <a:lstStyle/>
          <a:p>
            <a:pPr>
              <a:buFont typeface="+mj-lt"/>
              <a:buAutoNum type="arabicPeriod"/>
            </a:pPr>
            <a:r>
              <a:rPr lang="en-GB" sz="1500" b="1" i="0" dirty="0">
                <a:effectLst/>
                <a:latin typeface="Söhne"/>
              </a:rPr>
              <a:t>Real-time Fraud Detection</a:t>
            </a:r>
            <a:r>
              <a:rPr lang="en-GB" sz="1500" b="0" i="0" dirty="0">
                <a:effectLst/>
                <a:latin typeface="Söhne"/>
              </a:rPr>
              <a:t>: Financial institutions can use AWS EMR to </a:t>
            </a:r>
            <a:r>
              <a:rPr lang="en-GB" sz="1500" b="0" i="0" dirty="0" err="1">
                <a:effectLst/>
                <a:latin typeface="Söhne"/>
              </a:rPr>
              <a:t>analyze</a:t>
            </a:r>
            <a:r>
              <a:rPr lang="en-GB" sz="1500" b="0" i="0" dirty="0">
                <a:effectLst/>
                <a:latin typeface="Söhne"/>
              </a:rPr>
              <a:t> large datasets in real time, identifying potential fraudulent transactions swiftly to enhance security measures and protect customer assets.</a:t>
            </a:r>
          </a:p>
          <a:p>
            <a:pPr>
              <a:buFont typeface="+mj-lt"/>
              <a:buAutoNum type="arabicPeriod"/>
            </a:pPr>
            <a:r>
              <a:rPr lang="en-GB" sz="1500" b="1" i="0" dirty="0">
                <a:effectLst/>
                <a:latin typeface="Söhne"/>
              </a:rPr>
              <a:t>Genomic Data Analysis</a:t>
            </a:r>
            <a:r>
              <a:rPr lang="en-GB" sz="1500" b="0" i="0" dirty="0">
                <a:effectLst/>
                <a:latin typeface="Söhne"/>
              </a:rPr>
              <a:t>: Research institutions in the field of genomics can leverage AWS EMR to process and </a:t>
            </a:r>
            <a:r>
              <a:rPr lang="en-GB" sz="1500" b="0" i="0" dirty="0" err="1">
                <a:effectLst/>
                <a:latin typeface="Söhne"/>
              </a:rPr>
              <a:t>analyze</a:t>
            </a:r>
            <a:r>
              <a:rPr lang="en-GB" sz="1500" b="0" i="0" dirty="0">
                <a:effectLst/>
                <a:latin typeface="Söhne"/>
              </a:rPr>
              <a:t> massive genomic datasets, speeding up the research process and aiding in the development of personalized medicine approaches.</a:t>
            </a:r>
          </a:p>
          <a:p>
            <a:pPr>
              <a:buFont typeface="+mj-lt"/>
              <a:buAutoNum type="arabicPeriod"/>
            </a:pPr>
            <a:r>
              <a:rPr lang="en-GB" sz="1500" b="1" i="0" dirty="0">
                <a:effectLst/>
                <a:latin typeface="Söhne"/>
              </a:rPr>
              <a:t>Predictive Maintenance</a:t>
            </a:r>
            <a:r>
              <a:rPr lang="en-GB" sz="1500" b="0" i="0" dirty="0">
                <a:effectLst/>
                <a:latin typeface="Söhne"/>
              </a:rPr>
              <a:t>: Manufacturing companies can utilize AWS EMR to perform predictive maintenance analytics by processing and </a:t>
            </a:r>
            <a:r>
              <a:rPr lang="en-GB" sz="1500" b="0" i="0" dirty="0" err="1">
                <a:effectLst/>
                <a:latin typeface="Söhne"/>
              </a:rPr>
              <a:t>analyzing</a:t>
            </a:r>
            <a:r>
              <a:rPr lang="en-GB" sz="1500" b="0" i="0" dirty="0">
                <a:effectLst/>
                <a:latin typeface="Söhne"/>
              </a:rPr>
              <a:t> sensor data from machinery, helping to foresee potential issues and reduce downtime through timely maintenance.</a:t>
            </a:r>
          </a:p>
          <a:p>
            <a:pPr>
              <a:buFont typeface="+mj-lt"/>
              <a:buAutoNum type="arabicPeriod"/>
            </a:pPr>
            <a:r>
              <a:rPr lang="en-GB" sz="1500" b="1" i="0" dirty="0">
                <a:effectLst/>
                <a:latin typeface="Söhne"/>
              </a:rPr>
              <a:t>Consumer </a:t>
            </a:r>
            <a:r>
              <a:rPr lang="en-GB" sz="1500" b="1" i="0" dirty="0" err="1">
                <a:effectLst/>
                <a:latin typeface="Söhne"/>
              </a:rPr>
              <a:t>Behavior</a:t>
            </a:r>
            <a:r>
              <a:rPr lang="en-GB" sz="1500" b="1" i="0" dirty="0">
                <a:effectLst/>
                <a:latin typeface="Söhne"/>
              </a:rPr>
              <a:t> Analysis for Retail</a:t>
            </a:r>
            <a:r>
              <a:rPr lang="en-GB" sz="1500" b="0" i="0" dirty="0">
                <a:effectLst/>
                <a:latin typeface="Söhne"/>
              </a:rPr>
              <a:t>: Retail businesses can employ AWS EMR to </a:t>
            </a:r>
            <a:r>
              <a:rPr lang="en-GB" sz="1500" b="0" i="0" dirty="0" err="1">
                <a:effectLst/>
                <a:latin typeface="Söhne"/>
              </a:rPr>
              <a:t>analyze</a:t>
            </a:r>
            <a:r>
              <a:rPr lang="en-GB" sz="1500" b="0" i="0" dirty="0">
                <a:effectLst/>
                <a:latin typeface="Söhne"/>
              </a:rPr>
              <a:t> consumer buying patterns and preferences from large datasets, facilitating personalized marketing strategies and improving customer service through targeted offerings.</a:t>
            </a:r>
          </a:p>
          <a:p>
            <a:pPr>
              <a:buFont typeface="+mj-lt"/>
              <a:buAutoNum type="arabicPeriod"/>
            </a:pPr>
            <a:r>
              <a:rPr lang="en-GB" sz="1500" b="1" i="0" dirty="0">
                <a:effectLst/>
                <a:latin typeface="Söhne"/>
              </a:rPr>
              <a:t>Energy Grid Optimization</a:t>
            </a:r>
            <a:r>
              <a:rPr lang="en-GB" sz="1500" b="0" i="0" dirty="0">
                <a:effectLst/>
                <a:latin typeface="Söhne"/>
              </a:rPr>
              <a:t>: Utility companies can leverage AWS EMR to </a:t>
            </a:r>
            <a:r>
              <a:rPr lang="en-GB" sz="1500" b="0" i="0" dirty="0" err="1">
                <a:effectLst/>
                <a:latin typeface="Söhne"/>
              </a:rPr>
              <a:t>analyze</a:t>
            </a:r>
            <a:r>
              <a:rPr lang="en-GB" sz="1500" b="0" i="0" dirty="0">
                <a:effectLst/>
                <a:latin typeface="Söhne"/>
              </a:rPr>
              <a:t> data from smart grids, optimizing energy distribution through real-time analysis of demand and supply patterns, fostering more efficient and sustainable energy systems.</a:t>
            </a:r>
          </a:p>
        </p:txBody>
      </p:sp>
    </p:spTree>
    <p:extLst>
      <p:ext uri="{BB962C8B-B14F-4D97-AF65-F5344CB8AC3E}">
        <p14:creationId xmlns:p14="http://schemas.microsoft.com/office/powerpoint/2010/main" val="144097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B9278AF-3BB5-3EC4-493E-AD2AD140783D}"/>
              </a:ext>
            </a:extLst>
          </p:cNvPr>
          <p:cNvSpPr>
            <a:spLocks noGrp="1"/>
          </p:cNvSpPr>
          <p:nvPr>
            <p:ph type="title"/>
          </p:nvPr>
        </p:nvSpPr>
        <p:spPr>
          <a:xfrm>
            <a:off x="841246" y="673770"/>
            <a:ext cx="3644489" cy="2414488"/>
          </a:xfrm>
        </p:spPr>
        <p:txBody>
          <a:bodyPr anchor="t">
            <a:normAutofit/>
          </a:bodyPr>
          <a:lstStyle/>
          <a:p>
            <a:r>
              <a:rPr lang="en-CH" sz="5400">
                <a:solidFill>
                  <a:srgbClr val="FFFFFF"/>
                </a:solidFill>
              </a:rPr>
              <a:t>EMR Exam Take Away</a:t>
            </a:r>
          </a:p>
        </p:txBody>
      </p:sp>
      <p:sp>
        <p:nvSpPr>
          <p:cNvPr id="3" name="Content Placeholder 2">
            <a:extLst>
              <a:ext uri="{FF2B5EF4-FFF2-40B4-BE49-F238E27FC236}">
                <a16:creationId xmlns:a16="http://schemas.microsoft.com/office/drawing/2014/main" id="{8989F524-F5B6-3773-2943-0522C1AD0407}"/>
              </a:ext>
            </a:extLst>
          </p:cNvPr>
          <p:cNvSpPr>
            <a:spLocks noGrp="1"/>
          </p:cNvSpPr>
          <p:nvPr>
            <p:ph idx="1"/>
          </p:nvPr>
        </p:nvSpPr>
        <p:spPr>
          <a:xfrm>
            <a:off x="5974887" y="943708"/>
            <a:ext cx="5960758" cy="5294647"/>
          </a:xfrm>
        </p:spPr>
        <p:txBody>
          <a:bodyPr>
            <a:normAutofit/>
          </a:bodyPr>
          <a:lstStyle/>
          <a:p>
            <a:r>
              <a:rPr lang="en-GB" sz="1800" b="0" i="0" dirty="0">
                <a:effectLst/>
              </a:rPr>
              <a:t>EMR Notebooks provide a managed environment, based on </a:t>
            </a:r>
            <a:r>
              <a:rPr lang="en-GB" sz="1800" b="0" i="0" dirty="0" err="1">
                <a:effectLst/>
              </a:rPr>
              <a:t>Jupyter</a:t>
            </a:r>
            <a:r>
              <a:rPr lang="en-GB" sz="1800" b="0" i="0" dirty="0">
                <a:effectLst/>
              </a:rPr>
              <a:t> Notebooks, to help users prepare and visualize data, collaborate with peers, build applications, and perform interactive analysis using EMR clusters.</a:t>
            </a:r>
          </a:p>
          <a:p>
            <a:r>
              <a:rPr lang="en-GB" sz="1800" b="0" i="0" dirty="0">
                <a:effectLst/>
              </a:rPr>
              <a:t>EMR enables you to quickly and easily provision as much capacity as you need, and automatically or manually add and remove capacity.</a:t>
            </a:r>
          </a:p>
          <a:p>
            <a:r>
              <a:rPr lang="en-GB" sz="1800" b="0" i="0" dirty="0">
                <a:effectLst/>
              </a:rPr>
              <a:t>You can leverage multiple data stores, including </a:t>
            </a:r>
            <a:r>
              <a:rPr lang="en-GB" sz="1800" dirty="0"/>
              <a:t>S3</a:t>
            </a:r>
            <a:r>
              <a:rPr lang="en-GB" sz="1800" b="0" i="0" dirty="0">
                <a:effectLst/>
              </a:rPr>
              <a:t>, the Hadoop Distributed File System (HDFS), and DynamoDB.</a:t>
            </a:r>
          </a:p>
          <a:p>
            <a:r>
              <a:rPr lang="en-GB" sz="1800" b="0" i="0" dirty="0">
                <a:effectLst/>
              </a:rPr>
              <a:t>Components: Cluster Nodes, Node Type</a:t>
            </a:r>
          </a:p>
          <a:p>
            <a:r>
              <a:rPr lang="en-GB" sz="1800" b="0" i="0" dirty="0">
                <a:effectLst/>
              </a:rPr>
              <a:t>Paying a per-second rate for every second for each node you use, with a one-minute minimum.</a:t>
            </a:r>
          </a:p>
          <a:p>
            <a:endParaRPr lang="en-GB" sz="1800" b="0" i="0" dirty="0">
              <a:effectLst/>
            </a:endParaRPr>
          </a:p>
          <a:p>
            <a:endParaRPr lang="en-CH" sz="1800" dirty="0"/>
          </a:p>
        </p:txBody>
      </p:sp>
    </p:spTree>
    <p:extLst>
      <p:ext uri="{BB962C8B-B14F-4D97-AF65-F5344CB8AC3E}">
        <p14:creationId xmlns:p14="http://schemas.microsoft.com/office/powerpoint/2010/main" val="1992998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955</Words>
  <Application>Microsoft Macintosh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Amazon Ember</vt:lpstr>
      <vt:lpstr>AmazonEmber</vt:lpstr>
      <vt:lpstr>AmazonEmberBold</vt:lpstr>
      <vt:lpstr>Arial</vt:lpstr>
      <vt:lpstr>Calibri</vt:lpstr>
      <vt:lpstr>Calibri Light</vt:lpstr>
      <vt:lpstr>Söhne</vt:lpstr>
      <vt:lpstr>Office Theme</vt:lpstr>
      <vt:lpstr>Amazon EMR </vt:lpstr>
      <vt:lpstr>Apache Hadoop</vt:lpstr>
      <vt:lpstr>Amazon EMR Overview</vt:lpstr>
      <vt:lpstr>Amazon EMR Cluster and Node</vt:lpstr>
      <vt:lpstr>Amazon EMR Deployment Options</vt:lpstr>
      <vt:lpstr>Amazon EMR Studio</vt:lpstr>
      <vt:lpstr>Amazon EMR Use Cases</vt:lpstr>
      <vt:lpstr>EMR Exam 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9</cp:revision>
  <dcterms:created xsi:type="dcterms:W3CDTF">2023-08-06T12:53:09Z</dcterms:created>
  <dcterms:modified xsi:type="dcterms:W3CDTF">2024-02-21T10:09:09Z</dcterms:modified>
</cp:coreProperties>
</file>