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70" r:id="rId4"/>
    <p:sldId id="258" r:id="rId5"/>
    <p:sldId id="269" r:id="rId6"/>
    <p:sldId id="262" r:id="rId7"/>
    <p:sldId id="272" r:id="rId8"/>
    <p:sldId id="263" r:id="rId9"/>
    <p:sldId id="264" r:id="rId10"/>
    <p:sldId id="265" r:id="rId11"/>
    <p:sldId id="259" r:id="rId12"/>
    <p:sldId id="260" r:id="rId1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82"/>
    <p:restoredTop sz="94720"/>
  </p:normalViewPr>
  <p:slideViewPr>
    <p:cSldViewPr snapToGrid="0">
      <p:cViewPr varScale="1">
        <p:scale>
          <a:sx n="211" d="100"/>
          <a:sy n="211" d="100"/>
        </p:scale>
        <p:origin x="17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143BE-8EDD-9C45-B9BF-61AE5DD6F140}" type="datetimeFigureOut">
              <a:rPr lang="en-CH" smtClean="0"/>
              <a:t>21.02.2024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D610C-C505-7D4C-8B95-3A7EE981D7E5}" type="slidenum">
              <a:rPr lang="en-CH" smtClean="0"/>
              <a:t>‹#›</a:t>
            </a:fld>
            <a:endParaRPr lang="en-CH"/>
          </a:p>
        </p:txBody>
      </p:sp>
    </p:spTree>
    <p:extLst>
      <p:ext uri="{BB962C8B-B14F-4D97-AF65-F5344CB8AC3E}">
        <p14:creationId xmlns:p14="http://schemas.microsoft.com/office/powerpoint/2010/main" val="234786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021D610C-C505-7D4C-8B95-3A7EE981D7E5}" type="slidenum">
              <a:rPr lang="en-CH" smtClean="0"/>
              <a:t>3</a:t>
            </a:fld>
            <a:endParaRPr lang="en-CH"/>
          </a:p>
        </p:txBody>
      </p:sp>
    </p:spTree>
    <p:extLst>
      <p:ext uri="{BB962C8B-B14F-4D97-AF65-F5344CB8AC3E}">
        <p14:creationId xmlns:p14="http://schemas.microsoft.com/office/powerpoint/2010/main" val="4000354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21.02.2024</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21.02.2024</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B1EE3B-BB6C-7489-AC6D-B5EA296AC180}"/>
              </a:ext>
            </a:extLst>
          </p:cNvPr>
          <p:cNvSpPr>
            <a:spLocks noGrp="1"/>
          </p:cNvSpPr>
          <p:nvPr>
            <p:ph type="ctrTitle"/>
          </p:nvPr>
        </p:nvSpPr>
        <p:spPr>
          <a:xfrm>
            <a:off x="638881" y="417576"/>
            <a:ext cx="10909640" cy="1249394"/>
          </a:xfrm>
        </p:spPr>
        <p:txBody>
          <a:bodyPr anchor="ctr">
            <a:normAutofit/>
          </a:bodyPr>
          <a:lstStyle/>
          <a:p>
            <a:r>
              <a:rPr lang="en-GB" sz="4100" b="0" i="0">
                <a:effectLst/>
                <a:latin typeface="AmazonEmberBold"/>
              </a:rPr>
              <a:t>AWS Glue</a:t>
            </a:r>
            <a:br>
              <a:rPr lang="en-GB" sz="4100" b="0" i="0">
                <a:effectLst/>
                <a:latin typeface="AmazonEmberBold"/>
              </a:rPr>
            </a:br>
            <a:endParaRPr lang="en-CH" sz="4100"/>
          </a:p>
        </p:txBody>
      </p:sp>
      <p:sp>
        <p:nvSpPr>
          <p:cNvPr id="3" name="Subtitle 2">
            <a:extLst>
              <a:ext uri="{FF2B5EF4-FFF2-40B4-BE49-F238E27FC236}">
                <a16:creationId xmlns:a16="http://schemas.microsoft.com/office/drawing/2014/main" id="{7CA80E28-39CA-6BDC-E65E-112F9C4909F0}"/>
              </a:ext>
            </a:extLst>
          </p:cNvPr>
          <p:cNvSpPr>
            <a:spLocks noGrp="1"/>
          </p:cNvSpPr>
          <p:nvPr>
            <p:ph type="subTitle" idx="1"/>
          </p:nvPr>
        </p:nvSpPr>
        <p:spPr>
          <a:xfrm>
            <a:off x="638881" y="1809541"/>
            <a:ext cx="10909643" cy="687406"/>
          </a:xfrm>
        </p:spPr>
        <p:txBody>
          <a:bodyPr anchor="ctr">
            <a:normAutofit/>
          </a:bodyPr>
          <a:lstStyle/>
          <a:p>
            <a:r>
              <a:rPr lang="en-GB" b="0" i="0" dirty="0">
                <a:effectLst/>
                <a:latin typeface="AmazonEmber"/>
              </a:rPr>
              <a:t>Discover, prepare, and integrate all your data at any scale</a:t>
            </a:r>
            <a:endParaRPr lang="en-CH" dirty="0"/>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WS Glue | Simplify ETL Data Processing with AWS Glue">
            <a:extLst>
              <a:ext uri="{FF2B5EF4-FFF2-40B4-BE49-F238E27FC236}">
                <a16:creationId xmlns:a16="http://schemas.microsoft.com/office/drawing/2014/main" id="{FDCB1C58-4D82-BD15-45CC-B3BBEC30D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201" y="2972988"/>
            <a:ext cx="1905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180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94240-34B8-F49F-5658-42E331AD25E3}"/>
              </a:ext>
            </a:extLst>
          </p:cNvPr>
          <p:cNvSpPr>
            <a:spLocks noGrp="1"/>
          </p:cNvSpPr>
          <p:nvPr>
            <p:ph type="title"/>
          </p:nvPr>
        </p:nvSpPr>
        <p:spPr>
          <a:xfrm>
            <a:off x="630936" y="639520"/>
            <a:ext cx="3429000" cy="1719072"/>
          </a:xfrm>
        </p:spPr>
        <p:txBody>
          <a:bodyPr anchor="b">
            <a:normAutofit/>
          </a:bodyPr>
          <a:lstStyle/>
          <a:p>
            <a:r>
              <a:rPr lang="en-CH" sz="4200"/>
              <a:t>AWS Glue Streaming ETL</a:t>
            </a:r>
          </a:p>
        </p:txBody>
      </p:sp>
      <p:sp>
        <p:nvSpPr>
          <p:cNvPr id="717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0AA708-C503-0082-6747-B3D74B0778F3}"/>
              </a:ext>
            </a:extLst>
          </p:cNvPr>
          <p:cNvSpPr>
            <a:spLocks noGrp="1"/>
          </p:cNvSpPr>
          <p:nvPr>
            <p:ph idx="1"/>
          </p:nvPr>
        </p:nvSpPr>
        <p:spPr>
          <a:xfrm>
            <a:off x="630936" y="2807208"/>
            <a:ext cx="3429000" cy="3410712"/>
          </a:xfrm>
        </p:spPr>
        <p:txBody>
          <a:bodyPr anchor="t">
            <a:normAutofit/>
          </a:bodyPr>
          <a:lstStyle/>
          <a:p>
            <a:r>
              <a:rPr lang="en-GB" sz="1700" b="1" i="0" dirty="0">
                <a:effectLst/>
                <a:highlight>
                  <a:srgbClr val="00FF00"/>
                </a:highlight>
                <a:latin typeface="Amazon Ember"/>
              </a:rPr>
              <a:t>You can create streaming extract, transform, and load (ETL) jobs that run continuously, consume data from streaming sources </a:t>
            </a:r>
            <a:r>
              <a:rPr lang="en-GB" sz="1700" b="0" i="0" dirty="0">
                <a:effectLst/>
                <a:latin typeface="Amazon Ember"/>
              </a:rPr>
              <a:t>like Amazon Kinesis Data Streams, Apache Kafka, and Amazon Managed Streaming for Apache Kafka (Amazon MSK). </a:t>
            </a:r>
          </a:p>
          <a:p>
            <a:r>
              <a:rPr lang="en-GB" sz="1700" b="0" i="0" dirty="0">
                <a:effectLst/>
                <a:latin typeface="Amazon Ember"/>
              </a:rPr>
              <a:t>The jobs cleanse and transform the data, and then load the results into Amazon S3 data lakes or JDBC data stores.</a:t>
            </a:r>
            <a:endParaRPr lang="en-CH" sz="1700" dirty="0"/>
          </a:p>
        </p:txBody>
      </p:sp>
      <p:pic>
        <p:nvPicPr>
          <p:cNvPr id="7170" name="Picture 2" descr="New – Serverless Streaming ETL with AWS Glue | AWS News Blog">
            <a:extLst>
              <a:ext uri="{FF2B5EF4-FFF2-40B4-BE49-F238E27FC236}">
                <a16:creationId xmlns:a16="http://schemas.microsoft.com/office/drawing/2014/main" id="{35E1D2E2-ECD6-AC80-7DF2-1236E7F8CD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2065515"/>
            <a:ext cx="6903720" cy="272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86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3FD53E-4AFA-43CB-A201-4BC4D496752B}"/>
              </a:ext>
            </a:extLst>
          </p:cNvPr>
          <p:cNvSpPr>
            <a:spLocks noGrp="1"/>
          </p:cNvSpPr>
          <p:nvPr>
            <p:ph type="title"/>
          </p:nvPr>
        </p:nvSpPr>
        <p:spPr>
          <a:xfrm>
            <a:off x="630936" y="639520"/>
            <a:ext cx="3429000" cy="1719072"/>
          </a:xfrm>
        </p:spPr>
        <p:txBody>
          <a:bodyPr anchor="b">
            <a:normAutofit/>
          </a:bodyPr>
          <a:lstStyle/>
          <a:p>
            <a:r>
              <a:rPr lang="en-CH" sz="5400"/>
              <a:t>AWS Glue Studio</a:t>
            </a:r>
          </a:p>
        </p:txBody>
      </p:sp>
      <p:sp>
        <p:nvSpPr>
          <p:cNvPr id="820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CB18C0-4FC3-5D14-8C81-82EE1084DCC5}"/>
              </a:ext>
            </a:extLst>
          </p:cNvPr>
          <p:cNvSpPr>
            <a:spLocks noGrp="1"/>
          </p:cNvSpPr>
          <p:nvPr>
            <p:ph idx="1"/>
          </p:nvPr>
        </p:nvSpPr>
        <p:spPr>
          <a:xfrm>
            <a:off x="133224" y="2598101"/>
            <a:ext cx="4723391" cy="4063326"/>
          </a:xfrm>
        </p:spPr>
        <p:txBody>
          <a:bodyPr anchor="t">
            <a:noAutofit/>
          </a:bodyPr>
          <a:lstStyle/>
          <a:p>
            <a:r>
              <a:rPr lang="en-GB" sz="1400" b="1" i="0" dirty="0">
                <a:effectLst/>
                <a:highlight>
                  <a:srgbClr val="00FF00"/>
                </a:highlight>
              </a:rPr>
              <a:t>AWS Glue Studio is a graphical interface that makes it easy to create, run, and monitor extract, transform, and load (ETL) jobs in AWS Glue. </a:t>
            </a:r>
          </a:p>
          <a:p>
            <a:r>
              <a:rPr lang="en-GB" sz="1400" b="0" i="0" dirty="0">
                <a:effectLst/>
              </a:rPr>
              <a:t>You can visually compose data transformation workflows, seamlessly run them on AWS Glue’s Apache Spark-based serverless ETL engine and inspect the schema and data results in each step of the job.</a:t>
            </a:r>
          </a:p>
          <a:p>
            <a:pPr algn="l"/>
            <a:r>
              <a:rPr lang="en-GB" sz="1400" b="0" i="0" dirty="0">
                <a:solidFill>
                  <a:srgbClr val="16191F"/>
                </a:solidFill>
                <a:effectLst/>
              </a:rPr>
              <a:t>AWS Glue Studio provides a visual interface that makes it easy to:</a:t>
            </a:r>
          </a:p>
          <a:p>
            <a:pPr lvl="1"/>
            <a:r>
              <a:rPr lang="en-GB" sz="1400" b="0" i="0" dirty="0">
                <a:solidFill>
                  <a:srgbClr val="16191F"/>
                </a:solidFill>
                <a:effectLst/>
              </a:rPr>
              <a:t>Pull data from an Amazon S3, Amazon Kinesis, or JDBC source.</a:t>
            </a:r>
          </a:p>
          <a:p>
            <a:pPr lvl="1"/>
            <a:r>
              <a:rPr lang="en-GB" sz="1400" b="0" i="0" dirty="0">
                <a:solidFill>
                  <a:srgbClr val="16191F"/>
                </a:solidFill>
                <a:effectLst/>
              </a:rPr>
              <a:t>Configure a transformation that joins, samples, or transforms the data.</a:t>
            </a:r>
          </a:p>
          <a:p>
            <a:pPr lvl="1"/>
            <a:r>
              <a:rPr lang="en-GB" sz="1400" b="0" i="0" dirty="0">
                <a:solidFill>
                  <a:srgbClr val="16191F"/>
                </a:solidFill>
                <a:effectLst/>
              </a:rPr>
              <a:t>Specify a target location for the transformed data.</a:t>
            </a:r>
          </a:p>
          <a:p>
            <a:pPr lvl="1"/>
            <a:r>
              <a:rPr lang="en-GB" sz="1400" b="0" i="0" dirty="0">
                <a:solidFill>
                  <a:srgbClr val="16191F"/>
                </a:solidFill>
                <a:effectLst/>
              </a:rPr>
              <a:t>View the schema or a sample of the dataset at each point in the job.</a:t>
            </a:r>
          </a:p>
          <a:p>
            <a:pPr lvl="1"/>
            <a:r>
              <a:rPr lang="en-GB" sz="1400" b="0" i="0" dirty="0">
                <a:solidFill>
                  <a:srgbClr val="16191F"/>
                </a:solidFill>
                <a:effectLst/>
              </a:rPr>
              <a:t>Run, monitor, and manage the jobs created in AWS Glue Studio.</a:t>
            </a:r>
            <a:br>
              <a:rPr lang="en-GB" sz="1400" dirty="0"/>
            </a:br>
            <a:endParaRPr lang="en-CH" sz="1400" dirty="0"/>
          </a:p>
        </p:txBody>
      </p:sp>
      <p:pic>
        <p:nvPicPr>
          <p:cNvPr id="8194" name="Picture 2" descr="&#10;            The screen shot shows the job editing page of AWS Glue Studio. A job graph is shown, with&#10;                three source nodes, three transform nodes, two join nodes, and a data target node.&#10;                To the right of the graph, the node details panel shows the Data preview tab for an&#10;                S3 data source.&#10;        ">
            <a:extLst>
              <a:ext uri="{FF2B5EF4-FFF2-40B4-BE49-F238E27FC236}">
                <a16:creationId xmlns:a16="http://schemas.microsoft.com/office/drawing/2014/main" id="{A018C641-D6B9-DDA1-CF61-4B96FCC730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5056" y="831475"/>
            <a:ext cx="6903720" cy="5195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52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03CDC-B55B-3C14-2FA4-337967B0EE36}"/>
              </a:ext>
            </a:extLst>
          </p:cNvPr>
          <p:cNvSpPr>
            <a:spLocks noGrp="1"/>
          </p:cNvSpPr>
          <p:nvPr>
            <p:ph type="title"/>
          </p:nvPr>
        </p:nvSpPr>
        <p:spPr>
          <a:xfrm>
            <a:off x="838200" y="365125"/>
            <a:ext cx="10515600" cy="1325563"/>
          </a:xfrm>
        </p:spPr>
        <p:txBody>
          <a:bodyPr>
            <a:normAutofit/>
          </a:bodyPr>
          <a:lstStyle/>
          <a:p>
            <a:r>
              <a:rPr lang="en-CH" sz="5400"/>
              <a:t>AWS Glue Use Cases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E0FF53-BA58-BB50-DFA5-203D2BC45FB5}"/>
              </a:ext>
            </a:extLst>
          </p:cNvPr>
          <p:cNvSpPr>
            <a:spLocks noGrp="1"/>
          </p:cNvSpPr>
          <p:nvPr>
            <p:ph idx="1"/>
          </p:nvPr>
        </p:nvSpPr>
        <p:spPr>
          <a:xfrm>
            <a:off x="838200" y="1929384"/>
            <a:ext cx="10515600" cy="4251960"/>
          </a:xfrm>
        </p:spPr>
        <p:txBody>
          <a:bodyPr>
            <a:normAutofit/>
          </a:bodyPr>
          <a:lstStyle/>
          <a:p>
            <a:pPr>
              <a:buFont typeface="+mj-lt"/>
              <a:buAutoNum type="arabicPeriod"/>
            </a:pPr>
            <a:r>
              <a:rPr lang="en-GB" sz="1700" b="1" i="0" dirty="0">
                <a:effectLst/>
              </a:rPr>
              <a:t>Data Lake Creation and Management</a:t>
            </a:r>
            <a:r>
              <a:rPr lang="en-GB" sz="1700" b="0" i="0" dirty="0">
                <a:effectLst/>
              </a:rPr>
              <a:t>: Organizations can employ AWS Glue for data lake creation and management, where it helps in discovering, </a:t>
            </a:r>
            <a:r>
              <a:rPr lang="en-GB" sz="1700" b="0" i="0" dirty="0" err="1">
                <a:effectLst/>
              </a:rPr>
              <a:t>cataloging</a:t>
            </a:r>
            <a:r>
              <a:rPr lang="en-GB" sz="1700" b="0" i="0" dirty="0">
                <a:effectLst/>
              </a:rPr>
              <a:t>, and preparing large volumes of data from various sources, enabling a centralized repository for analytics and big data processing.</a:t>
            </a:r>
          </a:p>
          <a:p>
            <a:pPr>
              <a:buFont typeface="+mj-lt"/>
              <a:buAutoNum type="arabicPeriod"/>
            </a:pPr>
            <a:r>
              <a:rPr lang="en-GB" sz="1700" b="1" i="0" dirty="0">
                <a:effectLst/>
              </a:rPr>
              <a:t>ETL Processes for Business Intelligence</a:t>
            </a:r>
            <a:r>
              <a:rPr lang="en-GB" sz="1700" b="0" i="0" dirty="0">
                <a:effectLst/>
              </a:rPr>
              <a:t>: Companies can use AWS Glue to facilitate ETL (Extract, Transform, Load) processes, transforming disparate data into a format suitable for analytical tools, thereby enhancing business intelligence and helping decision-makers gain better insights from their data.</a:t>
            </a:r>
          </a:p>
          <a:p>
            <a:pPr>
              <a:buFont typeface="+mj-lt"/>
              <a:buAutoNum type="arabicPeriod"/>
            </a:pPr>
            <a:r>
              <a:rPr lang="en-GB" sz="1700" b="1" i="0" dirty="0">
                <a:effectLst/>
              </a:rPr>
              <a:t>Real-time Analytics for E-commerce</a:t>
            </a:r>
            <a:r>
              <a:rPr lang="en-GB" sz="1700" b="0" i="0" dirty="0">
                <a:effectLst/>
              </a:rPr>
              <a:t>: E-commerce platforms can utilize AWS Glue for real-time analytics, streamlining the process of data preparation and loading data into data warehouses swiftly, which aids in deriving actionable insights to enhance customer experiences and optimize business strategies.</a:t>
            </a:r>
          </a:p>
          <a:p>
            <a:pPr>
              <a:buFont typeface="+mj-lt"/>
              <a:buAutoNum type="arabicPeriod"/>
            </a:pPr>
            <a:r>
              <a:rPr lang="en-GB" sz="1700" b="1" i="0" dirty="0">
                <a:effectLst/>
              </a:rPr>
              <a:t>Data Migration to the Cloud</a:t>
            </a:r>
            <a:r>
              <a:rPr lang="en-GB" sz="1700" b="0" i="0" dirty="0">
                <a:effectLst/>
              </a:rPr>
              <a:t>: Businesses undergoing digital transformation can leverage AWS Glue to migrate on-premises data warehouses to cloud-native data services smoothly, aiding in the transition process by simplifying data discovery, transformation, and data schema version management.</a:t>
            </a:r>
          </a:p>
          <a:p>
            <a:pPr>
              <a:buFont typeface="+mj-lt"/>
              <a:buAutoNum type="arabicPeriod"/>
            </a:pPr>
            <a:r>
              <a:rPr lang="en-GB" sz="1700" b="1" i="0" dirty="0">
                <a:effectLst/>
              </a:rPr>
              <a:t>Healthcare Data Harmonization</a:t>
            </a:r>
            <a:r>
              <a:rPr lang="en-GB" sz="1700" b="0" i="0" dirty="0">
                <a:effectLst/>
              </a:rPr>
              <a:t>: Healthcare organizations can use AWS Glue to harmonize disparate healthcare data, facilitating the creation of a unified patient view and enhancing data interoperability, which enables more informed decision-making in medical care and research.</a:t>
            </a:r>
          </a:p>
        </p:txBody>
      </p:sp>
    </p:spTree>
    <p:extLst>
      <p:ext uri="{BB962C8B-B14F-4D97-AF65-F5344CB8AC3E}">
        <p14:creationId xmlns:p14="http://schemas.microsoft.com/office/powerpoint/2010/main" val="3521415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833E3B-E856-FDBF-F94B-9BF0DD120BA6}"/>
              </a:ext>
            </a:extLst>
          </p:cNvPr>
          <p:cNvSpPr>
            <a:spLocks noGrp="1"/>
          </p:cNvSpPr>
          <p:nvPr>
            <p:ph type="title"/>
          </p:nvPr>
        </p:nvSpPr>
        <p:spPr>
          <a:xfrm>
            <a:off x="630936" y="639520"/>
            <a:ext cx="3429000" cy="1719072"/>
          </a:xfrm>
        </p:spPr>
        <p:txBody>
          <a:bodyPr anchor="b">
            <a:normAutofit/>
          </a:bodyPr>
          <a:lstStyle/>
          <a:p>
            <a:r>
              <a:rPr lang="en-CH" sz="5400"/>
              <a:t>AWS Glue</a:t>
            </a:r>
          </a:p>
        </p:txBody>
      </p:sp>
      <p:sp>
        <p:nvSpPr>
          <p:cNvPr id="92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2A6C5A-2E2E-E6A9-ECBB-2FE92DE7C51B}"/>
              </a:ext>
            </a:extLst>
          </p:cNvPr>
          <p:cNvSpPr>
            <a:spLocks noGrp="1"/>
          </p:cNvSpPr>
          <p:nvPr>
            <p:ph idx="1"/>
          </p:nvPr>
        </p:nvSpPr>
        <p:spPr>
          <a:xfrm>
            <a:off x="630935" y="2807208"/>
            <a:ext cx="4934188" cy="3410712"/>
          </a:xfrm>
        </p:spPr>
        <p:txBody>
          <a:bodyPr anchor="t">
            <a:normAutofit/>
          </a:bodyPr>
          <a:lstStyle/>
          <a:p>
            <a:r>
              <a:rPr lang="en-GB" sz="2200" b="0" i="0" dirty="0">
                <a:effectLst/>
                <a:latin typeface="Amazon Ember"/>
              </a:rPr>
              <a:t>AWS Glue is a serverless data integration service that makes it easy for analytics users to discover, prepare, move, and integrate data from multiple sources</a:t>
            </a:r>
            <a:endParaRPr lang="en-CH" sz="2200" dirty="0"/>
          </a:p>
          <a:p>
            <a:r>
              <a:rPr lang="en-CH" sz="2200" dirty="0"/>
              <a:t>Managed ETL service (extract transform load)</a:t>
            </a:r>
          </a:p>
          <a:p>
            <a:endParaRPr lang="en-CH" sz="2200" dirty="0"/>
          </a:p>
          <a:p>
            <a:endParaRPr lang="en-CH" sz="2200" dirty="0"/>
          </a:p>
        </p:txBody>
      </p:sp>
      <p:pic>
        <p:nvPicPr>
          <p:cNvPr id="9218" name="Picture 2" descr="2023 | AWS Glue - Simple, flexible, and cost-effective ETL | Cloud  Consulting | Cloud-Native Apps | ML &amp; AI">
            <a:extLst>
              <a:ext uri="{FF2B5EF4-FFF2-40B4-BE49-F238E27FC236}">
                <a16:creationId xmlns:a16="http://schemas.microsoft.com/office/drawing/2014/main" id="{00BD1732-6201-7FB2-D515-89BD9B6C5D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9237" y="1888667"/>
            <a:ext cx="4739485" cy="3080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0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2C8A1-9A04-59FE-F50A-9E1A63849947}"/>
              </a:ext>
            </a:extLst>
          </p:cNvPr>
          <p:cNvSpPr>
            <a:spLocks noGrp="1"/>
          </p:cNvSpPr>
          <p:nvPr>
            <p:ph type="title"/>
          </p:nvPr>
        </p:nvSpPr>
        <p:spPr>
          <a:xfrm>
            <a:off x="838200" y="365125"/>
            <a:ext cx="10515600" cy="1325563"/>
          </a:xfrm>
        </p:spPr>
        <p:txBody>
          <a:bodyPr>
            <a:normAutofit/>
          </a:bodyPr>
          <a:lstStyle/>
          <a:p>
            <a:r>
              <a:rPr lang="en-US" sz="5400" kern="1200">
                <a:latin typeface="+mj-lt"/>
                <a:ea typeface="+mj-ea"/>
                <a:cs typeface="+mj-cs"/>
              </a:rPr>
              <a:t>AWS Glue Data Catalog: Components</a:t>
            </a:r>
            <a:endParaRPr lang="en-CH"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2E8532-DA9A-944C-2727-6FC5DD6DEF54}"/>
              </a:ext>
            </a:extLst>
          </p:cNvPr>
          <p:cNvSpPr>
            <a:spLocks noGrp="1"/>
          </p:cNvSpPr>
          <p:nvPr>
            <p:ph idx="1"/>
          </p:nvPr>
        </p:nvSpPr>
        <p:spPr>
          <a:xfrm>
            <a:off x="454173" y="1792588"/>
            <a:ext cx="11638918" cy="4904817"/>
          </a:xfrm>
        </p:spPr>
        <p:txBody>
          <a:bodyPr>
            <a:noAutofit/>
          </a:bodyPr>
          <a:lstStyle/>
          <a:p>
            <a:r>
              <a:rPr lang="en-GB" sz="1000" b="1" i="0" dirty="0">
                <a:effectLst/>
                <a:highlight>
                  <a:srgbClr val="FFFF00"/>
                </a:highlight>
              </a:rPr>
              <a:t>Databases and Tables</a:t>
            </a:r>
          </a:p>
          <a:p>
            <a:pPr lvl="1"/>
            <a:r>
              <a:rPr lang="en-GB" sz="1000" dirty="0"/>
              <a:t>Makes up Data </a:t>
            </a:r>
            <a:r>
              <a:rPr lang="en-GB" sz="1000" dirty="0" err="1"/>
              <a:t>Catalog</a:t>
            </a:r>
            <a:r>
              <a:rPr lang="en-GB" sz="1000" dirty="0"/>
              <a:t>. </a:t>
            </a:r>
            <a:r>
              <a:rPr lang="en-GB" sz="1000" i="0" dirty="0">
                <a:effectLst/>
              </a:rPr>
              <a:t> A Table can only exist in one Database. Your Database can contain Tables from any of the AWS Glue-supported sources.</a:t>
            </a:r>
          </a:p>
          <a:p>
            <a:r>
              <a:rPr lang="en-GB" sz="1000" b="1" i="0" dirty="0">
                <a:effectLst/>
                <a:highlight>
                  <a:srgbClr val="FFFF00"/>
                </a:highlight>
              </a:rPr>
              <a:t>Crawlers and Classifiers</a:t>
            </a:r>
          </a:p>
          <a:p>
            <a:pPr lvl="1"/>
            <a:r>
              <a:rPr lang="en-GB" sz="1000" i="0" dirty="0">
                <a:effectLst/>
              </a:rPr>
              <a:t>A Crawler assists in the creation and updating of Data </a:t>
            </a:r>
            <a:r>
              <a:rPr lang="en-GB" sz="1000" i="0" dirty="0" err="1">
                <a:effectLst/>
              </a:rPr>
              <a:t>Catalog</a:t>
            </a:r>
            <a:r>
              <a:rPr lang="en-GB" sz="1000" i="0" dirty="0">
                <a:effectLst/>
              </a:rPr>
              <a:t> Tables. It has the ability to crawl both file-based and table-based data stores.</a:t>
            </a:r>
          </a:p>
          <a:p>
            <a:pPr lvl="2"/>
            <a:r>
              <a:rPr lang="en-GB" sz="1000" i="0" dirty="0">
                <a:effectLst/>
              </a:rPr>
              <a:t>Crawlers can crawl the following data stores via their native interfaces:</a:t>
            </a:r>
          </a:p>
          <a:p>
            <a:pPr lvl="3"/>
            <a:r>
              <a:rPr lang="en-GB" sz="1000" i="0" dirty="0">
                <a:effectLst/>
              </a:rPr>
              <a:t>Amazon S3</a:t>
            </a:r>
          </a:p>
          <a:p>
            <a:pPr lvl="3"/>
            <a:r>
              <a:rPr lang="en-GB" sz="1000" i="0" dirty="0">
                <a:effectLst/>
              </a:rPr>
              <a:t>DynamoDB</a:t>
            </a:r>
          </a:p>
          <a:p>
            <a:pPr lvl="2"/>
            <a:r>
              <a:rPr lang="en-GB" sz="1000" i="0" dirty="0">
                <a:effectLst/>
              </a:rPr>
              <a:t>Crawlers can crawl the following data stores via a JDBC connection:</a:t>
            </a:r>
          </a:p>
          <a:p>
            <a:pPr lvl="3"/>
            <a:r>
              <a:rPr lang="en-GB" sz="1000" i="0" dirty="0">
                <a:effectLst/>
              </a:rPr>
              <a:t>Redshift, RDS, Aurora</a:t>
            </a:r>
          </a:p>
          <a:p>
            <a:pPr lvl="1"/>
            <a:r>
              <a:rPr lang="en-GB" sz="1000" i="0" dirty="0">
                <a:effectLst/>
              </a:rPr>
              <a:t>A Classifier in the AWS Glue crawler recognizes the data format and generates the schema. AWS Glue comes with a set of built-in classifiers, but you can also create your own Custom Classifiers.</a:t>
            </a:r>
          </a:p>
          <a:p>
            <a:r>
              <a:rPr lang="en-GB" sz="1000" b="1" i="0" dirty="0">
                <a:effectLst/>
                <a:highlight>
                  <a:srgbClr val="FFFF00"/>
                </a:highlight>
              </a:rPr>
              <a:t>Connections</a:t>
            </a:r>
          </a:p>
          <a:p>
            <a:pPr lvl="1"/>
            <a:r>
              <a:rPr lang="en-GB" sz="1000" i="0" dirty="0">
                <a:effectLst/>
              </a:rPr>
              <a:t>Connections allow you to centralize connection information such as login credentials and virtual private cloud (VPC) IDs. </a:t>
            </a:r>
          </a:p>
          <a:p>
            <a:pPr lvl="1"/>
            <a:r>
              <a:rPr lang="en-GB" sz="1000" i="0" dirty="0">
                <a:effectLst/>
              </a:rPr>
              <a:t>This saves time because you don’t have to input connection information each time you create a crawler or job. </a:t>
            </a:r>
          </a:p>
          <a:p>
            <a:pPr lvl="1"/>
            <a:r>
              <a:rPr lang="en-GB" sz="1000" i="0" dirty="0">
                <a:effectLst/>
              </a:rPr>
              <a:t>The following Connection types are available: </a:t>
            </a:r>
          </a:p>
          <a:p>
            <a:pPr lvl="2"/>
            <a:r>
              <a:rPr lang="en-GB" sz="1000" i="0" dirty="0">
                <a:effectLst/>
              </a:rPr>
              <a:t>JDBC Amazon RDS Redshift Amazon </a:t>
            </a:r>
            <a:r>
              <a:rPr lang="en-GB" sz="1000" i="0" dirty="0" err="1">
                <a:effectLst/>
              </a:rPr>
              <a:t>DocumentDB</a:t>
            </a:r>
            <a:r>
              <a:rPr lang="en-GB" sz="1000" i="0" dirty="0">
                <a:effectLst/>
              </a:rPr>
              <a:t>, Network (designates a connection to a data source within a VPC environment on AWS)</a:t>
            </a:r>
          </a:p>
          <a:p>
            <a:r>
              <a:rPr lang="en-GB" sz="1000" b="1" i="0" dirty="0">
                <a:effectLst/>
                <a:highlight>
                  <a:srgbClr val="FFFF00"/>
                </a:highlight>
              </a:rPr>
              <a:t>AWS Glue Schema Registry</a:t>
            </a:r>
          </a:p>
          <a:p>
            <a:pPr lvl="1"/>
            <a:r>
              <a:rPr lang="en-GB" sz="1000" dirty="0"/>
              <a:t>The AWS Glue Schema Registry allows disparate systems to share a serialization and deserialization schema. Assume you have a data producer and a data consumer, for example. Whenever the serialized data is published, the producer is aware of the schema. The consumer makes use of the Schema Registry </a:t>
            </a:r>
            <a:r>
              <a:rPr lang="en-GB" sz="1000" dirty="0" err="1"/>
              <a:t>deserializer</a:t>
            </a:r>
            <a:r>
              <a:rPr lang="en-GB" sz="1000" dirty="0"/>
              <a:t> library, which extracts the schema version ID from the record payload. The schema is then used by the consumer to deserialize the data.</a:t>
            </a:r>
          </a:p>
          <a:p>
            <a:pPr lvl="1"/>
            <a:r>
              <a:rPr lang="en-GB" sz="1000" i="0" dirty="0">
                <a:effectLst/>
              </a:rPr>
              <a:t>you can manage and enforce schemas on your data streaming applications using convenient integrations with the following data input sources:</a:t>
            </a:r>
          </a:p>
          <a:p>
            <a:pPr lvl="2"/>
            <a:r>
              <a:rPr lang="en-GB" sz="1000" i="0" dirty="0">
                <a:effectLst/>
              </a:rPr>
              <a:t>Apache Kafka, Amazon Managed Streaming for Apache Kafka, Amazon Kinesis Data Streams, Amazon Kinesis Data Analytics for Apache </a:t>
            </a:r>
            <a:r>
              <a:rPr lang="en-GB" sz="1000" i="0" dirty="0" err="1">
                <a:effectLst/>
              </a:rPr>
              <a:t>Flink</a:t>
            </a:r>
            <a:r>
              <a:rPr lang="en-GB" sz="1000" i="0" dirty="0">
                <a:effectLst/>
              </a:rPr>
              <a:t>, AWS Lambda</a:t>
            </a:r>
          </a:p>
          <a:p>
            <a:pPr lvl="1"/>
            <a:r>
              <a:rPr lang="en-GB" sz="1000" i="0" dirty="0">
                <a:effectLst/>
              </a:rPr>
              <a:t>Schema Registry consists of the following components:</a:t>
            </a:r>
          </a:p>
          <a:p>
            <a:pPr lvl="2"/>
            <a:r>
              <a:rPr lang="en-GB" sz="1000" i="0" dirty="0">
                <a:effectLst/>
              </a:rPr>
              <a:t>Schemas: A Schema is a representation of the structure and format of a data record.</a:t>
            </a:r>
          </a:p>
          <a:p>
            <a:pPr lvl="2"/>
            <a:r>
              <a:rPr lang="en-GB" sz="1000" i="0" dirty="0">
                <a:effectLst/>
              </a:rPr>
              <a:t>Registry: A Registry is a logical container for schemas. You can use registries to organize your schemas and manage access control for your applications.</a:t>
            </a:r>
          </a:p>
        </p:txBody>
      </p:sp>
    </p:spTree>
    <p:extLst>
      <p:ext uri="{BB962C8B-B14F-4D97-AF65-F5344CB8AC3E}">
        <p14:creationId xmlns:p14="http://schemas.microsoft.com/office/powerpoint/2010/main" val="315152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Freeform: Shape 207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954647-596B-0BAD-1B64-105C2E467BE3}"/>
              </a:ext>
            </a:extLst>
          </p:cNvPr>
          <p:cNvSpPr>
            <a:spLocks noGrp="1"/>
          </p:cNvSpPr>
          <p:nvPr>
            <p:ph type="title"/>
          </p:nvPr>
        </p:nvSpPr>
        <p:spPr>
          <a:xfrm>
            <a:off x="1186877" y="365496"/>
            <a:ext cx="9392421" cy="1330841"/>
          </a:xfrm>
        </p:spPr>
        <p:txBody>
          <a:bodyPr>
            <a:normAutofit/>
          </a:bodyPr>
          <a:lstStyle/>
          <a:p>
            <a:r>
              <a:rPr lang="en-CH" dirty="0"/>
              <a:t>AWS Glue concepts</a:t>
            </a:r>
          </a:p>
        </p:txBody>
      </p:sp>
      <p:sp>
        <p:nvSpPr>
          <p:cNvPr id="3" name="Content Placeholder 2">
            <a:extLst>
              <a:ext uri="{FF2B5EF4-FFF2-40B4-BE49-F238E27FC236}">
                <a16:creationId xmlns:a16="http://schemas.microsoft.com/office/drawing/2014/main" id="{15F72428-3C5D-9059-D7A9-AB5957EC1CAF}"/>
              </a:ext>
            </a:extLst>
          </p:cNvPr>
          <p:cNvSpPr>
            <a:spLocks noGrp="1"/>
          </p:cNvSpPr>
          <p:nvPr>
            <p:ph idx="1"/>
          </p:nvPr>
        </p:nvSpPr>
        <p:spPr>
          <a:xfrm>
            <a:off x="274062" y="1814476"/>
            <a:ext cx="5856415" cy="4875359"/>
          </a:xfrm>
        </p:spPr>
        <p:txBody>
          <a:bodyPr>
            <a:normAutofit/>
          </a:bodyPr>
          <a:lstStyle/>
          <a:p>
            <a:pPr>
              <a:buFont typeface="Arial" panose="020B0604020202020204" pitchFamily="34" charset="0"/>
              <a:buChar char="•"/>
            </a:pPr>
            <a:r>
              <a:rPr lang="en-GB" sz="1600" b="0" i="0" dirty="0">
                <a:effectLst/>
                <a:latin typeface="Amazon Ember"/>
              </a:rPr>
              <a:t>For data store sources, you define a </a:t>
            </a:r>
            <a:r>
              <a:rPr lang="en-GB" sz="1600" b="1" i="1" dirty="0">
                <a:effectLst/>
                <a:latin typeface="Amazon Ember"/>
              </a:rPr>
              <a:t>crawler</a:t>
            </a:r>
            <a:r>
              <a:rPr lang="en-GB" sz="1600" b="0" i="0" dirty="0">
                <a:effectLst/>
                <a:latin typeface="Amazon Ember"/>
              </a:rPr>
              <a:t> to populate your AWS Glue Data </a:t>
            </a:r>
            <a:r>
              <a:rPr lang="en-GB" sz="1600" b="0" i="0" dirty="0" err="1">
                <a:effectLst/>
                <a:latin typeface="Amazon Ember"/>
              </a:rPr>
              <a:t>Catalog</a:t>
            </a:r>
            <a:r>
              <a:rPr lang="en-GB" sz="1600" b="0" i="0" dirty="0">
                <a:effectLst/>
                <a:latin typeface="Amazon Ember"/>
              </a:rPr>
              <a:t> with metadata table definitions. </a:t>
            </a:r>
          </a:p>
          <a:p>
            <a:pPr>
              <a:buFont typeface="Arial" panose="020B0604020202020204" pitchFamily="34" charset="0"/>
              <a:buChar char="•"/>
            </a:pPr>
            <a:r>
              <a:rPr lang="en-GB" sz="1600" b="1" i="0" dirty="0">
                <a:effectLst/>
                <a:latin typeface="Amazon Ember"/>
              </a:rPr>
              <a:t>You point your crawler at a data store, and the crawler creates table definitions in the Data </a:t>
            </a:r>
            <a:r>
              <a:rPr lang="en-GB" sz="1600" b="1" i="0" dirty="0" err="1">
                <a:effectLst/>
                <a:latin typeface="Amazon Ember"/>
              </a:rPr>
              <a:t>Catalog</a:t>
            </a:r>
            <a:r>
              <a:rPr lang="en-GB" sz="1600" b="0" i="0" dirty="0">
                <a:effectLst/>
                <a:latin typeface="Amazon Ember"/>
              </a:rPr>
              <a:t>. </a:t>
            </a:r>
          </a:p>
          <a:p>
            <a:pPr>
              <a:buFont typeface="Arial" panose="020B0604020202020204" pitchFamily="34" charset="0"/>
              <a:buChar char="•"/>
            </a:pPr>
            <a:r>
              <a:rPr lang="en-GB" sz="1600" b="0" i="0" dirty="0">
                <a:effectLst/>
                <a:latin typeface="Amazon Ember"/>
              </a:rPr>
              <a:t>For streaming sources, you manually define Data </a:t>
            </a:r>
            <a:r>
              <a:rPr lang="en-GB" sz="1600" b="0" i="0" dirty="0" err="1">
                <a:effectLst/>
                <a:latin typeface="Amazon Ember"/>
              </a:rPr>
              <a:t>Catalog</a:t>
            </a:r>
            <a:r>
              <a:rPr lang="en-GB" sz="1600" b="0" i="0" dirty="0">
                <a:effectLst/>
                <a:latin typeface="Amazon Ember"/>
              </a:rPr>
              <a:t> tables and specify data stream properties.</a:t>
            </a:r>
          </a:p>
          <a:p>
            <a:pPr>
              <a:buFont typeface="Arial" panose="020B0604020202020204" pitchFamily="34" charset="0"/>
              <a:buChar char="•"/>
            </a:pPr>
            <a:r>
              <a:rPr lang="en-GB" sz="1600" b="0" i="0" dirty="0">
                <a:effectLst/>
                <a:latin typeface="Amazon Ember"/>
              </a:rPr>
              <a:t>In addition to table definitions, the AWS Glue Data </a:t>
            </a:r>
            <a:r>
              <a:rPr lang="en-GB" sz="1600" b="0" i="0" dirty="0" err="1">
                <a:effectLst/>
                <a:latin typeface="Amazon Ember"/>
              </a:rPr>
              <a:t>Catalog</a:t>
            </a:r>
            <a:r>
              <a:rPr lang="en-GB" sz="1600" b="0" i="0" dirty="0">
                <a:effectLst/>
                <a:latin typeface="Amazon Ember"/>
              </a:rPr>
              <a:t> contains other metadata that is required to define ETL jobs. </a:t>
            </a:r>
            <a:r>
              <a:rPr lang="en-GB" sz="1600" b="1" i="0" dirty="0">
                <a:effectLst/>
                <a:latin typeface="Amazon Ember"/>
              </a:rPr>
              <a:t>You use this metadata when you define a job to transform your data</a:t>
            </a:r>
            <a:r>
              <a:rPr lang="en-GB" sz="1600" b="0" i="0" dirty="0">
                <a:effectLst/>
                <a:latin typeface="Amazon Ember"/>
              </a:rPr>
              <a:t>.</a:t>
            </a:r>
          </a:p>
          <a:p>
            <a:pPr>
              <a:buFont typeface="Arial" panose="020B0604020202020204" pitchFamily="34" charset="0"/>
              <a:buChar char="•"/>
            </a:pPr>
            <a:r>
              <a:rPr lang="en-GB" sz="1600" b="1" i="0" dirty="0">
                <a:effectLst/>
                <a:latin typeface="Amazon Ember"/>
              </a:rPr>
              <a:t>AWS Glue can generate a script to transform your data</a:t>
            </a:r>
            <a:r>
              <a:rPr lang="en-GB" sz="1600" i="0" dirty="0">
                <a:effectLst/>
                <a:latin typeface="Amazon Ember"/>
              </a:rPr>
              <a:t>. Or, you can provide the script in the AWS Glue console or API.</a:t>
            </a:r>
          </a:p>
          <a:p>
            <a:pPr>
              <a:buFont typeface="Arial" panose="020B0604020202020204" pitchFamily="34" charset="0"/>
              <a:buChar char="•"/>
            </a:pPr>
            <a:r>
              <a:rPr lang="en-GB" sz="1600" b="0" i="0" dirty="0">
                <a:effectLst/>
                <a:latin typeface="Amazon Ember"/>
              </a:rPr>
              <a:t>You can run your job on demand, or you can set it up to start when a specified </a:t>
            </a:r>
            <a:r>
              <a:rPr lang="en-GB" sz="1600" b="1" i="1" dirty="0">
                <a:effectLst/>
                <a:latin typeface="Amazon Ember"/>
              </a:rPr>
              <a:t>trigger</a:t>
            </a:r>
            <a:r>
              <a:rPr lang="en-GB" sz="1600" b="0" i="0" dirty="0">
                <a:effectLst/>
                <a:latin typeface="Amazon Ember"/>
              </a:rPr>
              <a:t> occurs. The trigger can be a time-based schedule or an event.</a:t>
            </a:r>
          </a:p>
          <a:p>
            <a:pPr>
              <a:buFont typeface="Arial" panose="020B0604020202020204" pitchFamily="34" charset="0"/>
              <a:buChar char="•"/>
            </a:pPr>
            <a:r>
              <a:rPr lang="en-GB" sz="1600" b="0" i="0" dirty="0">
                <a:effectLst/>
                <a:latin typeface="Amazon Ember"/>
              </a:rPr>
              <a:t>When your job runs, a script extracts data from your data source, transforms the data, and loads it to your data target. The script runs in an Apache Spark environment in AWS Glue.</a:t>
            </a:r>
          </a:p>
        </p:txBody>
      </p:sp>
      <p:pic>
        <p:nvPicPr>
          <p:cNvPr id="2052" name="Picture 4" descr="&#10;            The basic concepts populating your Data Catalog and processing ETL dataflow in&#10;                AWS Glue.&#10;        ">
            <a:extLst>
              <a:ext uri="{FF2B5EF4-FFF2-40B4-BE49-F238E27FC236}">
                <a16:creationId xmlns:a16="http://schemas.microsoft.com/office/drawing/2014/main" id="{93BDDAE7-219A-DEC1-9D35-B76506D18F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6302" y="1904105"/>
            <a:ext cx="5635698" cy="4226773"/>
          </a:xfrm>
          <a:prstGeom prst="rect">
            <a:avLst/>
          </a:prstGeom>
          <a:noFill/>
          <a:extLst>
            <a:ext uri="{909E8E84-426E-40DD-AFC4-6F175D3DCCD1}">
              <a14:hiddenFill xmlns:a14="http://schemas.microsoft.com/office/drawing/2010/main">
                <a:solidFill>
                  <a:srgbClr val="FFFFFF"/>
                </a:solidFill>
              </a14:hiddenFill>
            </a:ext>
          </a:extLst>
        </p:spPr>
      </p:pic>
      <p:sp>
        <p:nvSpPr>
          <p:cNvPr id="2074" name="Freeform: Shape 207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5617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28DFC-7A20-DDA2-624A-324D10C28BE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dirty="0">
                <a:solidFill>
                  <a:schemeClr val="tx1"/>
                </a:solidFill>
                <a:latin typeface="+mj-lt"/>
                <a:ea typeface="+mj-ea"/>
                <a:cs typeface="+mj-cs"/>
              </a:rPr>
              <a:t>AWS Glue Data Catalog</a:t>
            </a: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FB36317-2A32-B1B3-92AE-50772EBA321E}"/>
              </a:ext>
            </a:extLst>
          </p:cNvPr>
          <p:cNvSpPr txBox="1"/>
          <p:nvPr/>
        </p:nvSpPr>
        <p:spPr>
          <a:xfrm>
            <a:off x="557118" y="2807208"/>
            <a:ext cx="3887714" cy="3533036"/>
          </a:xfrm>
          <a:prstGeom prst="rect">
            <a:avLst/>
          </a:prstGeom>
        </p:spPr>
        <p:txBody>
          <a:bodyPr vert="horz" lIns="91440" tIns="45720" rIns="91440" bIns="45720" rtlCol="0" anchor="t">
            <a:normAutofit fontScale="92500" lnSpcReduction="10000"/>
          </a:bodyPr>
          <a:lstStyle/>
          <a:p>
            <a:pPr indent="-228600">
              <a:lnSpc>
                <a:spcPct val="90000"/>
              </a:lnSpc>
              <a:spcAft>
                <a:spcPts val="600"/>
              </a:spcAft>
              <a:buFont typeface="Arial" panose="020B0604020202020204" pitchFamily="34" charset="0"/>
              <a:buChar char="•"/>
            </a:pPr>
            <a:r>
              <a:rPr lang="en-US" sz="1600" b="0" i="0" dirty="0">
                <a:effectLst/>
              </a:rPr>
              <a:t>The AWS Glue Data Catalog is your persistent technical metadata store in the AWS Cloud.</a:t>
            </a:r>
          </a:p>
          <a:p>
            <a:pPr indent="-228600">
              <a:lnSpc>
                <a:spcPct val="90000"/>
              </a:lnSpc>
              <a:spcAft>
                <a:spcPts val="600"/>
              </a:spcAft>
              <a:buFont typeface="Arial" panose="020B0604020202020204" pitchFamily="34" charset="0"/>
              <a:buChar char="•"/>
            </a:pPr>
            <a:r>
              <a:rPr lang="en-US" sz="1600" dirty="0"/>
              <a:t>Amazon AWS Glue Data Catalog is one such Data Catalog that stores all the metadata related to the AWS ETL software</a:t>
            </a:r>
          </a:p>
          <a:p>
            <a:pPr indent="-228600">
              <a:lnSpc>
                <a:spcPct val="90000"/>
              </a:lnSpc>
              <a:spcAft>
                <a:spcPts val="600"/>
              </a:spcAft>
              <a:buFont typeface="Arial" panose="020B0604020202020204" pitchFamily="34" charset="0"/>
              <a:buChar char="•"/>
            </a:pPr>
            <a:r>
              <a:rPr lang="en-US" sz="1600" b="1" i="0" dirty="0">
                <a:effectLst/>
              </a:rPr>
              <a:t>AWS Glue Data Catalog</a:t>
            </a:r>
            <a:r>
              <a:rPr lang="en-US" sz="1600" b="0" i="0" dirty="0">
                <a:effectLst/>
              </a:rPr>
              <a:t> tracks runtime metrics, and stores the indexes, locations of data, schemas, etc.</a:t>
            </a:r>
          </a:p>
          <a:p>
            <a:pPr indent="-228600">
              <a:lnSpc>
                <a:spcPct val="90000"/>
              </a:lnSpc>
              <a:spcAft>
                <a:spcPts val="600"/>
              </a:spcAft>
              <a:buFont typeface="Arial" panose="020B0604020202020204" pitchFamily="34" charset="0"/>
              <a:buChar char="•"/>
            </a:pPr>
            <a:r>
              <a:rPr lang="en-US" sz="1600" b="0" i="0" dirty="0">
                <a:effectLst/>
              </a:rPr>
              <a:t>It basically keeps track of all the ETL jobs being performed on AWS Glue. </a:t>
            </a:r>
          </a:p>
          <a:p>
            <a:pPr indent="-228600">
              <a:lnSpc>
                <a:spcPct val="90000"/>
              </a:lnSpc>
              <a:spcAft>
                <a:spcPts val="600"/>
              </a:spcAft>
              <a:buFont typeface="Arial" panose="020B0604020202020204" pitchFamily="34" charset="0"/>
              <a:buChar char="•"/>
            </a:pPr>
            <a:r>
              <a:rPr lang="en-US" sz="1600" b="0" i="0" dirty="0">
                <a:effectLst/>
              </a:rPr>
              <a:t>All this metadata is stored in the form of tables where each table represents a different data store.</a:t>
            </a:r>
            <a:br>
              <a:rPr lang="en-US" sz="1600" dirty="0"/>
            </a:br>
            <a:br>
              <a:rPr lang="en-US" sz="1600" dirty="0"/>
            </a:br>
            <a:endParaRPr lang="en-US" sz="1600" dirty="0"/>
          </a:p>
        </p:txBody>
      </p:sp>
      <p:pic>
        <p:nvPicPr>
          <p:cNvPr id="1026" name="Picture 2" descr="AWS Glue Data Catalog: AWS Glue Data Catalog | Hevo Data">
            <a:extLst>
              <a:ext uri="{FF2B5EF4-FFF2-40B4-BE49-F238E27FC236}">
                <a16:creationId xmlns:a16="http://schemas.microsoft.com/office/drawing/2014/main" id="{03FEDD50-C5F5-A52C-946A-A22315BE60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05522" y="1608144"/>
            <a:ext cx="6903720" cy="36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73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F13D3-2A0F-AA4C-97EE-6E42838315AF}"/>
              </a:ext>
            </a:extLst>
          </p:cNvPr>
          <p:cNvSpPr>
            <a:spLocks noGrp="1"/>
          </p:cNvSpPr>
          <p:nvPr>
            <p:ph type="title"/>
          </p:nvPr>
        </p:nvSpPr>
        <p:spPr>
          <a:xfrm>
            <a:off x="838200" y="365125"/>
            <a:ext cx="10515600" cy="1325563"/>
          </a:xfrm>
        </p:spPr>
        <p:txBody>
          <a:bodyPr>
            <a:normAutofit/>
          </a:bodyPr>
          <a:lstStyle/>
          <a:p>
            <a:r>
              <a:rPr lang="en-CH" sz="5400"/>
              <a:t>AWS Glue Job Bookmarks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0DC08F-F376-B429-C313-3EE12A1918A8}"/>
              </a:ext>
            </a:extLst>
          </p:cNvPr>
          <p:cNvSpPr>
            <a:spLocks noGrp="1"/>
          </p:cNvSpPr>
          <p:nvPr>
            <p:ph idx="1"/>
          </p:nvPr>
        </p:nvSpPr>
        <p:spPr>
          <a:xfrm>
            <a:off x="838200" y="1929384"/>
            <a:ext cx="10515600" cy="2793886"/>
          </a:xfrm>
        </p:spPr>
        <p:txBody>
          <a:bodyPr>
            <a:normAutofit lnSpcReduction="10000"/>
          </a:bodyPr>
          <a:lstStyle/>
          <a:p>
            <a:r>
              <a:rPr lang="en-GB" sz="2200" b="1" i="0" dirty="0">
                <a:effectLst/>
                <a:latin typeface="Amazon Ember"/>
              </a:rPr>
              <a:t>AWS Glue tracks data that has already been processed during a previous run of an ETL job by persisting state information from the job run. </a:t>
            </a:r>
          </a:p>
          <a:p>
            <a:r>
              <a:rPr lang="en-GB" sz="2200" b="0" i="0" dirty="0">
                <a:effectLst/>
                <a:latin typeface="Amazon Ember"/>
              </a:rPr>
              <a:t>This persisted state information is called a </a:t>
            </a:r>
            <a:r>
              <a:rPr lang="en-GB" sz="2200" b="1" i="1" dirty="0">
                <a:effectLst/>
                <a:latin typeface="Amazon Ember"/>
              </a:rPr>
              <a:t>job bookmark</a:t>
            </a:r>
            <a:r>
              <a:rPr lang="en-GB" sz="2200" b="0" i="0" dirty="0">
                <a:effectLst/>
                <a:latin typeface="Amazon Ember"/>
              </a:rPr>
              <a:t>. </a:t>
            </a:r>
          </a:p>
          <a:p>
            <a:r>
              <a:rPr lang="en-GB" sz="2200" b="0" i="0" dirty="0">
                <a:effectLst/>
                <a:latin typeface="Amazon Ember"/>
              </a:rPr>
              <a:t>Job bookmarks help AWS Glue maintain state information and prevent the reprocessing of old data. </a:t>
            </a:r>
          </a:p>
          <a:p>
            <a:r>
              <a:rPr lang="en-GB" sz="2200" b="0" i="0" dirty="0">
                <a:effectLst/>
                <a:latin typeface="Amazon Ember"/>
              </a:rPr>
              <a:t>With job bookmarks, you can process new data when rerunning on a scheduled interval. </a:t>
            </a:r>
          </a:p>
          <a:p>
            <a:r>
              <a:rPr lang="en-GB" sz="2200" b="0" i="0" dirty="0">
                <a:effectLst/>
                <a:latin typeface="Amazon Ember"/>
              </a:rPr>
              <a:t>A job bookmark is composed of the states for various elements of jobs, such as sources, transformations, and targets.</a:t>
            </a:r>
          </a:p>
        </p:txBody>
      </p:sp>
      <p:graphicFrame>
        <p:nvGraphicFramePr>
          <p:cNvPr id="4" name="Table 3">
            <a:extLst>
              <a:ext uri="{FF2B5EF4-FFF2-40B4-BE49-F238E27FC236}">
                <a16:creationId xmlns:a16="http://schemas.microsoft.com/office/drawing/2014/main" id="{D2BC6096-F991-7592-9F35-5F6691B177FD}"/>
              </a:ext>
            </a:extLst>
          </p:cNvPr>
          <p:cNvGraphicFramePr>
            <a:graphicFrameLocks noGrp="1"/>
          </p:cNvGraphicFramePr>
          <p:nvPr>
            <p:extLst>
              <p:ext uri="{D42A27DB-BD31-4B8C-83A1-F6EECF244321}">
                <p14:modId xmlns:p14="http://schemas.microsoft.com/office/powerpoint/2010/main" val="4136200400"/>
              </p:ext>
            </p:extLst>
          </p:nvPr>
        </p:nvGraphicFramePr>
        <p:xfrm>
          <a:off x="838200" y="5082942"/>
          <a:ext cx="10515600" cy="1066800"/>
        </p:xfrm>
        <a:graphic>
          <a:graphicData uri="http://schemas.openxmlformats.org/drawingml/2006/table">
            <a:tbl>
              <a:tblPr/>
              <a:tblGrid>
                <a:gridCol w="5257800">
                  <a:extLst>
                    <a:ext uri="{9D8B030D-6E8A-4147-A177-3AD203B41FA5}">
                      <a16:colId xmlns:a16="http://schemas.microsoft.com/office/drawing/2014/main" val="2796194343"/>
                    </a:ext>
                  </a:extLst>
                </a:gridCol>
                <a:gridCol w="5257800">
                  <a:extLst>
                    <a:ext uri="{9D8B030D-6E8A-4147-A177-3AD203B41FA5}">
                      <a16:colId xmlns:a16="http://schemas.microsoft.com/office/drawing/2014/main" val="2121264753"/>
                    </a:ext>
                  </a:extLst>
                </a:gridCol>
              </a:tblGrid>
              <a:tr h="0">
                <a:tc>
                  <a:txBody>
                    <a:bodyPr/>
                    <a:lstStyle/>
                    <a:p>
                      <a:pPr algn="l" fontAlgn="t" latinLnBrk="0"/>
                      <a:r>
                        <a:rPr lang="en-GB" b="1">
                          <a:effectLst/>
                        </a:rPr>
                        <a:t>AWS Glue version</a:t>
                      </a:r>
                    </a:p>
                  </a:txBody>
                  <a:tcPr marL="190500" marR="190500">
                    <a:lnL w="12700" cap="flat" cmpd="sng" algn="ctr">
                      <a:solidFill>
                        <a:srgbClr val="2022DF"/>
                      </a:solidFill>
                      <a:prstDash val="solid"/>
                      <a:round/>
                      <a:headEnd type="none" w="med" len="med"/>
                      <a:tailEnd type="none" w="med" len="med"/>
                    </a:lnL>
                    <a:lnR w="12700" cap="flat" cmpd="sng" algn="ctr">
                      <a:solidFill>
                        <a:srgbClr val="B00CDF"/>
                      </a:solidFill>
                      <a:prstDash val="solid"/>
                      <a:round/>
                      <a:headEnd type="none" w="med" len="med"/>
                      <a:tailEnd type="none" w="med" len="med"/>
                    </a:lnR>
                    <a:lnT w="12700" cap="flat" cmpd="sng" algn="ctr">
                      <a:solidFill>
                        <a:srgbClr val="2022DF"/>
                      </a:solidFill>
                      <a:prstDash val="solid"/>
                      <a:round/>
                      <a:headEnd type="none" w="med" len="med"/>
                      <a:tailEnd type="none" w="med" len="med"/>
                    </a:lnT>
                    <a:lnB w="9525" cap="flat" cmpd="sng" algn="ctr">
                      <a:solidFill>
                        <a:srgbClr val="2022DF"/>
                      </a:solidFill>
                      <a:prstDash val="solid"/>
                      <a:round/>
                      <a:headEnd type="none" w="med" len="med"/>
                      <a:tailEnd type="none" w="med" len="med"/>
                    </a:lnB>
                  </a:tcPr>
                </a:tc>
                <a:tc>
                  <a:txBody>
                    <a:bodyPr/>
                    <a:lstStyle/>
                    <a:p>
                      <a:pPr algn="l" fontAlgn="t" latinLnBrk="0"/>
                      <a:r>
                        <a:rPr lang="en-GB" b="1">
                          <a:effectLst/>
                        </a:rPr>
                        <a:t>Amazon S3 source formats</a:t>
                      </a:r>
                    </a:p>
                  </a:txBody>
                  <a:tcPr marL="190500" marR="190500">
                    <a:lnL w="12700" cap="flat" cmpd="sng" algn="ctr">
                      <a:solidFill>
                        <a:srgbClr val="B00CDF"/>
                      </a:solidFill>
                      <a:prstDash val="solid"/>
                      <a:round/>
                      <a:headEnd type="none" w="med" len="med"/>
                      <a:tailEnd type="none" w="med" len="med"/>
                    </a:lnL>
                    <a:lnR w="9525" cap="flat" cmpd="sng" algn="ctr">
                      <a:solidFill>
                        <a:srgbClr val="B00CDF"/>
                      </a:solidFill>
                      <a:prstDash val="solid"/>
                      <a:round/>
                      <a:headEnd type="none" w="med" len="med"/>
                      <a:tailEnd type="none" w="med" len="med"/>
                    </a:lnR>
                    <a:lnT w="12700" cap="flat" cmpd="sng" algn="ctr">
                      <a:solidFill>
                        <a:srgbClr val="B00CDF"/>
                      </a:solidFill>
                      <a:prstDash val="solid"/>
                      <a:round/>
                      <a:headEnd type="none" w="med" len="med"/>
                      <a:tailEnd type="none" w="med" len="med"/>
                    </a:lnT>
                    <a:lnB w="9525" cap="flat" cmpd="sng" algn="ctr">
                      <a:solidFill>
                        <a:srgbClr val="B00CDF"/>
                      </a:solidFill>
                      <a:prstDash val="solid"/>
                      <a:round/>
                      <a:headEnd type="none" w="med" len="med"/>
                      <a:tailEnd type="none" w="med" len="med"/>
                    </a:lnB>
                  </a:tcPr>
                </a:tc>
                <a:extLst>
                  <a:ext uri="{0D108BD9-81ED-4DB2-BD59-A6C34878D82A}">
                    <a16:rowId xmlns:a16="http://schemas.microsoft.com/office/drawing/2014/main" val="3904461837"/>
                  </a:ext>
                </a:extLst>
              </a:tr>
              <a:tr h="0">
                <a:tc>
                  <a:txBody>
                    <a:bodyPr/>
                    <a:lstStyle/>
                    <a:p>
                      <a:pPr fontAlgn="t" latinLnBrk="0"/>
                      <a:r>
                        <a:rPr lang="en-GB" b="0" dirty="0">
                          <a:effectLst/>
                        </a:rPr>
                        <a:t>Version 0.9</a:t>
                      </a:r>
                    </a:p>
                  </a:txBody>
                  <a:tcPr marL="190500" marR="190500" marT="38100" marB="38100">
                    <a:lnL>
                      <a:noFill/>
                    </a:lnL>
                    <a:lnR w="9525" cap="flat" cmpd="sng" algn="ctr">
                      <a:solidFill>
                        <a:schemeClr val="bg1"/>
                      </a:solidFill>
                      <a:prstDash val="solid"/>
                      <a:round/>
                      <a:headEnd type="none" w="med" len="med"/>
                      <a:tailEnd type="none" w="med" len="med"/>
                    </a:lnR>
                    <a:lnT w="9525" cap="flat" cmpd="sng" algn="ctr">
                      <a:solidFill>
                        <a:srgbClr val="2022DF"/>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latinLnBrk="0"/>
                      <a:r>
                        <a:rPr lang="en-GB" b="0">
                          <a:effectLst/>
                        </a:rPr>
                        <a:t>JSON, CSV, Apache Avro, XML</a:t>
                      </a:r>
                    </a:p>
                  </a:txBody>
                  <a:tcPr marL="190500" marR="190500" marT="38100" marB="3810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B00CDF"/>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44996438"/>
                  </a:ext>
                </a:extLst>
              </a:tr>
              <a:tr h="0">
                <a:tc>
                  <a:txBody>
                    <a:bodyPr/>
                    <a:lstStyle/>
                    <a:p>
                      <a:pPr fontAlgn="t" latinLnBrk="0"/>
                      <a:r>
                        <a:rPr lang="en-GB" b="0" dirty="0">
                          <a:effectLst/>
                        </a:rPr>
                        <a:t>Version 1.0 and later</a:t>
                      </a:r>
                    </a:p>
                  </a:txBody>
                  <a:tcPr marL="190500" marR="190500" marT="38100" marB="38100">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fontAlgn="t" latinLnBrk="0"/>
                      <a:r>
                        <a:rPr lang="en-GB" b="0" dirty="0">
                          <a:effectLst/>
                        </a:rPr>
                        <a:t>JSON, CSV, Apache Avro, XML, Parquet, ORC</a:t>
                      </a:r>
                    </a:p>
                  </a:txBody>
                  <a:tcPr marL="190500" marR="190500" marT="38100" marB="3810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52723223"/>
                  </a:ext>
                </a:extLst>
              </a:tr>
            </a:tbl>
          </a:graphicData>
        </a:graphic>
      </p:graphicFrame>
      <p:sp>
        <p:nvSpPr>
          <p:cNvPr id="5" name="Rectangle 1">
            <a:extLst>
              <a:ext uri="{FF2B5EF4-FFF2-40B4-BE49-F238E27FC236}">
                <a16:creationId xmlns:a16="http://schemas.microsoft.com/office/drawing/2014/main" id="{40C45D0E-F55F-00AE-C430-0CC23F544DD4}"/>
              </a:ext>
            </a:extLst>
          </p:cNvPr>
          <p:cNvSpPr>
            <a:spLocks noChangeArrowheads="1"/>
          </p:cNvSpPr>
          <p:nvPr/>
        </p:nvSpPr>
        <p:spPr bwMode="auto">
          <a:xfrm>
            <a:off x="838200" y="518062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H" altLang="en-CH" sz="1200" b="0" i="0" u="none" strike="noStrike" cap="none" normalizeH="0" baseline="0">
                <a:ln>
                  <a:noFill/>
                </a:ln>
                <a:solidFill>
                  <a:srgbClr val="16191F"/>
                </a:solidFill>
                <a:effectLst/>
                <a:latin typeface="Amazon Ember"/>
              </a:rPr>
            </a:br>
            <a:endParaRPr kumimoji="0" lang="en-CH" altLang="en-CH"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CH" altLang="en-CH" sz="1800" b="0" i="0" u="none" strike="noStrike" cap="none" normalizeH="0" baseline="0">
                <a:ln>
                  <a:noFill/>
                </a:ln>
                <a:solidFill>
                  <a:schemeClr val="tx1"/>
                </a:solidFill>
                <a:effectLst/>
                <a:latin typeface="Arial" panose="020B0604020202020204" pitchFamily="34" charset="0"/>
              </a:rPr>
            </a:br>
            <a:endParaRPr kumimoji="0" lang="en-CH" altLang="en-CH"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917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F13D3-2A0F-AA4C-97EE-6E42838315AF}"/>
              </a:ext>
            </a:extLst>
          </p:cNvPr>
          <p:cNvSpPr>
            <a:spLocks noGrp="1"/>
          </p:cNvSpPr>
          <p:nvPr>
            <p:ph type="title"/>
          </p:nvPr>
        </p:nvSpPr>
        <p:spPr>
          <a:xfrm>
            <a:off x="838200" y="365125"/>
            <a:ext cx="10515600" cy="1325563"/>
          </a:xfrm>
        </p:spPr>
        <p:txBody>
          <a:bodyPr>
            <a:normAutofit fontScale="90000"/>
          </a:bodyPr>
          <a:lstStyle/>
          <a:p>
            <a:r>
              <a:rPr lang="en-CH" sz="5400" dirty="0"/>
              <a:t>AWS Glue Job Bookmarks Architecture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40C45D0E-F55F-00AE-C430-0CC23F544DD4}"/>
              </a:ext>
            </a:extLst>
          </p:cNvPr>
          <p:cNvSpPr>
            <a:spLocks noChangeArrowheads="1"/>
          </p:cNvSpPr>
          <p:nvPr/>
        </p:nvSpPr>
        <p:spPr bwMode="auto">
          <a:xfrm>
            <a:off x="838200" y="518062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CH" altLang="en-CH" sz="1200" b="0" i="0" u="none" strike="noStrike" cap="none" normalizeH="0" baseline="0">
                <a:ln>
                  <a:noFill/>
                </a:ln>
                <a:solidFill>
                  <a:srgbClr val="16191F"/>
                </a:solidFill>
                <a:effectLst/>
                <a:latin typeface="Amazon Ember"/>
              </a:rPr>
            </a:br>
            <a:endParaRPr kumimoji="0" lang="en-CH" altLang="en-CH"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CH" altLang="en-CH" sz="1800" b="0" i="0" u="none" strike="noStrike" cap="none" normalizeH="0" baseline="0">
                <a:ln>
                  <a:noFill/>
                </a:ln>
                <a:solidFill>
                  <a:schemeClr val="tx1"/>
                </a:solidFill>
                <a:effectLst/>
                <a:latin typeface="Arial" panose="020B0604020202020204" pitchFamily="34" charset="0"/>
              </a:rPr>
            </a:br>
            <a:endParaRPr kumimoji="0" lang="en-CH" altLang="en-CH" sz="1800" b="0" i="0" u="none" strike="noStrike" cap="none" normalizeH="0" baseline="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F4BC366D-C91C-8968-2E99-364799B58E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5957" y="1959123"/>
            <a:ext cx="7360086" cy="4563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43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9136B3-0234-CD18-7649-0BFA4ADE2A8E}"/>
              </a:ext>
            </a:extLst>
          </p:cNvPr>
          <p:cNvSpPr>
            <a:spLocks noGrp="1"/>
          </p:cNvSpPr>
          <p:nvPr>
            <p:ph type="title"/>
          </p:nvPr>
        </p:nvSpPr>
        <p:spPr>
          <a:xfrm>
            <a:off x="838200" y="609600"/>
            <a:ext cx="3739341" cy="1330839"/>
          </a:xfrm>
        </p:spPr>
        <p:txBody>
          <a:bodyPr>
            <a:normAutofit/>
          </a:bodyPr>
          <a:lstStyle/>
          <a:p>
            <a:r>
              <a:rPr lang="en-CH"/>
              <a:t>AWS Glue Elastic Views</a:t>
            </a:r>
            <a:endParaRPr lang="en-CH" dirty="0"/>
          </a:p>
        </p:txBody>
      </p:sp>
      <p:sp>
        <p:nvSpPr>
          <p:cNvPr id="3" name="Content Placeholder 2">
            <a:extLst>
              <a:ext uri="{FF2B5EF4-FFF2-40B4-BE49-F238E27FC236}">
                <a16:creationId xmlns:a16="http://schemas.microsoft.com/office/drawing/2014/main" id="{E668EECD-F98A-B337-ECE7-4E9E02ECBFC2}"/>
              </a:ext>
            </a:extLst>
          </p:cNvPr>
          <p:cNvSpPr>
            <a:spLocks noGrp="1"/>
          </p:cNvSpPr>
          <p:nvPr>
            <p:ph idx="1"/>
          </p:nvPr>
        </p:nvSpPr>
        <p:spPr>
          <a:xfrm>
            <a:off x="139279" y="2194102"/>
            <a:ext cx="4438261" cy="4424701"/>
          </a:xfrm>
        </p:spPr>
        <p:txBody>
          <a:bodyPr>
            <a:noAutofit/>
          </a:bodyPr>
          <a:lstStyle/>
          <a:p>
            <a:r>
              <a:rPr lang="en-GB" sz="1400" dirty="0"/>
              <a:t>AWS Glue Elastic Views is a capability of AWS Glue that </a:t>
            </a:r>
            <a:r>
              <a:rPr lang="en-GB" sz="1400" b="1" dirty="0">
                <a:highlight>
                  <a:srgbClr val="FFFF00"/>
                </a:highlight>
              </a:rPr>
              <a:t>makes it easy to build materialized views that combine and replicate data across multiple data stores without you having to write custom code. </a:t>
            </a:r>
          </a:p>
          <a:p>
            <a:r>
              <a:rPr lang="en-GB" sz="1400" dirty="0"/>
              <a:t>With AWS Glue Elastic Views, you can use familiar Structured Query Language (SQL) to quickly create a virtual table—a materialized view—from multiple different source data stores. </a:t>
            </a:r>
          </a:p>
          <a:p>
            <a:r>
              <a:rPr lang="en-GB" sz="1400" dirty="0"/>
              <a:t>AWS Glue Elastic Views copies data from each source data store and creates a replica in a target data store. </a:t>
            </a:r>
          </a:p>
          <a:p>
            <a:r>
              <a:rPr lang="en-GB" sz="1400" dirty="0"/>
              <a:t>AWS Glue Elastic Views continuously monitors for changes to data in your source data stores, and provides updates to the materialized views in your target data stores automatically, ensuring data accessed through the materialized view is always up-to-date.</a:t>
            </a:r>
            <a:endParaRPr lang="en-CH" sz="1400" dirty="0"/>
          </a:p>
        </p:txBody>
      </p:sp>
      <p:pic>
        <p:nvPicPr>
          <p:cNvPr id="5122" name="Picture 2" descr="glue">
            <a:extLst>
              <a:ext uri="{FF2B5EF4-FFF2-40B4-BE49-F238E27FC236}">
                <a16:creationId xmlns:a16="http://schemas.microsoft.com/office/drawing/2014/main" id="{48672565-BA7C-6FD9-0615-90750BCB89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2363721"/>
            <a:ext cx="6155141" cy="215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45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2EC28-DBA6-D048-83CC-7663203900C2}"/>
              </a:ext>
            </a:extLst>
          </p:cNvPr>
          <p:cNvSpPr>
            <a:spLocks noGrp="1"/>
          </p:cNvSpPr>
          <p:nvPr>
            <p:ph type="title"/>
          </p:nvPr>
        </p:nvSpPr>
        <p:spPr>
          <a:xfrm>
            <a:off x="630936" y="639520"/>
            <a:ext cx="3429000" cy="1719072"/>
          </a:xfrm>
        </p:spPr>
        <p:txBody>
          <a:bodyPr anchor="b">
            <a:normAutofit/>
          </a:bodyPr>
          <a:lstStyle/>
          <a:p>
            <a:r>
              <a:rPr lang="en-CH" sz="5400" dirty="0"/>
              <a:t>AWS Glue DataBrew</a:t>
            </a:r>
          </a:p>
        </p:txBody>
      </p:sp>
      <p:sp>
        <p:nvSpPr>
          <p:cNvPr id="615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31A1DB-8704-057B-CEDA-74CFEFCC362A}"/>
              </a:ext>
            </a:extLst>
          </p:cNvPr>
          <p:cNvSpPr>
            <a:spLocks noGrp="1"/>
          </p:cNvSpPr>
          <p:nvPr>
            <p:ph idx="1"/>
          </p:nvPr>
        </p:nvSpPr>
        <p:spPr>
          <a:xfrm>
            <a:off x="187725" y="2807208"/>
            <a:ext cx="4020937" cy="3410712"/>
          </a:xfrm>
        </p:spPr>
        <p:txBody>
          <a:bodyPr anchor="t">
            <a:normAutofit/>
          </a:bodyPr>
          <a:lstStyle/>
          <a:p>
            <a:r>
              <a:rPr lang="en-GB" sz="1400" b="1" i="0" dirty="0">
                <a:effectLst/>
                <a:highlight>
                  <a:srgbClr val="00FF00"/>
                </a:highlight>
                <a:latin typeface="Amazon Ember"/>
              </a:rPr>
              <a:t>AWS Glue </a:t>
            </a:r>
            <a:r>
              <a:rPr lang="en-GB" sz="1400" b="1" i="0" dirty="0" err="1">
                <a:effectLst/>
                <a:highlight>
                  <a:srgbClr val="00FF00"/>
                </a:highlight>
                <a:latin typeface="Amazon Ember"/>
              </a:rPr>
              <a:t>DataBrew</a:t>
            </a:r>
            <a:r>
              <a:rPr lang="en-GB" sz="1400" b="1" i="0" dirty="0">
                <a:effectLst/>
                <a:highlight>
                  <a:srgbClr val="00FF00"/>
                </a:highlight>
                <a:latin typeface="Amazon Ember"/>
              </a:rPr>
              <a:t> is a visual data preparation tool that enables users to clean and normalize data without writing any code. </a:t>
            </a:r>
          </a:p>
          <a:p>
            <a:r>
              <a:rPr lang="en-GB" sz="1400" b="0" i="0" dirty="0">
                <a:effectLst/>
                <a:latin typeface="Amazon Ember"/>
              </a:rPr>
              <a:t>Using </a:t>
            </a:r>
            <a:r>
              <a:rPr lang="en-GB" sz="1400" b="0" i="0" dirty="0" err="1">
                <a:effectLst/>
                <a:latin typeface="Amazon Ember"/>
              </a:rPr>
              <a:t>DataBrew</a:t>
            </a:r>
            <a:r>
              <a:rPr lang="en-GB" sz="1400" b="0" i="0" dirty="0">
                <a:effectLst/>
                <a:latin typeface="Amazon Ember"/>
              </a:rPr>
              <a:t> helps reduce the time it takes to prepare data for analytics and machine learning (ML) by up to 80 percent, compared to custom developed data preparation. </a:t>
            </a:r>
          </a:p>
          <a:p>
            <a:r>
              <a:rPr lang="en-GB" sz="1400" b="0" i="0" dirty="0">
                <a:effectLst/>
                <a:latin typeface="Amazon Ember"/>
              </a:rPr>
              <a:t>You can choose from over 250 ready-made transformations to automate data preparation tasks, such as filtering anomalies, converting data to standard formats, and correcting invalid values.</a:t>
            </a:r>
          </a:p>
        </p:txBody>
      </p:sp>
      <p:pic>
        <p:nvPicPr>
          <p:cNvPr id="6146" name="Picture 2" descr="&#10;            A simple diagram about how DataBrew works. DataBrew can visually clean, prepare, and&#10;                transform data without the need to write code. A box shows data entering DataBrew from&#10;                Amazon S3. It shows boxes for a few of the transforms that DataBrew can do. The transform&#10;                boxes include the following: Format, clean and standardize data. Restructure and&#10;                transform data. Handle missing and invalid data. Handle categorical variables.&#10;                Handle numerical variables. use natural language processing. The diagram shows that&#10;                the data is exported to S3 as a prepared dataset. &#10;        ">
            <a:extLst>
              <a:ext uri="{FF2B5EF4-FFF2-40B4-BE49-F238E27FC236}">
                <a16:creationId xmlns:a16="http://schemas.microsoft.com/office/drawing/2014/main" id="{4652D5BE-860D-1808-A054-7CF3A0B50A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815256"/>
            <a:ext cx="6903720" cy="322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616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1534</Words>
  <Application>Microsoft Macintosh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Amazon Ember</vt:lpstr>
      <vt:lpstr>AmazonEmber</vt:lpstr>
      <vt:lpstr>AmazonEmberBold</vt:lpstr>
      <vt:lpstr>Arial</vt:lpstr>
      <vt:lpstr>Calibri</vt:lpstr>
      <vt:lpstr>Calibri Light</vt:lpstr>
      <vt:lpstr>Office Theme</vt:lpstr>
      <vt:lpstr>AWS Glue </vt:lpstr>
      <vt:lpstr>AWS Glue</vt:lpstr>
      <vt:lpstr>AWS Glue Data Catalog: Components</vt:lpstr>
      <vt:lpstr>AWS Glue concepts</vt:lpstr>
      <vt:lpstr>AWS Glue Data Catalog</vt:lpstr>
      <vt:lpstr>AWS Glue Job Bookmarks</vt:lpstr>
      <vt:lpstr>AWS Glue Job Bookmarks Architecture</vt:lpstr>
      <vt:lpstr>AWS Glue Elastic Views</vt:lpstr>
      <vt:lpstr>AWS Glue DataBrew</vt:lpstr>
      <vt:lpstr>AWS Glue Streaming ETL</vt:lpstr>
      <vt:lpstr>AWS Glue Studio</vt:lpstr>
      <vt:lpstr>AWS Glue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9</cp:revision>
  <dcterms:created xsi:type="dcterms:W3CDTF">2023-08-06T12:53:09Z</dcterms:created>
  <dcterms:modified xsi:type="dcterms:W3CDTF">2024-02-21T10:07:52Z</dcterms:modified>
</cp:coreProperties>
</file>