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C3EF9-08A1-B824-AE44-03B1482FE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b="0" i="0">
                <a:effectLst/>
                <a:latin typeface="AmazonEmberBold"/>
              </a:rPr>
              <a:t>Amazon OpenSearch Service</a:t>
            </a:r>
            <a:br>
              <a:rPr lang="en-GB" sz="6600" b="0" i="0">
                <a:effectLst/>
                <a:latin typeface="AmazonEmberBold"/>
              </a:rPr>
            </a:br>
            <a:endParaRPr lang="en-CH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515A5-BB95-5FED-A416-B920A87A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b="0" dirty="0">
                <a:effectLst/>
                <a:latin typeface="AmazonEmber"/>
              </a:rPr>
              <a:t>Securely unlock real-time search, monitoring, and analysis of business and operational data</a:t>
            </a: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pPr algn="l"/>
            <a:endParaRPr lang="en-CH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0097E-B29E-4DEB-684B-E4D6EA995B05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 dirty="0">
                <a:effectLst/>
              </a:rPr>
              <a:t> </a:t>
            </a:r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4E512-FD9B-C9DF-D3D2-F3E501DF7958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 dirty="0">
                <a:effectLst/>
              </a:rPr>
              <a:t>  </a:t>
            </a:r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76157-8D0F-2328-1602-35A309681665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 dirty="0">
                <a:effectLst/>
              </a:rPr>
              <a:t> 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35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7524B-E927-761D-52BA-BEB8CF96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SF UI Display"/>
              </a:rPr>
              <a:t>The ELK Stack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7B22-1BB3-7F7A-47BC-F8DDA3D9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15" y="2194102"/>
            <a:ext cx="4172327" cy="3908586"/>
          </a:xfrm>
        </p:spPr>
        <p:txBody>
          <a:bodyPr>
            <a:normAutofit/>
          </a:bodyPr>
          <a:lstStyle/>
          <a:p>
            <a:r>
              <a:rPr lang="en-GB" sz="1700" b="0" i="0" dirty="0">
                <a:effectLst/>
                <a:latin typeface="SF UI Text"/>
              </a:rPr>
              <a:t>ELK is an acronym that describes a popular combination of projects: Elasticsearch, Logstash, and Kibana.</a:t>
            </a:r>
          </a:p>
          <a:p>
            <a:r>
              <a:rPr lang="en-GB" sz="1700" b="0" i="0" dirty="0">
                <a:effectLst/>
                <a:latin typeface="SF UI Text"/>
              </a:rPr>
              <a:t>The ELK stack gives you the ability to aggregate logs from all your systems and applications, </a:t>
            </a:r>
            <a:r>
              <a:rPr lang="en-GB" sz="1700" b="0" i="0" dirty="0" err="1">
                <a:effectLst/>
                <a:latin typeface="SF UI Text"/>
              </a:rPr>
              <a:t>analyze</a:t>
            </a:r>
            <a:r>
              <a:rPr lang="en-GB" sz="1700" b="0" i="0" dirty="0">
                <a:effectLst/>
                <a:latin typeface="SF UI Text"/>
              </a:rPr>
              <a:t> these logs, and create visualizations.</a:t>
            </a:r>
          </a:p>
          <a:p>
            <a:r>
              <a:rPr lang="en-GB" sz="1700" b="0" i="0" dirty="0">
                <a:effectLst/>
                <a:latin typeface="SF UI Text"/>
              </a:rPr>
              <a:t>ELK is useful for visualizing application and infrastructure monitoring data, troubleshooting, security analytics and more.</a:t>
            </a:r>
            <a:br>
              <a:rPr lang="en-GB" sz="1700" dirty="0"/>
            </a:br>
            <a:endParaRPr lang="en-CH" sz="1700" dirty="0"/>
          </a:p>
        </p:txBody>
      </p:sp>
      <p:pic>
        <p:nvPicPr>
          <p:cNvPr id="2050" name="Picture 2" descr="What is ELK Stack?">
            <a:extLst>
              <a:ext uri="{FF2B5EF4-FFF2-40B4-BE49-F238E27FC236}">
                <a16:creationId xmlns:a16="http://schemas.microsoft.com/office/drawing/2014/main" id="{72A6BB28-2E96-890F-8FE9-EF2ADFD7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2417578"/>
            <a:ext cx="6155141" cy="20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ED6E6-6487-8FA8-B56F-79524F04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200" b="0" i="0" dirty="0">
                <a:effectLst/>
                <a:latin typeface="Amazon Ember"/>
              </a:rPr>
              <a:t>What is Amazon OpenSearch Service?</a:t>
            </a:r>
            <a:endParaRPr lang="en-CH" sz="4200" dirty="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FA4B-FF31-3D1A-0CD2-30C4983F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38" y="2660904"/>
            <a:ext cx="5086486" cy="3547872"/>
          </a:xfrm>
        </p:spPr>
        <p:txBody>
          <a:bodyPr anchor="t">
            <a:normAutofit lnSpcReduction="10000"/>
          </a:bodyPr>
          <a:lstStyle/>
          <a:p>
            <a:r>
              <a:rPr lang="en-GB" sz="1800" b="0" i="0" dirty="0">
                <a:effectLst/>
              </a:rPr>
              <a:t>Amazon OpenSearch Service is a managed service that makes it easy to deploy, operate, and scale OpenSearch clusters in the AWS Cloud. </a:t>
            </a:r>
          </a:p>
          <a:p>
            <a:r>
              <a:rPr lang="en-GB" sz="1800" b="0" i="0" dirty="0">
                <a:effectLst/>
              </a:rPr>
              <a:t>Amazon OpenSearch Service supports OpenSearch and legacy Elasticsearch OSS (up to 7.10, the final open source version of the software). </a:t>
            </a:r>
          </a:p>
          <a:p>
            <a:r>
              <a:rPr lang="en-GB" sz="1800" b="0" i="0" dirty="0">
                <a:effectLst/>
              </a:rPr>
              <a:t>When you create a cluster, you have the option of which search engine to use.</a:t>
            </a:r>
          </a:p>
          <a:p>
            <a:r>
              <a:rPr lang="en-GB" sz="1800" b="1" i="1" dirty="0">
                <a:solidFill>
                  <a:srgbClr val="16191F"/>
                </a:solidFill>
                <a:effectLst/>
              </a:rPr>
              <a:t>OpenSearch</a:t>
            </a:r>
            <a:r>
              <a:rPr lang="en-GB" sz="1800" b="0" i="0" dirty="0">
                <a:solidFill>
                  <a:srgbClr val="16191F"/>
                </a:solidFill>
                <a:effectLst/>
              </a:rPr>
              <a:t> is a fully open-source search and analytics engine for use cases such as log analytics, real-time application monitoring, and clickstream analysis</a:t>
            </a:r>
            <a:endParaRPr lang="en-CH" sz="1800" dirty="0"/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02B165-0FC3-8CA7-4F9F-5F6B3588C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337207"/>
            <a:ext cx="5458968" cy="21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7476F-ADDA-C642-E846-5290DC9695C8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>
                <a:effectLst/>
              </a:rPr>
              <a:t> </a:t>
            </a:r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2256-C329-C903-2B64-13A7BC6E0B8E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>
                <a:effectLst/>
              </a:rPr>
              <a:t> 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307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5AF3-2806-E51F-6C09-848F3402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200" b="0" i="0">
                <a:effectLst/>
                <a:latin typeface="Amazon Ember"/>
              </a:rPr>
              <a:t>Amazon OpenSearch Serverless cluster</a:t>
            </a:r>
            <a:endParaRPr lang="en-CH" sz="420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9EA-A339-E93C-B54F-4774FC71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1400" b="0" i="0" dirty="0">
                <a:effectLst/>
                <a:latin typeface="Amazon Ember"/>
              </a:rPr>
              <a:t>Amazon OpenSearch Serverless is an on-demand serverless configuration for Amazon OpenSearch Service. </a:t>
            </a:r>
          </a:p>
          <a:p>
            <a:r>
              <a:rPr lang="en-GB" sz="1400" b="0" i="0" dirty="0">
                <a:effectLst/>
                <a:latin typeface="Amazon Ember"/>
              </a:rPr>
              <a:t>Serverless removes the operational complexities of provisioning, configuring, and tuning your OpenSearch clusters. </a:t>
            </a:r>
          </a:p>
          <a:p>
            <a:r>
              <a:rPr lang="en-GB" sz="1400" b="0" i="0" dirty="0">
                <a:effectLst/>
                <a:latin typeface="Amazon Ember"/>
              </a:rPr>
              <a:t>It's a good option for organizations that don't want to self-manage their OpenSearch clusters, or organizations that don't have the dedicated resources or expertise to operate large clusters. </a:t>
            </a:r>
          </a:p>
          <a:p>
            <a:r>
              <a:rPr lang="en-GB" sz="1400" b="0" i="0" dirty="0">
                <a:effectLst/>
                <a:latin typeface="Amazon Ember"/>
              </a:rPr>
              <a:t>With OpenSearch Serverless, you can easily search and </a:t>
            </a:r>
            <a:r>
              <a:rPr lang="en-GB" sz="1400" b="0" i="0" dirty="0" err="1">
                <a:effectLst/>
                <a:latin typeface="Amazon Ember"/>
              </a:rPr>
              <a:t>analyze</a:t>
            </a:r>
            <a:r>
              <a:rPr lang="en-GB" sz="1400" b="0" i="0" dirty="0">
                <a:effectLst/>
                <a:latin typeface="Amazon Ember"/>
              </a:rPr>
              <a:t> a large volume of data without having to worry about the underlying infrastructure and data management.</a:t>
            </a:r>
          </a:p>
          <a:p>
            <a:r>
              <a:rPr lang="en-GB" sz="1400" b="0" i="0" dirty="0">
                <a:effectLst/>
                <a:latin typeface="Amazon Ember"/>
              </a:rPr>
              <a:t>An OpenSearch Serverless </a:t>
            </a:r>
            <a:r>
              <a:rPr lang="en-GB" sz="1400" b="0" i="1" dirty="0">
                <a:effectLst/>
                <a:latin typeface="Amazon Ember"/>
              </a:rPr>
              <a:t>collection</a:t>
            </a:r>
            <a:r>
              <a:rPr lang="en-GB" sz="1400" b="0" i="0" dirty="0">
                <a:effectLst/>
                <a:latin typeface="Amazon Ember"/>
              </a:rPr>
              <a:t> is a group of OpenSearch indexes that work together to support a specific workload or use case. </a:t>
            </a:r>
          </a:p>
          <a:p>
            <a:r>
              <a:rPr lang="en-GB" sz="1400" b="0" i="0" dirty="0">
                <a:effectLst/>
                <a:latin typeface="Amazon Ember"/>
              </a:rPr>
              <a:t>Collections are easier to use than self-managed OpenSearch </a:t>
            </a:r>
            <a:r>
              <a:rPr lang="en-GB" sz="1400" b="0" i="1" dirty="0">
                <a:effectLst/>
                <a:latin typeface="Amazon Ember"/>
              </a:rPr>
              <a:t>clusters,</a:t>
            </a:r>
            <a:r>
              <a:rPr lang="en-GB" sz="1400" b="0" i="0" dirty="0">
                <a:effectLst/>
                <a:latin typeface="Amazon Ember"/>
              </a:rPr>
              <a:t> which require manual provisioning.</a:t>
            </a:r>
            <a:endParaRPr lang="en-CH" sz="1400" dirty="0"/>
          </a:p>
        </p:txBody>
      </p:sp>
      <p:pic>
        <p:nvPicPr>
          <p:cNvPr id="3074" name="Picture 2" descr="OpenSearch Service to Serverless. In this brief article, we'll explore… |  by Victor Laureano | Medium">
            <a:extLst>
              <a:ext uri="{FF2B5EF4-FFF2-40B4-BE49-F238E27FC236}">
                <a16:creationId xmlns:a16="http://schemas.microsoft.com/office/drawing/2014/main" id="{0FDB160B-E6A5-1A25-6B91-E730AA4E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1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5AF3-2806-E51F-6C09-848F3402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000" b="0" i="0">
                <a:solidFill>
                  <a:srgbClr val="FFFFFF"/>
                </a:solidFill>
                <a:effectLst/>
                <a:latin typeface="Amazon Ember"/>
              </a:rPr>
              <a:t>Amazon OpenSearch Managed  cluster</a:t>
            </a:r>
            <a:endParaRPr lang="en-CH" sz="5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9EA-A339-E93C-B54F-4774FC71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02" y="2456436"/>
            <a:ext cx="11070021" cy="4108301"/>
          </a:xfrm>
        </p:spPr>
        <p:txBody>
          <a:bodyPr>
            <a:noAutofit/>
          </a:bodyPr>
          <a:lstStyle/>
          <a:p>
            <a:r>
              <a:rPr lang="en-GB" sz="1600" b="1" i="0" dirty="0">
                <a:effectLst/>
                <a:latin typeface="Söhne"/>
              </a:rPr>
              <a:t>Amazon OpenSearch Managed Cluster</a:t>
            </a:r>
            <a:r>
              <a:rPr lang="en-GB" sz="1600" b="0" i="0" dirty="0">
                <a:effectLst/>
                <a:latin typeface="Söhne"/>
              </a:rPr>
              <a:t>: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This is a fully managed service where you can deploy, manage, and scale OpenSearch clusters with predefined resources.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You get a dedicated environment for your OpenSearch operations, but you need to manage aspects like sizing, </a:t>
            </a:r>
            <a:r>
              <a:rPr lang="en-GB" sz="1600" b="0" i="0" dirty="0" err="1">
                <a:effectLst/>
                <a:latin typeface="Söhne"/>
              </a:rPr>
              <a:t>sharding</a:t>
            </a:r>
            <a:r>
              <a:rPr lang="en-GB" sz="1600" b="0" i="0" dirty="0">
                <a:effectLst/>
                <a:latin typeface="Söhne"/>
              </a:rPr>
              <a:t>, and indexing yourself, albeit with tools and assistance from AWS.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It can potentially offer more control over the environment, making it suitable for enterprises with specific configurations and performance requirements.</a:t>
            </a:r>
          </a:p>
          <a:p>
            <a:r>
              <a:rPr lang="en-GB" sz="1600" b="1" i="0" dirty="0">
                <a:effectLst/>
                <a:latin typeface="Söhne"/>
              </a:rPr>
              <a:t>Amazon OpenSearch Serverless</a:t>
            </a:r>
            <a:r>
              <a:rPr lang="en-GB" sz="1600" b="0" i="0" dirty="0">
                <a:effectLst/>
                <a:latin typeface="Söhne"/>
              </a:rPr>
              <a:t>: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This option abstracts away much of the operational complexity, offering a hands-off experience with automatic scaling of resources based on the workload, meaning you don't have to manage individual clusters or worry about resource provisioning.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Serverless deployments can be more cost-effective as you only pay for the resources your queries use, which can be a significant advantage for sporadic or unpredictable workloads.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It's ideal for businesses looking for easy setup, low maintenance, and cost-effective solutions.</a:t>
            </a:r>
            <a:endParaRPr lang="en-GB" sz="1600" dirty="0">
              <a:latin typeface="Söhne"/>
            </a:endParaRPr>
          </a:p>
          <a:p>
            <a:r>
              <a:rPr lang="en-GB" sz="1600" b="0" i="0" dirty="0">
                <a:effectLst/>
                <a:latin typeface="Söhne"/>
              </a:rPr>
              <a:t>In summary, the managed cluster offers more control but comes with increased management responsibilities, while the serverless option reduces operational burden and is generally more cost-effective for fluctuating workloads.</a:t>
            </a:r>
          </a:p>
        </p:txBody>
      </p:sp>
    </p:spTree>
    <p:extLst>
      <p:ext uri="{BB962C8B-B14F-4D97-AF65-F5344CB8AC3E}">
        <p14:creationId xmlns:p14="http://schemas.microsoft.com/office/powerpoint/2010/main" val="3980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5AF3-2806-E51F-6C09-848F3402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4600" b="0" i="0">
                <a:solidFill>
                  <a:srgbClr val="FFFFFF"/>
                </a:solidFill>
                <a:effectLst/>
                <a:latin typeface="Amazon Ember"/>
              </a:rPr>
              <a:t>Amazon OpenSearch Serverless use cases</a:t>
            </a:r>
            <a:endParaRPr lang="en-CH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9EA-A339-E93C-B54F-4774FC71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200" b="0" i="0" dirty="0">
                <a:effectLst/>
                <a:latin typeface="Amazon Ember"/>
              </a:rPr>
              <a:t>OpenSearch Serverless supports two primary use cases:</a:t>
            </a:r>
          </a:p>
          <a:p>
            <a:pPr lvl="1">
              <a:spcAft>
                <a:spcPts val="500"/>
              </a:spcAft>
            </a:pPr>
            <a:r>
              <a:rPr lang="en-GB" sz="2200" b="1" i="0" dirty="0">
                <a:effectLst/>
                <a:latin typeface="Amazon Ember"/>
              </a:rPr>
              <a:t>Log analytics</a:t>
            </a:r>
            <a:r>
              <a:rPr lang="en-GB" sz="2200" b="0" i="0" dirty="0">
                <a:effectLst/>
                <a:latin typeface="Amazon Ember"/>
              </a:rPr>
              <a:t> - The log analytics segment focuses on </a:t>
            </a:r>
            <a:r>
              <a:rPr lang="en-GB" sz="2200" b="0" i="0" dirty="0" err="1">
                <a:effectLst/>
                <a:latin typeface="Amazon Ember"/>
              </a:rPr>
              <a:t>analyzing</a:t>
            </a:r>
            <a:r>
              <a:rPr lang="en-GB" sz="2200" b="0" i="0" dirty="0">
                <a:effectLst/>
                <a:latin typeface="Amazon Ember"/>
              </a:rPr>
              <a:t> large volumes of semi-structured, machine-generated time series data for operational and user </a:t>
            </a:r>
            <a:r>
              <a:rPr lang="en-GB" sz="2200" b="0" i="0" dirty="0" err="1">
                <a:effectLst/>
                <a:latin typeface="Amazon Ember"/>
              </a:rPr>
              <a:t>behavior</a:t>
            </a:r>
            <a:r>
              <a:rPr lang="en-GB" sz="2200" b="0" i="0" dirty="0">
                <a:effectLst/>
                <a:latin typeface="Amazon Ember"/>
              </a:rPr>
              <a:t> insights.</a:t>
            </a:r>
          </a:p>
          <a:p>
            <a:pPr lvl="1">
              <a:spcAft>
                <a:spcPts val="500"/>
              </a:spcAft>
            </a:pPr>
            <a:r>
              <a:rPr lang="en-GB" sz="2200" b="1" i="0" dirty="0">
                <a:effectLst/>
                <a:latin typeface="Amazon Ember"/>
              </a:rPr>
              <a:t>Full-text search</a:t>
            </a:r>
            <a:r>
              <a:rPr lang="en-GB" sz="2200" b="0" i="0" dirty="0">
                <a:effectLst/>
                <a:latin typeface="Amazon Ember"/>
              </a:rPr>
              <a:t> - The full-text search segment powers applications in your internal networks (content management systems, legal documents) and internet-facing applications, such as ecommerce website content search.</a:t>
            </a: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6015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E8B1F-7149-47CC-9B6C-98A9DA1B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CH" sz="5400">
                <a:solidFill>
                  <a:srgbClr val="FFFFFF"/>
                </a:solidFill>
              </a:rPr>
              <a:t>Aws OpenSearch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7EC3-A14C-0986-3F74-51FCF8CC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09" y="2586788"/>
            <a:ext cx="11027300" cy="37473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Real-time Analytics Dashboards</a:t>
            </a:r>
            <a:r>
              <a:rPr lang="en-GB" sz="1500" b="0" i="0" dirty="0">
                <a:effectLst/>
                <a:latin typeface="Söhne"/>
              </a:rPr>
              <a:t>: Companies can use AWS OpenSearch to create real-time analytics dashboards that provide insights into business operations, helping to monitor key performance indicators and make data-driven decisions.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Enhanced E-commerce Search Features</a:t>
            </a:r>
            <a:r>
              <a:rPr lang="en-GB" sz="1500" b="0" i="0" dirty="0">
                <a:effectLst/>
                <a:latin typeface="Söhne"/>
              </a:rPr>
              <a:t>: E-commerce platforms can employ AWS OpenSearch to enhance their search functionalities, providing customers with fast and relevant search results, including auto-complete suggestions and personalized recommendations, thereby improving the user experience and potentially increasing sales.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Log Analytics for IT Operations</a:t>
            </a:r>
            <a:r>
              <a:rPr lang="en-GB" sz="1500" b="0" i="0" dirty="0">
                <a:effectLst/>
                <a:latin typeface="Söhne"/>
              </a:rPr>
              <a:t>: IT teams can leverage AWS OpenSearch for log analytics, utilizing it to centralize, monitor, and </a:t>
            </a:r>
            <a:r>
              <a:rPr lang="en-GB" sz="1500" b="0" i="0" dirty="0" err="1">
                <a:effectLst/>
                <a:latin typeface="Söhne"/>
              </a:rPr>
              <a:t>analyze</a:t>
            </a:r>
            <a:r>
              <a:rPr lang="en-GB" sz="1500" b="0" i="0" dirty="0">
                <a:effectLst/>
                <a:latin typeface="Söhne"/>
              </a:rPr>
              <a:t> log data from various sources, helping in troubleshooting, system monitoring, and enhancing security through anomaly detection.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Content Recommendation Engines for Media Companies</a:t>
            </a:r>
            <a:r>
              <a:rPr lang="en-GB" sz="1500" b="0" i="0" dirty="0">
                <a:effectLst/>
                <a:latin typeface="Söhne"/>
              </a:rPr>
              <a:t>: Media companies can use AWS OpenSearch to build content recommendation systems, </a:t>
            </a:r>
            <a:r>
              <a:rPr lang="en-GB" sz="1500" b="0" i="0" dirty="0" err="1">
                <a:effectLst/>
                <a:latin typeface="Söhne"/>
              </a:rPr>
              <a:t>analyzing</a:t>
            </a:r>
            <a:r>
              <a:rPr lang="en-GB" sz="1500" b="0" i="0" dirty="0">
                <a:effectLst/>
                <a:latin typeface="Söhne"/>
              </a:rPr>
              <a:t> user </a:t>
            </a:r>
            <a:r>
              <a:rPr lang="en-GB" sz="1500" b="0" i="0" dirty="0" err="1">
                <a:effectLst/>
                <a:latin typeface="Söhne"/>
              </a:rPr>
              <a:t>behavior</a:t>
            </a:r>
            <a:r>
              <a:rPr lang="en-GB" sz="1500" b="0" i="0" dirty="0">
                <a:effectLst/>
                <a:latin typeface="Söhne"/>
              </a:rPr>
              <a:t> and preferences to provide personalized content recommendations, enhancing user engagement and satisfaction.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Fraud Detection in Financial Services</a:t>
            </a:r>
            <a:r>
              <a:rPr lang="en-GB" sz="1500" b="0" i="0" dirty="0">
                <a:effectLst/>
                <a:latin typeface="Söhne"/>
              </a:rPr>
              <a:t>: Financial institutions can implement AWS OpenSearch to develop fraud detection systems, utilizing real-time analytics and machine learning functionalities to identify potentially fraudulent activities and protect their customers from fraud.</a:t>
            </a:r>
          </a:p>
        </p:txBody>
      </p:sp>
    </p:spTree>
    <p:extLst>
      <p:ext uri="{BB962C8B-B14F-4D97-AF65-F5344CB8AC3E}">
        <p14:creationId xmlns:p14="http://schemas.microsoft.com/office/powerpoint/2010/main" val="7741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784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Amazon Ember</vt:lpstr>
      <vt:lpstr>AmazonEmber</vt:lpstr>
      <vt:lpstr>AmazonEmberBold</vt:lpstr>
      <vt:lpstr>Arial</vt:lpstr>
      <vt:lpstr>Calibri</vt:lpstr>
      <vt:lpstr>Calibri Light</vt:lpstr>
      <vt:lpstr>SF UI Display</vt:lpstr>
      <vt:lpstr>SF UI Text</vt:lpstr>
      <vt:lpstr>Söhne</vt:lpstr>
      <vt:lpstr>Office Theme</vt:lpstr>
      <vt:lpstr>Amazon OpenSearch Service </vt:lpstr>
      <vt:lpstr>The ELK Stack</vt:lpstr>
      <vt:lpstr>What is Amazon OpenSearch Service?</vt:lpstr>
      <vt:lpstr>Amazon OpenSearch Serverless cluster</vt:lpstr>
      <vt:lpstr>Amazon OpenSearch Managed  cluster</vt:lpstr>
      <vt:lpstr>Amazon OpenSearch Serverless use cases</vt:lpstr>
      <vt:lpstr>Aws OpenSearch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2023-08-06T12:53:09Z</dcterms:created>
  <dcterms:modified xsi:type="dcterms:W3CDTF">2024-02-21T08:59:05Z</dcterms:modified>
</cp:coreProperties>
</file>